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docProps/app.xml" ContentType="application/vnd.openxmlformats-officedocument.extended-properties+xml"/>
  <Override PartName="/docProps/core.xml" ContentType="application/vnd.openxmlformats-package.core-properties+xml"/>
  <Override PartName="/ppt/authors.xml" ContentType="application/vnd.ms-powerpoint.authors+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charts/chart7.xml" ContentType="application/vnd.openxmlformats-officedocument.drawingml.chart+xml"/>
  <Override PartName="/ppt/charts/chart8.xml" ContentType="application/vnd.openxmlformats-officedocument.drawingml.chart+xml"/>
  <Override PartName="/ppt/charts/chart9.xml" ContentType="application/vnd.openxmlformats-officedocument.drawingml.chart+xml"/>
  <Override PartName="/ppt/charts/colors1.xml" ContentType="application/vnd.ms-office.chartcolorstyle+xml"/>
  <Override PartName="/ppt/charts/colors2.xml" ContentType="application/vnd.ms-office.chartcolorstyle+xml"/>
  <Override PartName="/ppt/charts/colors3.xml" ContentType="application/vnd.ms-office.chartcolorstyle+xml"/>
  <Override PartName="/ppt/charts/colors4.xml" ContentType="application/vnd.ms-office.chartcolorstyle+xml"/>
  <Override PartName="/ppt/charts/colors5.xml" ContentType="application/vnd.ms-office.chartcolorstyle+xml"/>
  <Override PartName="/ppt/charts/colors6.xml" ContentType="application/vnd.ms-office.chartcolorstyle+xml"/>
  <Override PartName="/ppt/charts/style1.xml" ContentType="application/vnd.ms-office.chartstyle+xml"/>
  <Override PartName="/ppt/charts/style2.xml" ContentType="application/vnd.ms-office.chartstyle+xml"/>
  <Override PartName="/ppt/charts/style3.xml" ContentType="application/vnd.ms-office.chartstyle+xml"/>
  <Override PartName="/ppt/charts/style4.xml" ContentType="application/vnd.ms-office.chartstyle+xml"/>
  <Override PartName="/ppt/charts/style5.xml" ContentType="application/vnd.ms-office.chartstyle+xml"/>
  <Override PartName="/ppt/charts/style6.xml" ContentType="application/vnd.ms-office.chartstyle+xml"/>
  <Override PartName="/ppt/diagrams/colors1.xml" ContentType="application/vnd.openxmlformats-officedocument.drawingml.diagramColors+xml"/>
  <Override PartName="/ppt/diagrams/data1.xml" ContentType="application/vnd.openxmlformats-officedocument.drawingml.diagramData+xml"/>
  <Override PartName="/ppt/diagrams/drawing1.xml" ContentType="application/vnd.ms-office.drawingml.diagramDrawing+xml"/>
  <Override PartName="/ppt/diagrams/layout1.xml" ContentType="application/vnd.openxmlformats-officedocument.drawingml.diagramLayout+xml"/>
  <Override PartName="/ppt/diagrams/quickStyle1.xml" ContentType="application/vnd.openxmlformats-officedocument.drawingml.diagramStyle+xml"/>
  <Override PartName="/ppt/handoutMasters/handoutMaster1.xml" ContentType="application/vnd.openxmlformats-officedocument.presentationml.handoutMaster+xml"/>
  <Override PartName="/ppt/media/image17.svg" ContentType="image/svg+xml"/>
  <Override PartName="/ppt/media/image19.svg" ContentType="image/svg+xml"/>
  <Override PartName="/ppt/media/image21.svg" ContentType="image/svg+xml"/>
  <Override PartName="/ppt/media/image23.svg" ContentType="image/svg+xml"/>
  <Override PartName="/ppt/media/image25.svg" ContentType="image/svg+xml"/>
  <Override PartName="/ppt/media/image68.svg" ContentType="image/svg+xml"/>
  <Override PartName="/ppt/media/image70.svg" ContentType="image/svg+xml"/>
  <Override PartName="/ppt/media/image72.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2" r:id="rId2"/>
    <p:sldMasterId id="2147483676" r:id="rId3"/>
  </p:sldMasterIdLst>
  <p:notesMasterIdLst>
    <p:notesMasterId r:id="rId46"/>
  </p:notesMasterIdLst>
  <p:handoutMasterIdLst>
    <p:handoutMasterId r:id="rId47"/>
  </p:handoutMasterIdLst>
  <p:sldIdLst>
    <p:sldId id="257" r:id="rId4"/>
    <p:sldId id="261" r:id="rId5"/>
    <p:sldId id="10314" r:id="rId6"/>
    <p:sldId id="265" r:id="rId7"/>
    <p:sldId id="266" r:id="rId8"/>
    <p:sldId id="10313" r:id="rId9"/>
    <p:sldId id="10160" r:id="rId10"/>
    <p:sldId id="10161" r:id="rId11"/>
    <p:sldId id="275" r:id="rId12"/>
    <p:sldId id="10300" r:id="rId13"/>
    <p:sldId id="10293" r:id="rId14"/>
    <p:sldId id="10294" r:id="rId15"/>
    <p:sldId id="10301" r:id="rId16"/>
    <p:sldId id="280" r:id="rId17"/>
    <p:sldId id="10315" r:id="rId18"/>
    <p:sldId id="283" r:id="rId19"/>
    <p:sldId id="10178" r:id="rId20"/>
    <p:sldId id="10168" r:id="rId21"/>
    <p:sldId id="10316" r:id="rId22"/>
    <p:sldId id="10170" r:id="rId23"/>
    <p:sldId id="391" r:id="rId24"/>
    <p:sldId id="286" r:id="rId25"/>
    <p:sldId id="293" r:id="rId26"/>
    <p:sldId id="289" r:id="rId27"/>
    <p:sldId id="10171" r:id="rId28"/>
    <p:sldId id="9697" r:id="rId29"/>
    <p:sldId id="9698" r:id="rId30"/>
    <p:sldId id="10164" r:id="rId31"/>
    <p:sldId id="10165" r:id="rId32"/>
    <p:sldId id="437" r:id="rId33"/>
    <p:sldId id="10303" r:id="rId34"/>
    <p:sldId id="10312" r:id="rId35"/>
    <p:sldId id="446" r:id="rId36"/>
    <p:sldId id="10258" r:id="rId37"/>
    <p:sldId id="448" r:id="rId38"/>
    <p:sldId id="10201" r:id="rId39"/>
    <p:sldId id="9495" r:id="rId40"/>
    <p:sldId id="582" r:id="rId41"/>
    <p:sldId id="583" r:id="rId42"/>
    <p:sldId id="10167" r:id="rId43"/>
    <p:sldId id="584" r:id="rId44"/>
    <p:sldId id="483"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7420241-356C-40D8-AA68-07B00D001868}">
          <p14:sldIdLst>
            <p14:sldId id="257"/>
            <p14:sldId id="261"/>
            <p14:sldId id="10314"/>
            <p14:sldId id="265"/>
            <p14:sldId id="266"/>
            <p14:sldId id="10313"/>
            <p14:sldId id="10160"/>
            <p14:sldId id="10161"/>
            <p14:sldId id="275"/>
            <p14:sldId id="10300"/>
            <p14:sldId id="10293"/>
            <p14:sldId id="10294"/>
            <p14:sldId id="10301"/>
            <p14:sldId id="280"/>
            <p14:sldId id="10315"/>
            <p14:sldId id="283"/>
            <p14:sldId id="10178"/>
            <p14:sldId id="10168"/>
            <p14:sldId id="10316"/>
            <p14:sldId id="10170"/>
            <p14:sldId id="391"/>
            <p14:sldId id="286"/>
            <p14:sldId id="293"/>
            <p14:sldId id="289"/>
            <p14:sldId id="10171"/>
            <p14:sldId id="9697"/>
            <p14:sldId id="9698"/>
            <p14:sldId id="10164"/>
            <p14:sldId id="10165"/>
            <p14:sldId id="437"/>
            <p14:sldId id="10303"/>
            <p14:sldId id="10312"/>
            <p14:sldId id="446"/>
            <p14:sldId id="10258"/>
            <p14:sldId id="448"/>
            <p14:sldId id="10201"/>
            <p14:sldId id="9495"/>
            <p14:sldId id="582"/>
            <p14:sldId id="583"/>
            <p14:sldId id="10167"/>
            <p14:sldId id="584"/>
            <p14:sldId id="483"/>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3EEEA1F1-FBAB-29E2-6BFF-DB9846D4360E}" name="Akshay Arya" initials="AA" userId="S::akshay.arya@skyquestt.com::611a6814-055e-4dec-8773-237e1bf650fe"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7884"/>
    <a:srgbClr val="A6A6A6"/>
    <a:srgbClr val="31097E"/>
    <a:srgbClr val="473283"/>
    <a:srgbClr val="59468F"/>
    <a:srgbClr val="33C5F0"/>
    <a:srgbClr val="E9B42E"/>
    <a:srgbClr val="2CB67C"/>
    <a:srgbClr val="00A88F"/>
    <a:srgbClr val="2D1A5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195" autoAdjust="0"/>
    <p:restoredTop sz="94249" autoAdjust="0"/>
  </p:normalViewPr>
  <p:slideViewPr>
    <p:cSldViewPr snapToGrid="0">
      <p:cViewPr varScale="1">
        <p:scale>
          <a:sx n="80" d="100"/>
          <a:sy n="80" d="100"/>
        </p:scale>
        <p:origin x="821" y="53"/>
      </p:cViewPr>
      <p:guideLst>
        <p:guide orient="horz" pos="2160"/>
        <p:guide pos="3840"/>
      </p:guideLst>
    </p:cSldViewPr>
  </p:slideViewPr>
  <p:notesTextViewPr>
    <p:cViewPr>
      <p:scale>
        <a:sx n="1" d="1"/>
        <a:sy n="1" d="1"/>
      </p:scale>
      <p:origin x="0" y="0"/>
    </p:cViewPr>
  </p:notesTextViewPr>
  <p:notesViewPr>
    <p:cSldViewPr snapToGrid="0">
      <p:cViewPr varScale="1">
        <p:scale>
          <a:sx n="66" d="100"/>
          <a:sy n="66" d="100"/>
        </p:scale>
        <p:origin x="2394" y="72"/>
      </p:cViewPr>
      <p:guideLst/>
    </p:cSldViewPr>
  </p:notes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slide" Target="slides/slide32.xml"/><Relationship Id="rId36" Type="http://schemas.openxmlformats.org/officeDocument/2006/relationships/slide" Target="slides/slide33.xml"/><Relationship Id="rId37" Type="http://schemas.openxmlformats.org/officeDocument/2006/relationships/slide" Target="slides/slide34.xml"/><Relationship Id="rId38" Type="http://schemas.openxmlformats.org/officeDocument/2006/relationships/slide" Target="slides/slide35.xml"/><Relationship Id="rId39" Type="http://schemas.openxmlformats.org/officeDocument/2006/relationships/slide" Target="slides/slide36.xml"/><Relationship Id="rId40" Type="http://schemas.openxmlformats.org/officeDocument/2006/relationships/slide" Target="slides/slide37.xml"/><Relationship Id="rId41" Type="http://schemas.openxmlformats.org/officeDocument/2006/relationships/slide" Target="slides/slide38.xml"/><Relationship Id="rId42" Type="http://schemas.openxmlformats.org/officeDocument/2006/relationships/slide" Target="slides/slide39.xml"/><Relationship Id="rId43" Type="http://schemas.openxmlformats.org/officeDocument/2006/relationships/slide" Target="slides/slide40.xml"/><Relationship Id="rId44" Type="http://schemas.openxmlformats.org/officeDocument/2006/relationships/slide" Target="slides/slide41.xml"/><Relationship Id="rId45" Type="http://schemas.openxmlformats.org/officeDocument/2006/relationships/slide" Target="slides/slide42.xml"/><Relationship Id="rId46" Type="http://schemas.openxmlformats.org/officeDocument/2006/relationships/notesMaster" Target="notesMasters/notesMaster1.xml"/><Relationship Id="rId47" Type="http://schemas.openxmlformats.org/officeDocument/2006/relationships/handoutMaster" Target="handoutMasters/handoutMaster1.xml"/><Relationship Id="rId48" Type="http://schemas.openxmlformats.org/officeDocument/2006/relationships/presProps" Target="presProps.xml"/><Relationship Id="rId49" Type="http://schemas.openxmlformats.org/officeDocument/2006/relationships/viewProps" Target="viewProps.xml"/><Relationship Id="rId50" Type="http://schemas.openxmlformats.org/officeDocument/2006/relationships/theme" Target="theme/theme1.xml"/><Relationship Id="rId51" Type="http://schemas.openxmlformats.org/officeDocument/2006/relationships/tableStyles" Target="tableStyles.xml"/><Relationship Id="rId52" Type="http://schemas.microsoft.com/office/2018/10/relationships/authors" Target="authors.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microsoft.com/office/2011/relationships/chartStyle" Target="style2.xml"/><Relationship Id="rId2" Type="http://schemas.microsoft.com/office/2011/relationships/chartColorStyle" Target="colors2.xml"/><Relationship Id="rId3"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1" Type="http://schemas.microsoft.com/office/2011/relationships/chartStyle" Target="style3.xml"/><Relationship Id="rId2" Type="http://schemas.microsoft.com/office/2011/relationships/chartColorStyle" Target="colors3.xml"/><Relationship Id="rId3"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1" Type="http://schemas.microsoft.com/office/2011/relationships/chartStyle" Target="style4.xml"/><Relationship Id="rId2" Type="http://schemas.microsoft.com/office/2011/relationships/chartColorStyle" Target="colors4.xml"/><Relationship Id="rId3" Type="http://schemas.openxmlformats.org/officeDocument/2006/relationships/oleObject" Target="file:///C:\Users\Pooja%20Chavan\Downloads\Sample%20Secondary%2023122024.xlsx" TargetMode="External"/></Relationships>
</file>

<file path=ppt/charts/_rels/chart5.xml.rels><?xml version='1.0' encoding='UTF-8' standalone='yes'?>
<Relationships xmlns="http://schemas.openxmlformats.org/package/2006/relationships"><Relationship Id="rId1" Type="http://schemas.microsoft.com/office/2011/relationships/chartStyle" Target="style5.xml"/><Relationship Id="rId2" Type="http://schemas.microsoft.com/office/2011/relationships/chartColorStyle" Target="colors5.xml"/><Relationship Id="rId3" Type="http://schemas.openxmlformats.org/officeDocument/2006/relationships/oleObject" Target="https://skyquestt-my.sharepoint.com/personal/prachi_mishra_skyquestt_com/Documents/Desktop/Big%20Data%20Market/CP_Big%20Data%20Market.xlsx" TargetMode="External"/></Relationships>
</file>

<file path=ppt/charts/_rels/chart6.xml.rels><?xml version='1.0' encoding='UTF-8' standalone='yes'?>
<Relationships xmlns="http://schemas.openxmlformats.org/package/2006/relationships"><Relationship Id="rId1" Type="http://schemas.microsoft.com/office/2011/relationships/chartStyle" Target="style6.xml"/><Relationship Id="rId2" Type="http://schemas.microsoft.com/office/2011/relationships/chartColorStyle" Target="colors6.xml"/><Relationship Id="rId3" Type="http://schemas.openxmlformats.org/officeDocument/2006/relationships/oleObject" Target="file:///C:\Users\Akshay%20Arya\Downloads\drggfd.csv" TargetMode="External"/></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Sheet1.xlsx"/></Relationships>
</file>

<file path=ppt/charts/_rels/chart8.xml.rels><?xml version='1.0' encoding='UTF-8' standalone='yes'?>
<Relationships xmlns="http://schemas.openxmlformats.org/package/2006/relationships"><Relationship Id="rId1" Type="http://schemas.openxmlformats.org/officeDocument/2006/relationships/package" Target="../embeddings/Microsoft_Excel_Sheet2.xlsx"/></Relationships>
</file>

<file path=ppt/charts/_rels/chart9.xml.rels><?xml version='1.0' encoding='UTF-8' standalone='yes'?>
<Relationships xmlns="http://schemas.openxmlformats.org/package/2006/relationships"><Relationship Id="rId1" Type="http://schemas.openxmlformats.org/officeDocument/2006/relationships/package" Target="../embeddings/Microsoft_Excel_Sheet3.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7599619887777489E-2"/>
          <c:y val="1.1744472658408156E-3"/>
          <c:w val="0.34301809934210808"/>
          <c:h val="0.81430167157706324"/>
        </c:manualLayout>
      </c:layout>
      <c:doughnutChart>
        <c:varyColors val="1"/>
        <c:ser>
          <c:idx val="0"/>
          <c:order val="0"/>
          <c:tx>
            <c:strRef>
              <c:f>Sheet1!$A$2</c:f>
              <c:strCache>
                <c:ptCount val="1"/>
                <c:pt idx="0">
                  <c:v>Sales</c:v>
                </c:pt>
              </c:strCache>
            </c:strRef>
          </c:tx>
          <c:spPr>
            <a:effectLst/>
          </c:spPr>
          <c:dPt>
            <c:idx val="0"/>
            <c:bubble3D val="0"/>
            <c:spPr>
              <a:solidFill>
                <a:schemeClr val="accent6"/>
              </a:solidFill>
              <a:ln>
                <a:noFill/>
              </a:ln>
              <a:effectLst/>
            </c:spPr>
            <c:extLst>
              <c:ext xmlns:c16="http://schemas.microsoft.com/office/drawing/2014/chart" uri="{C3380CC4-5D6E-409C-BE32-E72D297353CC}">
                <c16:uniqueId val="{00000001-77C8-401F-A0AB-0F7E080AF885}"/>
              </c:ext>
            </c:extLst>
          </c:dPt>
          <c:dPt>
            <c:idx val="1"/>
            <c:bubble3D val="0"/>
            <c:spPr>
              <a:solidFill>
                <a:schemeClr val="accent5"/>
              </a:solidFill>
              <a:ln>
                <a:noFill/>
              </a:ln>
              <a:effectLst/>
            </c:spPr>
            <c:extLst>
              <c:ext xmlns:c16="http://schemas.microsoft.com/office/drawing/2014/chart" uri="{C3380CC4-5D6E-409C-BE32-E72D297353CC}">
                <c16:uniqueId val="{00000003-77C8-401F-A0AB-0F7E080AF885}"/>
              </c:ext>
            </c:extLst>
          </c:dPt>
          <c:dPt>
            <c:idx val="2"/>
            <c:bubble3D val="0"/>
            <c:spPr>
              <a:solidFill>
                <a:schemeClr val="accent4"/>
              </a:solidFill>
              <a:ln>
                <a:noFill/>
              </a:ln>
              <a:effectLst/>
            </c:spPr>
            <c:extLst>
              <c:ext xmlns:c16="http://schemas.microsoft.com/office/drawing/2014/chart" uri="{C3380CC4-5D6E-409C-BE32-E72D297353CC}">
                <c16:uniqueId val="{00000005-77C8-401F-A0AB-0F7E080AF885}"/>
              </c:ext>
            </c:extLst>
          </c:dPt>
          <c:dLbls>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chemeClr val="bg1"/>
                    </a:solidFill>
                    <a:latin typeface="+mn-lt"/>
                    <a:ea typeface="+mn-ea"/>
                    <a:cs typeface="Poppins" panose="00000500000000000000" pitchFamily="2" charset="0"/>
                  </a:defRPr>
                </a:pPr>
                <a:endParaRPr lang="en-US"/>
              </a:p>
            </c:txPr>
            <c:showLegendKey val="0"/>
            <c:showVal val="1"/>
            <c:showCatName val="0"/>
            <c:showSerName val="0"/>
            <c:showPercent val="0"/>
            <c:showBubbleSize val="0"/>
            <c:showLeaderLines val="1"/>
            <c:leaderLines>
              <c:spPr>
                <a:ln w="6350" cap="flat" cmpd="sng" algn="ctr">
                  <a:solidFill>
                    <a:schemeClr val="tx1"/>
                  </a:solidFill>
                  <a:prstDash val="solid"/>
                  <a:round/>
                </a:ln>
                <a:effectLst/>
              </c:spPr>
            </c:leaderLines>
            <c:extLst>
              <c:ext xmlns:c15="http://schemas.microsoft.com/office/drawing/2012/chart" uri="{CE6537A1-D6FC-4f65-9D91-7224C49458BB}"/>
            </c:extLst>
          </c:dLbls>
          <c:cat>
            <c:strRef>
              <c:f>Sheet1!$B$1:$D$1</c:f>
              <c:strCache>
                <c:ptCount val="3"/>
                <c:pt idx="0">
                  <c:v>Tier 1</c:v>
                </c:pt>
                <c:pt idx="1">
                  <c:v>Tier 2</c:v>
                </c:pt>
                <c:pt idx="2">
                  <c:v>Tier 3</c:v>
                </c:pt>
              </c:strCache>
            </c:strRef>
          </c:cat>
          <c:val>
            <c:numRef>
              <c:f>Sheet1!$B$2:$D$2</c:f>
              <c:numCache>
                <c:formatCode>0%</c:formatCode>
                <c:ptCount val="3"/>
                <c:pt idx="0">
                  <c:v>0.25</c:v>
                </c:pt>
                <c:pt idx="1">
                  <c:v>0.55000000000000004</c:v>
                </c:pt>
                <c:pt idx="2">
                  <c:v>0.2</c:v>
                </c:pt>
              </c:numCache>
            </c:numRef>
          </c:val>
          <c:extLst>
            <c:ext xmlns:c16="http://schemas.microsoft.com/office/drawing/2014/chart" uri="{C3380CC4-5D6E-409C-BE32-E72D297353CC}">
              <c16:uniqueId val="{00000006-77C8-401F-A0AB-0F7E080AF885}"/>
            </c:ext>
          </c:extLst>
        </c:ser>
        <c:dLbls>
          <c:showLegendKey val="0"/>
          <c:showVal val="0"/>
          <c:showCatName val="0"/>
          <c:showSerName val="0"/>
          <c:showPercent val="0"/>
          <c:showBubbleSize val="0"/>
          <c:showLeaderLines val="1"/>
        </c:dLbls>
        <c:firstSliceAng val="0"/>
        <c:holeSize val="50"/>
      </c:doughnutChart>
      <c:spPr>
        <a:noFill/>
        <a:ln w="12700" cap="flat">
          <a:noFill/>
          <a:miter lim="400000"/>
        </a:ln>
        <a:effectLst/>
      </c:spPr>
    </c:plotArea>
    <c:legend>
      <c:legendPos val="r"/>
      <c:legendEntry>
        <c:idx val="0"/>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Entry>
      <c:legendEntry>
        <c:idx val="1"/>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Entry>
      <c:legendEntry>
        <c:idx val="2"/>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Entry>
      <c:layout>
        <c:manualLayout>
          <c:xMode val="edge"/>
          <c:yMode val="edge"/>
          <c:x val="0.49504224992516888"/>
          <c:y val="0.20789084149939777"/>
          <c:w val="0.2028021755064956"/>
          <c:h val="0.40359248485034138"/>
        </c:manualLayout>
      </c:layout>
      <c:overlay val="1"/>
      <c:spPr>
        <a:noFill/>
        <a:ln w="12700" cap="flat">
          <a:noFill/>
          <a:miter lim="400000"/>
        </a:ln>
        <a:effectLst/>
      </c:spPr>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
    <c:plotVisOnly val="1"/>
    <c:dispBlanksAs val="gap"/>
    <c:showDLblsOverMax val="1"/>
  </c:chart>
  <c:spPr>
    <a:noFill/>
    <a:ln w="6350" cap="flat" cmpd="sng" algn="ctr">
      <a:noFill/>
      <a:prstDash val="solid"/>
      <a:miter lim="800000"/>
    </a:ln>
    <a:effectLst/>
  </c:spPr>
  <c:txPr>
    <a:bodyPr/>
    <a:lstStyle/>
    <a:p>
      <a:pPr>
        <a:defRPr lang="en-US" sz="1000">
          <a:latin typeface="+mn-lt"/>
          <a:cs typeface="Poppins" panose="00000500000000000000" pitchFamily="2" charset="0"/>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6152444757874944E-2"/>
          <c:y val="0.1911634850775486"/>
          <c:w val="0.40781011897988151"/>
          <c:h val="0.69348792806937154"/>
        </c:manualLayout>
      </c:layout>
      <c:doughnutChart>
        <c:varyColors val="1"/>
        <c:ser>
          <c:idx val="0"/>
          <c:order val="0"/>
          <c:tx>
            <c:strRef>
              <c:f>Sheet1!$A$2</c:f>
              <c:strCache>
                <c:ptCount val="1"/>
                <c:pt idx="0">
                  <c:v>Sales</c:v>
                </c:pt>
              </c:strCache>
            </c:strRef>
          </c:tx>
          <c:spPr>
            <a:effectLst/>
          </c:spPr>
          <c:dPt>
            <c:idx val="0"/>
            <c:bubble3D val="0"/>
            <c:spPr>
              <a:solidFill>
                <a:schemeClr val="accent6"/>
              </a:solidFill>
              <a:ln>
                <a:noFill/>
              </a:ln>
              <a:effectLst/>
            </c:spPr>
            <c:extLst>
              <c:ext xmlns:c16="http://schemas.microsoft.com/office/drawing/2014/chart" uri="{C3380CC4-5D6E-409C-BE32-E72D297353CC}">
                <c16:uniqueId val="{00000001-F13E-4BAE-AD97-7F2F3D4CBC6F}"/>
              </c:ext>
            </c:extLst>
          </c:dPt>
          <c:dPt>
            <c:idx val="1"/>
            <c:bubble3D val="0"/>
            <c:spPr>
              <a:solidFill>
                <a:schemeClr val="accent5"/>
              </a:solidFill>
              <a:ln>
                <a:noFill/>
              </a:ln>
              <a:effectLst/>
            </c:spPr>
            <c:extLst>
              <c:ext xmlns:c16="http://schemas.microsoft.com/office/drawing/2014/chart" uri="{C3380CC4-5D6E-409C-BE32-E72D297353CC}">
                <c16:uniqueId val="{00000003-F13E-4BAE-AD97-7F2F3D4CBC6F}"/>
              </c:ext>
            </c:extLst>
          </c:dPt>
          <c:dPt>
            <c:idx val="2"/>
            <c:bubble3D val="0"/>
            <c:spPr>
              <a:solidFill>
                <a:schemeClr val="accent4"/>
              </a:solidFill>
              <a:ln>
                <a:noFill/>
              </a:ln>
              <a:effectLst/>
            </c:spPr>
            <c:extLst>
              <c:ext xmlns:c16="http://schemas.microsoft.com/office/drawing/2014/chart" uri="{C3380CC4-5D6E-409C-BE32-E72D297353CC}">
                <c16:uniqueId val="{00000005-F13E-4BAE-AD97-7F2F3D4CBC6F}"/>
              </c:ext>
            </c:extLst>
          </c:dPt>
          <c:dPt>
            <c:idx val="3"/>
            <c:bubble3D val="0"/>
            <c:spPr>
              <a:solidFill>
                <a:schemeClr val="accent6">
                  <a:lumMod val="60000"/>
                </a:schemeClr>
              </a:solidFill>
              <a:ln>
                <a:noFill/>
              </a:ln>
              <a:effectLst/>
            </c:spPr>
            <c:extLst>
              <c:ext xmlns:c16="http://schemas.microsoft.com/office/drawing/2014/chart" uri="{C3380CC4-5D6E-409C-BE32-E72D297353CC}">
                <c16:uniqueId val="{00000007-D1F7-4502-806A-E5C9A76F58A1}"/>
              </c:ext>
            </c:extLst>
          </c:dPt>
          <c:dLbls>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chemeClr val="bg1"/>
                    </a:solidFill>
                    <a:latin typeface="Poppins" panose="00000500000000000000" pitchFamily="2" charset="0"/>
                    <a:ea typeface="+mn-ea"/>
                    <a:cs typeface="Poppins" panose="00000500000000000000" pitchFamily="2" charset="0"/>
                  </a:defRPr>
                </a:pPr>
                <a:endParaRPr lang="en-US"/>
              </a:p>
            </c:txPr>
            <c:showLegendKey val="0"/>
            <c:showVal val="1"/>
            <c:showCatName val="0"/>
            <c:showSerName val="0"/>
            <c:showPercent val="0"/>
            <c:showBubbleSize val="0"/>
            <c:showLeaderLines val="1"/>
            <c:leaderLines>
              <c:spPr>
                <a:ln w="6350" cap="flat" cmpd="sng" algn="ctr">
                  <a:solidFill>
                    <a:schemeClr val="tx1"/>
                  </a:solidFill>
                  <a:prstDash val="solid"/>
                  <a:round/>
                </a:ln>
                <a:effectLst/>
              </c:spPr>
            </c:leaderLines>
            <c:extLst>
              <c:ext xmlns:c15="http://schemas.microsoft.com/office/drawing/2012/chart" uri="{CE6537A1-D6FC-4f65-9D91-7224C49458BB}"/>
            </c:extLst>
          </c:dLbls>
          <c:cat>
            <c:strRef>
              <c:f>Sheet1!$B$1:$E$1</c:f>
              <c:strCache>
                <c:ptCount val="4"/>
                <c:pt idx="0">
                  <c:v>C-Suite</c:v>
                </c:pt>
                <c:pt idx="1">
                  <c:v>Director and VP's</c:v>
                </c:pt>
                <c:pt idx="2">
                  <c:v>Sales Managers</c:v>
                </c:pt>
                <c:pt idx="3">
                  <c:v>Others</c:v>
                </c:pt>
              </c:strCache>
            </c:strRef>
          </c:cat>
          <c:val>
            <c:numRef>
              <c:f>Sheet1!$B$2:$E$2</c:f>
              <c:numCache>
                <c:formatCode>0%</c:formatCode>
                <c:ptCount val="4"/>
                <c:pt idx="0">
                  <c:v>0.15</c:v>
                </c:pt>
                <c:pt idx="1">
                  <c:v>0.25</c:v>
                </c:pt>
                <c:pt idx="2">
                  <c:v>0.45</c:v>
                </c:pt>
                <c:pt idx="3">
                  <c:v>0.15</c:v>
                </c:pt>
              </c:numCache>
            </c:numRef>
          </c:val>
          <c:extLst>
            <c:ext xmlns:c16="http://schemas.microsoft.com/office/drawing/2014/chart" uri="{C3380CC4-5D6E-409C-BE32-E72D297353CC}">
              <c16:uniqueId val="{00000006-F13E-4BAE-AD97-7F2F3D4CBC6F}"/>
            </c:ext>
          </c:extLst>
        </c:ser>
        <c:dLbls>
          <c:showLegendKey val="0"/>
          <c:showVal val="0"/>
          <c:showCatName val="0"/>
          <c:showSerName val="0"/>
          <c:showPercent val="0"/>
          <c:showBubbleSize val="0"/>
          <c:showLeaderLines val="1"/>
        </c:dLbls>
        <c:firstSliceAng val="0"/>
        <c:holeSize val="50"/>
      </c:doughnutChart>
      <c:spPr>
        <a:noFill/>
        <a:ln w="12700" cap="flat">
          <a:noFill/>
          <a:miter lim="400000"/>
        </a:ln>
        <a:effectLst/>
      </c:spPr>
    </c:plotArea>
    <c:legend>
      <c:legendPos val="r"/>
      <c:legendEntry>
        <c:idx val="0"/>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1"/>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2"/>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ayout>
        <c:manualLayout>
          <c:xMode val="edge"/>
          <c:yMode val="edge"/>
          <c:x val="0.47109683148534143"/>
          <c:y val="0.28281222659667543"/>
          <c:w val="0.4575865513881523"/>
          <c:h val="0.5101899899460689"/>
        </c:manualLayout>
      </c:layout>
      <c:overlay val="1"/>
      <c:spPr>
        <a:noFill/>
        <a:ln w="12700" cap="flat">
          <a:noFill/>
          <a:miter lim="400000"/>
        </a:ln>
        <a:effectLst/>
      </c:spPr>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
    <c:plotVisOnly val="1"/>
    <c:dispBlanksAs val="gap"/>
    <c:showDLblsOverMax val="1"/>
  </c:chart>
  <c:spPr>
    <a:noFill/>
    <a:ln w="6350" cap="flat" cmpd="sng" algn="ctr">
      <a:noFill/>
      <a:prstDash val="solid"/>
      <a:miter lim="800000"/>
    </a:ln>
    <a:effectLst/>
  </c:spPr>
  <c:txPr>
    <a:bodyPr/>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6152444757874944E-2"/>
          <c:y val="0.1911634850775486"/>
          <c:w val="0.40781011897988151"/>
          <c:h val="0.69348792806937154"/>
        </c:manualLayout>
      </c:layout>
      <c:doughnutChart>
        <c:varyColors val="1"/>
        <c:ser>
          <c:idx val="0"/>
          <c:order val="0"/>
          <c:tx>
            <c:strRef>
              <c:f>Sheet1!$A$2</c:f>
              <c:strCache>
                <c:ptCount val="1"/>
                <c:pt idx="0">
                  <c:v>Sales</c:v>
                </c:pt>
              </c:strCache>
            </c:strRef>
          </c:tx>
          <c:spPr>
            <a:effectLst/>
          </c:spPr>
          <c:dPt>
            <c:idx val="0"/>
            <c:bubble3D val="0"/>
            <c:spPr>
              <a:solidFill>
                <a:schemeClr val="accent6"/>
              </a:solidFill>
              <a:ln>
                <a:noFill/>
              </a:ln>
              <a:effectLst/>
            </c:spPr>
            <c:extLst>
              <c:ext xmlns:c16="http://schemas.microsoft.com/office/drawing/2014/chart" uri="{C3380CC4-5D6E-409C-BE32-E72D297353CC}">
                <c16:uniqueId val="{00000001-F13E-4BAE-AD97-7F2F3D4CBC6F}"/>
              </c:ext>
            </c:extLst>
          </c:dPt>
          <c:dPt>
            <c:idx val="1"/>
            <c:bubble3D val="0"/>
            <c:spPr>
              <a:solidFill>
                <a:schemeClr val="accent5"/>
              </a:solidFill>
              <a:ln>
                <a:noFill/>
              </a:ln>
              <a:effectLst/>
            </c:spPr>
            <c:extLst>
              <c:ext xmlns:c16="http://schemas.microsoft.com/office/drawing/2014/chart" uri="{C3380CC4-5D6E-409C-BE32-E72D297353CC}">
                <c16:uniqueId val="{00000003-F13E-4BAE-AD97-7F2F3D4CBC6F}"/>
              </c:ext>
            </c:extLst>
          </c:dPt>
          <c:dPt>
            <c:idx val="2"/>
            <c:bubble3D val="0"/>
            <c:spPr>
              <a:solidFill>
                <a:schemeClr val="accent4"/>
              </a:solidFill>
              <a:ln>
                <a:noFill/>
              </a:ln>
              <a:effectLst/>
            </c:spPr>
            <c:extLst>
              <c:ext xmlns:c16="http://schemas.microsoft.com/office/drawing/2014/chart" uri="{C3380CC4-5D6E-409C-BE32-E72D297353CC}">
                <c16:uniqueId val="{00000005-F13E-4BAE-AD97-7F2F3D4CBC6F}"/>
              </c:ext>
            </c:extLst>
          </c:dPt>
          <c:dPt>
            <c:idx val="3"/>
            <c:bubble3D val="0"/>
            <c:spPr>
              <a:solidFill>
                <a:schemeClr val="accent6">
                  <a:lumMod val="60000"/>
                </a:schemeClr>
              </a:solidFill>
              <a:ln>
                <a:noFill/>
              </a:ln>
              <a:effectLst/>
            </c:spPr>
            <c:extLst>
              <c:ext xmlns:c16="http://schemas.microsoft.com/office/drawing/2014/chart" uri="{C3380CC4-5D6E-409C-BE32-E72D297353CC}">
                <c16:uniqueId val="{00000007-F64E-49EE-AB9C-5A0C9389D920}"/>
              </c:ext>
            </c:extLst>
          </c:dPt>
          <c:dPt>
            <c:idx val="4"/>
            <c:bubble3D val="0"/>
            <c:spPr>
              <a:solidFill>
                <a:schemeClr val="accent5">
                  <a:lumMod val="60000"/>
                </a:schemeClr>
              </a:solidFill>
              <a:ln>
                <a:noFill/>
              </a:ln>
              <a:effectLst/>
            </c:spPr>
            <c:extLst>
              <c:ext xmlns:c16="http://schemas.microsoft.com/office/drawing/2014/chart" uri="{C3380CC4-5D6E-409C-BE32-E72D297353CC}">
                <c16:uniqueId val="{00000009-F64E-49EE-AB9C-5A0C9389D920}"/>
              </c:ext>
            </c:extLst>
          </c:dPt>
          <c:dLbls>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chemeClr val="bg1"/>
                    </a:solidFill>
                    <a:latin typeface="Poppins" panose="00000500000000000000" pitchFamily="2" charset="0"/>
                    <a:ea typeface="+mn-ea"/>
                    <a:cs typeface="Poppins" panose="00000500000000000000" pitchFamily="2" charset="0"/>
                  </a:defRPr>
                </a:pPr>
                <a:endParaRPr lang="en-US"/>
              </a:p>
            </c:txPr>
            <c:showLegendKey val="0"/>
            <c:showVal val="1"/>
            <c:showCatName val="0"/>
            <c:showSerName val="0"/>
            <c:showPercent val="0"/>
            <c:showBubbleSize val="0"/>
            <c:showLeaderLines val="1"/>
            <c:leaderLines>
              <c:spPr>
                <a:ln w="6350" cap="flat" cmpd="sng" algn="ctr">
                  <a:solidFill>
                    <a:schemeClr val="tx1"/>
                  </a:solidFill>
                  <a:prstDash val="solid"/>
                  <a:round/>
                </a:ln>
                <a:effectLst/>
              </c:spPr>
            </c:leaderLines>
            <c:extLst>
              <c:ext xmlns:c15="http://schemas.microsoft.com/office/drawing/2012/chart" uri="{CE6537A1-D6FC-4f65-9D91-7224C49458BB}"/>
            </c:extLst>
          </c:dLbls>
          <c:cat>
            <c:strRef>
              <c:f>Sheet1!$B$1:$F$1</c:f>
              <c:strCache>
                <c:ptCount val="5"/>
                <c:pt idx="0">
                  <c:v>North America</c:v>
                </c:pt>
                <c:pt idx="1">
                  <c:v>Europe</c:v>
                </c:pt>
                <c:pt idx="2">
                  <c:v>Asia-Pacific</c:v>
                </c:pt>
                <c:pt idx="3">
                  <c:v>Latin America</c:v>
                </c:pt>
                <c:pt idx="4">
                  <c:v>MEA</c:v>
                </c:pt>
              </c:strCache>
            </c:strRef>
          </c:cat>
          <c:val>
            <c:numRef>
              <c:f>Sheet1!$B$2:$F$2</c:f>
              <c:numCache>
                <c:formatCode>0%</c:formatCode>
                <c:ptCount val="5"/>
                <c:pt idx="0">
                  <c:v>0.45</c:v>
                </c:pt>
                <c:pt idx="1">
                  <c:v>0.35</c:v>
                </c:pt>
                <c:pt idx="2">
                  <c:v>0.3</c:v>
                </c:pt>
                <c:pt idx="3">
                  <c:v>0.15</c:v>
                </c:pt>
                <c:pt idx="4">
                  <c:v>0.1</c:v>
                </c:pt>
              </c:numCache>
            </c:numRef>
          </c:val>
          <c:extLst>
            <c:ext xmlns:c16="http://schemas.microsoft.com/office/drawing/2014/chart" uri="{C3380CC4-5D6E-409C-BE32-E72D297353CC}">
              <c16:uniqueId val="{00000006-F13E-4BAE-AD97-7F2F3D4CBC6F}"/>
            </c:ext>
          </c:extLst>
        </c:ser>
        <c:dLbls>
          <c:showLegendKey val="0"/>
          <c:showVal val="1"/>
          <c:showCatName val="0"/>
          <c:showSerName val="0"/>
          <c:showPercent val="0"/>
          <c:showBubbleSize val="0"/>
          <c:showLeaderLines val="1"/>
        </c:dLbls>
        <c:firstSliceAng val="0"/>
        <c:holeSize val="50"/>
      </c:doughnutChart>
      <c:spPr>
        <a:noFill/>
        <a:ln w="12700" cap="flat">
          <a:noFill/>
          <a:miter lim="400000"/>
        </a:ln>
        <a:effectLst/>
      </c:spPr>
    </c:plotArea>
    <c:legend>
      <c:legendPos val="r"/>
      <c:legendEntry>
        <c:idx val="0"/>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1"/>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2"/>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ayout>
        <c:manualLayout>
          <c:xMode val="edge"/>
          <c:yMode val="edge"/>
          <c:x val="0.47109683148534143"/>
          <c:y val="0.28281222659667543"/>
          <c:w val="0.4575865513881523"/>
          <c:h val="0.5101899899460689"/>
        </c:manualLayout>
      </c:layout>
      <c:overlay val="1"/>
      <c:spPr>
        <a:noFill/>
        <a:ln w="12700" cap="flat">
          <a:noFill/>
          <a:miter lim="400000"/>
        </a:ln>
        <a:effectLst/>
      </c:spPr>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
    <c:plotVisOnly val="1"/>
    <c:dispBlanksAs val="gap"/>
    <c:showDLblsOverMax val="1"/>
  </c:chart>
  <c:spPr>
    <a:noFill/>
    <a:ln w="6350" cap="flat" cmpd="sng" algn="ctr">
      <a:noFill/>
      <a:prstDash val="solid"/>
      <a:miter lim="800000"/>
    </a:ln>
    <a:effectLst/>
  </c:spPr>
  <c:txPr>
    <a:bodyPr/>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numRef>
              <c:f>Sheet1!$D$166:$Q$166</c:f>
              <c:numCache>
                <c:formatCode>General</c:formatCod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numCache>
            </c:numRef>
          </c:cat>
          <c:val>
            <c:numRef>
              <c:f>Sheet1!$D$167:$Q$167</c:f>
              <c:numCache>
                <c:formatCode>0.00</c:formatCode>
                <c:ptCount val="14"/>
                <c:pt idx="0">
                  <c:v>1.0456273183871203</c:v>
                </c:pt>
                <c:pt idx="1">
                  <c:v>1.2714828191587382</c:v>
                </c:pt>
                <c:pt idx="2">
                  <c:v>1.5461231080970257</c:v>
                </c:pt>
                <c:pt idx="3">
                  <c:v>1.8800856994459831</c:v>
                </c:pt>
                <c:pt idx="4">
                  <c:v>2.2861842105263155</c:v>
                </c:pt>
                <c:pt idx="5">
                  <c:v>2.78</c:v>
                </c:pt>
                <c:pt idx="6">
                  <c:v>3.3804799999999995</c:v>
                </c:pt>
                <c:pt idx="7">
                  <c:v>4.1106636799999992</c:v>
                </c:pt>
                <c:pt idx="8">
                  <c:v>4.9985670348799989</c:v>
                </c:pt>
                <c:pt idx="9">
                  <c:v>6.0782575144140782</c:v>
                </c:pt>
                <c:pt idx="10">
                  <c:v>7.3911611375275186</c:v>
                </c:pt>
                <c:pt idx="11">
                  <c:v>8.9876519432334625</c:v>
                </c:pt>
                <c:pt idx="12">
                  <c:v>10.92898476297189</c:v>
                </c:pt>
                <c:pt idx="13">
                  <c:v>13.289645471773818</c:v>
                </c:pt>
              </c:numCache>
            </c:numRef>
          </c:val>
          <c:extLst>
            <c:ext xmlns:c16="http://schemas.microsoft.com/office/drawing/2014/chart" uri="{C3380CC4-5D6E-409C-BE32-E72D297353CC}">
              <c16:uniqueId val="{00000000-DD30-4E94-86FD-22513C111254}"/>
            </c:ext>
          </c:extLst>
        </c:ser>
        <c:dLbls>
          <c:showLegendKey val="0"/>
          <c:showVal val="0"/>
          <c:showCatName val="0"/>
          <c:showSerName val="0"/>
          <c:showPercent val="0"/>
          <c:showBubbleSize val="0"/>
        </c:dLbls>
        <c:gapWidth val="100"/>
        <c:overlap val="-24"/>
        <c:axId val="1023030688"/>
        <c:axId val="1023031104"/>
      </c:barChart>
      <c:catAx>
        <c:axId val="1023030688"/>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1023031104"/>
        <c:crosses val="autoZero"/>
        <c:auto val="1"/>
        <c:lblAlgn val="ctr"/>
        <c:lblOffset val="100"/>
        <c:noMultiLvlLbl val="0"/>
      </c:catAx>
      <c:valAx>
        <c:axId val="1023031104"/>
        <c:scaling>
          <c:orientation val="minMax"/>
        </c:scaling>
        <c:delete val="1"/>
        <c:axPos val="l"/>
        <c:numFmt formatCode="0.00" sourceLinked="1"/>
        <c:majorTickMark val="none"/>
        <c:minorTickMark val="none"/>
        <c:tickLblPos val="nextTo"/>
        <c:crossAx val="1023030688"/>
        <c:crosses val="autoZero"/>
        <c:crossBetween val="between"/>
      </c:valAx>
      <c:spPr>
        <a:noFill/>
        <a:ln>
          <a:noFill/>
        </a:ln>
        <a:effectLst/>
      </c:spPr>
    </c:plotArea>
    <c:plotVisOnly val="1"/>
    <c:dispBlanksAs val="gap"/>
    <c:showDLblsOverMax val="0"/>
  </c:chart>
  <c:spPr>
    <a:noFill/>
    <a:ln>
      <a:noFill/>
    </a:ln>
    <a:effectLst/>
  </c:spPr>
  <c:txPr>
    <a:bodyPr/>
    <a:lstStyle/>
    <a:p>
      <a:pPr>
        <a:defRPr>
          <a:solidFill>
            <a:schemeClr val="tx1"/>
          </a:solidFill>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solidFill>
              <a:schemeClr val="accent1"/>
            </a:solidFill>
            <a:ln>
              <a:noFill/>
            </a:ln>
            <a:effectLst/>
          </c:spPr>
          <c:invertIfNegative val="0"/>
          <c:cat>
            <c:numRef>
              <c:f>'Microsoft Corporation'!$I$8:$K$8</c:f>
              <c:numCache>
                <c:formatCode>General</c:formatCode>
                <c:ptCount val="3"/>
                <c:pt idx="0">
                  <c:v>2022</c:v>
                </c:pt>
                <c:pt idx="1">
                  <c:v>2023</c:v>
                </c:pt>
                <c:pt idx="2">
                  <c:v>2024</c:v>
                </c:pt>
              </c:numCache>
            </c:numRef>
          </c:cat>
          <c:val>
            <c:numRef>
              <c:f>'Microsoft Corporation'!$I$9:$K$9</c:f>
              <c:numCache>
                <c:formatCode>0.00</c:formatCode>
                <c:ptCount val="3"/>
                <c:pt idx="0">
                  <c:v>198.27</c:v>
                </c:pt>
                <c:pt idx="1">
                  <c:v>211.91499999999999</c:v>
                </c:pt>
                <c:pt idx="2">
                  <c:v>245.12200000000001</c:v>
                </c:pt>
              </c:numCache>
            </c:numRef>
          </c:val>
          <c:extLst>
            <c:ext xmlns:c16="http://schemas.microsoft.com/office/drawing/2014/chart" uri="{C3380CC4-5D6E-409C-BE32-E72D297353CC}">
              <c16:uniqueId val="{00000000-0A4F-498B-B4A9-8A15BD18D97B}"/>
            </c:ext>
          </c:extLst>
        </c:ser>
        <c:dLbls>
          <c:showLegendKey val="0"/>
          <c:showVal val="0"/>
          <c:showCatName val="0"/>
          <c:showSerName val="0"/>
          <c:showPercent val="0"/>
          <c:showBubbleSize val="0"/>
        </c:dLbls>
        <c:gapWidth val="219"/>
        <c:overlap val="-27"/>
        <c:axId val="521009864"/>
        <c:axId val="521013824"/>
      </c:barChart>
      <c:catAx>
        <c:axId val="52100986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1" i="0" u="none" strike="noStrike" kern="1200" baseline="0">
                <a:solidFill>
                  <a:schemeClr val="tx1"/>
                </a:solidFill>
                <a:latin typeface="+mn-lt"/>
                <a:ea typeface="+mn-ea"/>
                <a:cs typeface="+mn-cs"/>
              </a:defRPr>
            </a:pPr>
            <a:endParaRPr lang="en-US"/>
          </a:p>
        </c:txPr>
        <c:crossAx val="521013824"/>
        <c:crosses val="autoZero"/>
        <c:auto val="1"/>
        <c:lblAlgn val="ctr"/>
        <c:lblOffset val="100"/>
        <c:noMultiLvlLbl val="0"/>
      </c:catAx>
      <c:valAx>
        <c:axId val="521013824"/>
        <c:scaling>
          <c:orientation val="minMax"/>
        </c:scaling>
        <c:delete val="1"/>
        <c:axPos val="l"/>
        <c:numFmt formatCode="0.00" sourceLinked="1"/>
        <c:majorTickMark val="none"/>
        <c:minorTickMark val="none"/>
        <c:tickLblPos val="nextTo"/>
        <c:crossAx val="52100986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dPt>
            <c:idx val="0"/>
            <c:bubble3D val="0"/>
            <c:spPr>
              <a:solidFill>
                <a:schemeClr val="accent1"/>
              </a:solidFill>
              <a:ln w="19050">
                <a:solidFill>
                  <a:schemeClr val="lt1"/>
                </a:solidFill>
              </a:ln>
              <a:effectLst/>
            </c:spPr>
            <c:extLst>
              <c:ext xmlns:c16="http://schemas.microsoft.com/office/drawing/2014/chart" uri="{C3380CC4-5D6E-409C-BE32-E72D297353CC}">
                <c16:uniqueId val="{00000001-5B37-4DBA-9343-E9B9793E67B1}"/>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5B37-4DBA-9343-E9B9793E67B1}"/>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5B37-4DBA-9343-E9B9793E67B1}"/>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5B37-4DBA-9343-E9B9793E67B1}"/>
              </c:ext>
            </c:extLst>
          </c:dPt>
          <c:cat>
            <c:strRef>
              <c:f>drggfd!$E$26:$E$29</c:f>
              <c:strCache>
                <c:ptCount val="4"/>
                <c:pt idx="0">
                  <c:v>Segment 1</c:v>
                </c:pt>
                <c:pt idx="1">
                  <c:v>Segment 2</c:v>
                </c:pt>
                <c:pt idx="2">
                  <c:v>Segment 3</c:v>
                </c:pt>
                <c:pt idx="3">
                  <c:v>Segment 4</c:v>
                </c:pt>
              </c:strCache>
            </c:strRef>
          </c:cat>
          <c:val>
            <c:numRef>
              <c:f>drggfd!$F$26:$F$29</c:f>
              <c:numCache>
                <c:formatCode>General</c:formatCode>
                <c:ptCount val="4"/>
                <c:pt idx="0">
                  <c:v>10</c:v>
                </c:pt>
                <c:pt idx="1">
                  <c:v>7</c:v>
                </c:pt>
                <c:pt idx="2">
                  <c:v>4</c:v>
                </c:pt>
                <c:pt idx="3">
                  <c:v>2</c:v>
                </c:pt>
              </c:numCache>
            </c:numRef>
          </c:val>
          <c:extLst>
            <c:ext xmlns:c16="http://schemas.microsoft.com/office/drawing/2014/chart" uri="{C3380CC4-5D6E-409C-BE32-E72D297353CC}">
              <c16:uniqueId val="{00000008-5B37-4DBA-9343-E9B9793E67B1}"/>
            </c:ext>
          </c:extLst>
        </c:ser>
        <c:dLbls>
          <c:showLegendKey val="0"/>
          <c:showVal val="0"/>
          <c:showCatName val="0"/>
          <c:showSerName val="0"/>
          <c:showPercent val="0"/>
          <c:showBubbleSize val="0"/>
          <c:showLeaderLines val="1"/>
        </c:dLbls>
        <c:firstSliceAng val="0"/>
      </c:pieChart>
      <c:spPr>
        <a:noFill/>
        <a:ln>
          <a:noFill/>
        </a:ln>
        <a:effectLst/>
      </c:spPr>
    </c:plotArea>
    <c:legend>
      <c:legendPos val="r"/>
      <c:overlay val="0"/>
      <c:spPr>
        <a:noFill/>
        <a:ln>
          <a:noFill/>
        </a:ln>
        <a:effectLst/>
      </c:spPr>
      <c:txPr>
        <a:bodyPr rot="0" spcFirstLastPara="1" vertOverflow="ellipsis" vert="horz" wrap="square" anchor="ctr" anchorCtr="1"/>
        <a:lstStyle/>
        <a:p>
          <a:pPr>
            <a:defRPr sz="900" b="1" i="0" u="none" strike="noStrike" kern="1200" baseline="0">
              <a:solidFill>
                <a:schemeClr val="tx1"/>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style val="2"/>
  <c:chart>
    <c:autoTitleDeleted val="1"/>
    <c:plotArea>
      <c:barChart>
        <c:barDir val="col"/>
        <c:grouping val="stacked"/>
        <c:ser>
          <c:idx val="0"/>
          <c:order val="0"/>
          <c:tx>
            <c:strRef>
              <c:f>Sheet1!$B$1</c:f>
              <c:strCache>
                <c:ptCount val="1"/>
                <c:pt idx="0">
                  <c:v>Single Occupancy Pods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Sheet1!$B$2:$B$15</c:f>
              <c:numCache>
                <c:formatCode>General</c:formatCode>
                <c:ptCount val="14"/>
                <c:pt idx="0">
                  <c:v>7.0</c:v>
                </c:pt>
                <c:pt idx="1">
                  <c:v>7.5</c:v>
                </c:pt>
                <c:pt idx="2">
                  <c:v>8.1</c:v>
                </c:pt>
                <c:pt idx="3">
                  <c:v>8.7</c:v>
                </c:pt>
                <c:pt idx="4">
                  <c:v>9.3</c:v>
                </c:pt>
                <c:pt idx="5">
                  <c:v>9.9</c:v>
                </c:pt>
                <c:pt idx="6">
                  <c:v>10.7</c:v>
                </c:pt>
                <c:pt idx="7">
                  <c:v>11.6</c:v>
                </c:pt>
                <c:pt idx="8">
                  <c:v>12.4</c:v>
                </c:pt>
                <c:pt idx="9">
                  <c:v>13.4</c:v>
                </c:pt>
                <c:pt idx="10">
                  <c:v>14.4</c:v>
                </c:pt>
                <c:pt idx="11">
                  <c:v>15.4</c:v>
                </c:pt>
                <c:pt idx="12">
                  <c:v>16.6</c:v>
                </c:pt>
                <c:pt idx="13">
                  <c:v>17.8</c:v>
                </c:pt>
              </c:numCache>
            </c:numRef>
          </c:val>
        </c:ser>
        <c:ser>
          <c:idx val="1"/>
          <c:order val="1"/>
          <c:tx>
            <c:strRef>
              <c:f>Sheet1!$C$1</c:f>
              <c:strCache>
                <c:ptCount val="1"/>
                <c:pt idx="0">
                  <c:v>Double Occupancy Pods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Sheet1!$C$2:$C$15</c:f>
              <c:numCache>
                <c:formatCode>General</c:formatCode>
                <c:ptCount val="14"/>
                <c:pt idx="0">
                  <c:v>5.0</c:v>
                </c:pt>
                <c:pt idx="1">
                  <c:v>5.4</c:v>
                </c:pt>
                <c:pt idx="2">
                  <c:v>5.7</c:v>
                </c:pt>
                <c:pt idx="3">
                  <c:v>6.1</c:v>
                </c:pt>
                <c:pt idx="4">
                  <c:v>6.6</c:v>
                </c:pt>
                <c:pt idx="5">
                  <c:v>7.1</c:v>
                </c:pt>
                <c:pt idx="6">
                  <c:v>7.7</c:v>
                </c:pt>
                <c:pt idx="7">
                  <c:v>8.2</c:v>
                </c:pt>
                <c:pt idx="8">
                  <c:v>8.9</c:v>
                </c:pt>
                <c:pt idx="9">
                  <c:v>9.6</c:v>
                </c:pt>
                <c:pt idx="10">
                  <c:v>10.3</c:v>
                </c:pt>
                <c:pt idx="11">
                  <c:v>11.1</c:v>
                </c:pt>
                <c:pt idx="12">
                  <c:v>11.9</c:v>
                </c:pt>
                <c:pt idx="13">
                  <c:v>12.8</c:v>
                </c:pt>
              </c:numCache>
            </c:numRef>
          </c:val>
        </c:ser>
        <c:ser>
          <c:idx val="2"/>
          <c:order val="2"/>
          <c:tx>
            <c:strRef>
              <c:f>Sheet1!$D$1</c:f>
              <c:strCache>
                <c:ptCount val="1"/>
                <c:pt idx="0">
                  <c:v>Nap Capsules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Sheet1!$D$2:$D$15</c:f>
              <c:numCache>
                <c:formatCode>General</c:formatCode>
                <c:ptCount val="14"/>
                <c:pt idx="0">
                  <c:v>4.0</c:v>
                </c:pt>
                <c:pt idx="1">
                  <c:v>4.3</c:v>
                </c:pt>
                <c:pt idx="2">
                  <c:v>4.6</c:v>
                </c:pt>
                <c:pt idx="3">
                  <c:v>5.0</c:v>
                </c:pt>
                <c:pt idx="4">
                  <c:v>5.3</c:v>
                </c:pt>
                <c:pt idx="5">
                  <c:v>5.8</c:v>
                </c:pt>
                <c:pt idx="6">
                  <c:v>6.2</c:v>
                </c:pt>
                <c:pt idx="7">
                  <c:v>6.7</c:v>
                </c:pt>
                <c:pt idx="8">
                  <c:v>7.2</c:v>
                </c:pt>
                <c:pt idx="9">
                  <c:v>7.7</c:v>
                </c:pt>
                <c:pt idx="10">
                  <c:v>8.4</c:v>
                </c:pt>
                <c:pt idx="11">
                  <c:v>9.0</c:v>
                </c:pt>
                <c:pt idx="12">
                  <c:v>9.7</c:v>
                </c:pt>
                <c:pt idx="13">
                  <c:v>10.4</c:v>
                </c:pt>
              </c:numCache>
            </c:numRef>
          </c:val>
        </c:ser>
        <c:ser>
          <c:idx val="3"/>
          <c:order val="3"/>
          <c:tx>
            <c:strRef>
              <c:f>Sheet1!$E$1</c:f>
              <c:strCache>
                <c:ptCount val="1"/>
                <c:pt idx="0">
                  <c:v>Luxury Sleeping Pods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Sheet1!$E$2:$E$15</c:f>
              <c:numCache>
                <c:formatCode>General</c:formatCode>
                <c:ptCount val="14"/>
                <c:pt idx="0">
                  <c:v>3.5</c:v>
                </c:pt>
                <c:pt idx="1">
                  <c:v>3.7</c:v>
                </c:pt>
                <c:pt idx="2">
                  <c:v>4.0</c:v>
                </c:pt>
                <c:pt idx="3">
                  <c:v>4.3</c:v>
                </c:pt>
                <c:pt idx="4">
                  <c:v>4.7</c:v>
                </c:pt>
                <c:pt idx="5">
                  <c:v>5.0</c:v>
                </c:pt>
                <c:pt idx="6">
                  <c:v>5.4</c:v>
                </c:pt>
                <c:pt idx="7">
                  <c:v>5.8</c:v>
                </c:pt>
                <c:pt idx="8">
                  <c:v>6.2</c:v>
                </c:pt>
                <c:pt idx="9">
                  <c:v>6.7</c:v>
                </c:pt>
                <c:pt idx="10">
                  <c:v>7.2</c:v>
                </c:pt>
                <c:pt idx="11">
                  <c:v>7.7</c:v>
                </c:pt>
                <c:pt idx="12">
                  <c:v>8.4</c:v>
                </c:pt>
                <c:pt idx="13">
                  <c:v>9.0</c:v>
                </c:pt>
              </c:numCache>
            </c:numRef>
          </c:val>
        </c:ser>
        <c:gapWidth/>
        <c:overlap val="10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800">
              <a:latin typeface="Poppins"/>
            </a:defRPr>
          </a:pPr>
        </a:p>
      </c:txPr>
    </c:legend>
    <c:dispBlanksAs val="gap"/>
  </c:chart>
  <c:txPr>
    <a:bodyPr/>
    <a:lstStyle/>
    <a:p>
      <a:pPr>
        <a:defRPr sz="1800"/>
      </a:pPr>
      <a:endParaRPr lang="en-US"/>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style val="2"/>
  <c:chart>
    <c:autoTitleDeleted val="1"/>
    <c:plotArea>
      <c:barChart>
        <c:barDir val="col"/>
        <c:grouping val="stacked"/>
        <c:ser>
          <c:idx val="0"/>
          <c:order val="0"/>
          <c:tx>
            <c:strRef>
              <c:f>Sheet1!$B$1</c:f>
              <c:strCache>
                <c:ptCount val="1"/>
                <c:pt idx="0">
                  <c:v>Single Occupancy Pods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Sheet1!$B$2:$B$15</c:f>
              <c:numCache>
                <c:formatCode>General</c:formatCode>
                <c:ptCount val="14"/>
                <c:pt idx="0">
                  <c:v>7.0</c:v>
                </c:pt>
                <c:pt idx="1">
                  <c:v>7.5</c:v>
                </c:pt>
                <c:pt idx="2">
                  <c:v>8.1</c:v>
                </c:pt>
                <c:pt idx="3">
                  <c:v>8.7</c:v>
                </c:pt>
                <c:pt idx="4">
                  <c:v>9.3</c:v>
                </c:pt>
                <c:pt idx="5">
                  <c:v>9.9</c:v>
                </c:pt>
                <c:pt idx="6">
                  <c:v>10.7</c:v>
                </c:pt>
                <c:pt idx="7">
                  <c:v>11.6</c:v>
                </c:pt>
                <c:pt idx="8">
                  <c:v>12.4</c:v>
                </c:pt>
                <c:pt idx="9">
                  <c:v>13.4</c:v>
                </c:pt>
                <c:pt idx="10">
                  <c:v>14.4</c:v>
                </c:pt>
                <c:pt idx="11">
                  <c:v>15.4</c:v>
                </c:pt>
                <c:pt idx="12">
                  <c:v>16.6</c:v>
                </c:pt>
                <c:pt idx="13">
                  <c:v>17.8</c:v>
                </c:pt>
              </c:numCache>
            </c:numRef>
          </c:val>
        </c:ser>
        <c:ser>
          <c:idx val="1"/>
          <c:order val="1"/>
          <c:tx>
            <c:strRef>
              <c:f>Sheet1!$C$1</c:f>
              <c:strCache>
                <c:ptCount val="1"/>
                <c:pt idx="0">
                  <c:v>Double Occupancy Pods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Sheet1!$C$2:$C$15</c:f>
              <c:numCache>
                <c:formatCode>General</c:formatCode>
                <c:ptCount val="14"/>
                <c:pt idx="0">
                  <c:v>5.0</c:v>
                </c:pt>
                <c:pt idx="1">
                  <c:v>5.4</c:v>
                </c:pt>
                <c:pt idx="2">
                  <c:v>5.7</c:v>
                </c:pt>
                <c:pt idx="3">
                  <c:v>6.1</c:v>
                </c:pt>
                <c:pt idx="4">
                  <c:v>6.6</c:v>
                </c:pt>
                <c:pt idx="5">
                  <c:v>7.1</c:v>
                </c:pt>
                <c:pt idx="6">
                  <c:v>7.7</c:v>
                </c:pt>
                <c:pt idx="7">
                  <c:v>8.2</c:v>
                </c:pt>
                <c:pt idx="8">
                  <c:v>8.9</c:v>
                </c:pt>
                <c:pt idx="9">
                  <c:v>9.6</c:v>
                </c:pt>
                <c:pt idx="10">
                  <c:v>10.3</c:v>
                </c:pt>
                <c:pt idx="11">
                  <c:v>11.1</c:v>
                </c:pt>
                <c:pt idx="12">
                  <c:v>11.9</c:v>
                </c:pt>
                <c:pt idx="13">
                  <c:v>12.8</c:v>
                </c:pt>
              </c:numCache>
            </c:numRef>
          </c:val>
        </c:ser>
        <c:ser>
          <c:idx val="2"/>
          <c:order val="2"/>
          <c:tx>
            <c:strRef>
              <c:f>Sheet1!$D$1</c:f>
              <c:strCache>
                <c:ptCount val="1"/>
                <c:pt idx="0">
                  <c:v>Nap Capsules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Sheet1!$D$2:$D$15</c:f>
              <c:numCache>
                <c:formatCode>General</c:formatCode>
                <c:ptCount val="14"/>
                <c:pt idx="0">
                  <c:v>4.0</c:v>
                </c:pt>
                <c:pt idx="1">
                  <c:v>4.3</c:v>
                </c:pt>
                <c:pt idx="2">
                  <c:v>4.6</c:v>
                </c:pt>
                <c:pt idx="3">
                  <c:v>5.0</c:v>
                </c:pt>
                <c:pt idx="4">
                  <c:v>5.3</c:v>
                </c:pt>
                <c:pt idx="5">
                  <c:v>5.8</c:v>
                </c:pt>
                <c:pt idx="6">
                  <c:v>6.2</c:v>
                </c:pt>
                <c:pt idx="7">
                  <c:v>6.7</c:v>
                </c:pt>
                <c:pt idx="8">
                  <c:v>7.2</c:v>
                </c:pt>
                <c:pt idx="9">
                  <c:v>7.7</c:v>
                </c:pt>
                <c:pt idx="10">
                  <c:v>8.4</c:v>
                </c:pt>
                <c:pt idx="11">
                  <c:v>9.0</c:v>
                </c:pt>
                <c:pt idx="12">
                  <c:v>9.7</c:v>
                </c:pt>
                <c:pt idx="13">
                  <c:v>10.4</c:v>
                </c:pt>
              </c:numCache>
            </c:numRef>
          </c:val>
        </c:ser>
        <c:ser>
          <c:idx val="3"/>
          <c:order val="3"/>
          <c:tx>
            <c:strRef>
              <c:f>Sheet1!$E$1</c:f>
              <c:strCache>
                <c:ptCount val="1"/>
                <c:pt idx="0">
                  <c:v>Luxury Sleeping Pods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Sheet1!$E$2:$E$15</c:f>
              <c:numCache>
                <c:formatCode>General</c:formatCode>
                <c:ptCount val="14"/>
                <c:pt idx="0">
                  <c:v>3.5</c:v>
                </c:pt>
                <c:pt idx="1">
                  <c:v>3.7</c:v>
                </c:pt>
                <c:pt idx="2">
                  <c:v>4.0</c:v>
                </c:pt>
                <c:pt idx="3">
                  <c:v>4.3</c:v>
                </c:pt>
                <c:pt idx="4">
                  <c:v>4.7</c:v>
                </c:pt>
                <c:pt idx="5">
                  <c:v>5.0</c:v>
                </c:pt>
                <c:pt idx="6">
                  <c:v>5.4</c:v>
                </c:pt>
                <c:pt idx="7">
                  <c:v>5.8</c:v>
                </c:pt>
                <c:pt idx="8">
                  <c:v>6.2</c:v>
                </c:pt>
                <c:pt idx="9">
                  <c:v>6.7</c:v>
                </c:pt>
                <c:pt idx="10">
                  <c:v>7.2</c:v>
                </c:pt>
                <c:pt idx="11">
                  <c:v>7.7</c:v>
                </c:pt>
                <c:pt idx="12">
                  <c:v>8.4</c:v>
                </c:pt>
                <c:pt idx="13">
                  <c:v>9.0</c:v>
                </c:pt>
              </c:numCache>
            </c:numRef>
          </c:val>
        </c:ser>
        <c:gapWidth/>
        <c:overlap val="10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800">
              <a:latin typeface="Poppins"/>
            </a:defRPr>
          </a:pPr>
        </a:p>
      </c:txPr>
    </c:legend>
    <c:dispBlanksAs val="gap"/>
  </c:chart>
  <c:txPr>
    <a:bodyPr/>
    <a:lstStyle/>
    <a:p>
      <a:pPr>
        <a:defRPr sz="1800"/>
      </a:pPr>
      <a:endParaRPr lang="en-US"/>
    </a:p>
  </c:tx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style val="2"/>
  <c:chart>
    <c:autoTitleDeleted val="1"/>
    <c:plotArea>
      <c:barChart>
        <c:barDir val="col"/>
        <c:grouping val="stacked"/>
        <c:ser>
          <c:idx val="0"/>
          <c:order val="0"/>
          <c:tx>
            <c:strRef>
              <c:f>Sheet1!$B$1</c:f>
              <c:strCache>
                <c:ptCount val="1"/>
                <c:pt idx="0">
                  <c:v>Single Occupancy Pods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Sheet1!$B$2:$B$15</c:f>
              <c:numCache>
                <c:formatCode>General</c:formatCode>
                <c:ptCount val="14"/>
                <c:pt idx="0">
                  <c:v>7.0</c:v>
                </c:pt>
                <c:pt idx="1">
                  <c:v>7.5</c:v>
                </c:pt>
                <c:pt idx="2">
                  <c:v>8.1</c:v>
                </c:pt>
                <c:pt idx="3">
                  <c:v>8.7</c:v>
                </c:pt>
                <c:pt idx="4">
                  <c:v>9.3</c:v>
                </c:pt>
                <c:pt idx="5">
                  <c:v>9.9</c:v>
                </c:pt>
                <c:pt idx="6">
                  <c:v>10.7</c:v>
                </c:pt>
                <c:pt idx="7">
                  <c:v>11.6</c:v>
                </c:pt>
                <c:pt idx="8">
                  <c:v>12.4</c:v>
                </c:pt>
                <c:pt idx="9">
                  <c:v>13.4</c:v>
                </c:pt>
                <c:pt idx="10">
                  <c:v>14.4</c:v>
                </c:pt>
                <c:pt idx="11">
                  <c:v>15.4</c:v>
                </c:pt>
                <c:pt idx="12">
                  <c:v>16.6</c:v>
                </c:pt>
                <c:pt idx="13">
                  <c:v>17.8</c:v>
                </c:pt>
              </c:numCache>
            </c:numRef>
          </c:val>
        </c:ser>
        <c:ser>
          <c:idx val="1"/>
          <c:order val="1"/>
          <c:tx>
            <c:strRef>
              <c:f>Sheet1!$C$1</c:f>
              <c:strCache>
                <c:ptCount val="1"/>
                <c:pt idx="0">
                  <c:v>Double Occupancy Pods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Sheet1!$C$2:$C$15</c:f>
              <c:numCache>
                <c:formatCode>General</c:formatCode>
                <c:ptCount val="14"/>
                <c:pt idx="0">
                  <c:v>5.0</c:v>
                </c:pt>
                <c:pt idx="1">
                  <c:v>5.4</c:v>
                </c:pt>
                <c:pt idx="2">
                  <c:v>5.7</c:v>
                </c:pt>
                <c:pt idx="3">
                  <c:v>6.1</c:v>
                </c:pt>
                <c:pt idx="4">
                  <c:v>6.6</c:v>
                </c:pt>
                <c:pt idx="5">
                  <c:v>7.1</c:v>
                </c:pt>
                <c:pt idx="6">
                  <c:v>7.7</c:v>
                </c:pt>
                <c:pt idx="7">
                  <c:v>8.2</c:v>
                </c:pt>
                <c:pt idx="8">
                  <c:v>8.9</c:v>
                </c:pt>
                <c:pt idx="9">
                  <c:v>9.6</c:v>
                </c:pt>
                <c:pt idx="10">
                  <c:v>10.3</c:v>
                </c:pt>
                <c:pt idx="11">
                  <c:v>11.1</c:v>
                </c:pt>
                <c:pt idx="12">
                  <c:v>11.9</c:v>
                </c:pt>
                <c:pt idx="13">
                  <c:v>12.8</c:v>
                </c:pt>
              </c:numCache>
            </c:numRef>
          </c:val>
        </c:ser>
        <c:ser>
          <c:idx val="2"/>
          <c:order val="2"/>
          <c:tx>
            <c:strRef>
              <c:f>Sheet1!$D$1</c:f>
              <c:strCache>
                <c:ptCount val="1"/>
                <c:pt idx="0">
                  <c:v>Nap Capsules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Sheet1!$D$2:$D$15</c:f>
              <c:numCache>
                <c:formatCode>General</c:formatCode>
                <c:ptCount val="14"/>
                <c:pt idx="0">
                  <c:v>4.0</c:v>
                </c:pt>
                <c:pt idx="1">
                  <c:v>4.3</c:v>
                </c:pt>
                <c:pt idx="2">
                  <c:v>4.6</c:v>
                </c:pt>
                <c:pt idx="3">
                  <c:v>5.0</c:v>
                </c:pt>
                <c:pt idx="4">
                  <c:v>5.3</c:v>
                </c:pt>
                <c:pt idx="5">
                  <c:v>5.8</c:v>
                </c:pt>
                <c:pt idx="6">
                  <c:v>6.2</c:v>
                </c:pt>
                <c:pt idx="7">
                  <c:v>6.7</c:v>
                </c:pt>
                <c:pt idx="8">
                  <c:v>7.2</c:v>
                </c:pt>
                <c:pt idx="9">
                  <c:v>7.7</c:v>
                </c:pt>
                <c:pt idx="10">
                  <c:v>8.4</c:v>
                </c:pt>
                <c:pt idx="11">
                  <c:v>9.0</c:v>
                </c:pt>
                <c:pt idx="12">
                  <c:v>9.7</c:v>
                </c:pt>
                <c:pt idx="13">
                  <c:v>10.4</c:v>
                </c:pt>
              </c:numCache>
            </c:numRef>
          </c:val>
        </c:ser>
        <c:ser>
          <c:idx val="3"/>
          <c:order val="3"/>
          <c:tx>
            <c:strRef>
              <c:f>Sheet1!$E$1</c:f>
              <c:strCache>
                <c:ptCount val="1"/>
                <c:pt idx="0">
                  <c:v>Luxury Sleeping Pods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Sheet1!$E$2:$E$15</c:f>
              <c:numCache>
                <c:formatCode>General</c:formatCode>
                <c:ptCount val="14"/>
                <c:pt idx="0">
                  <c:v>3.5</c:v>
                </c:pt>
                <c:pt idx="1">
                  <c:v>3.7</c:v>
                </c:pt>
                <c:pt idx="2">
                  <c:v>4.0</c:v>
                </c:pt>
                <c:pt idx="3">
                  <c:v>4.3</c:v>
                </c:pt>
                <c:pt idx="4">
                  <c:v>4.7</c:v>
                </c:pt>
                <c:pt idx="5">
                  <c:v>5.0</c:v>
                </c:pt>
                <c:pt idx="6">
                  <c:v>5.4</c:v>
                </c:pt>
                <c:pt idx="7">
                  <c:v>5.8</c:v>
                </c:pt>
                <c:pt idx="8">
                  <c:v>6.2</c:v>
                </c:pt>
                <c:pt idx="9">
                  <c:v>6.7</c:v>
                </c:pt>
                <c:pt idx="10">
                  <c:v>7.2</c:v>
                </c:pt>
                <c:pt idx="11">
                  <c:v>7.7</c:v>
                </c:pt>
                <c:pt idx="12">
                  <c:v>8.4</c:v>
                </c:pt>
                <c:pt idx="13">
                  <c:v>9.0</c:v>
                </c:pt>
              </c:numCache>
            </c:numRef>
          </c:val>
        </c:ser>
        <c:gapWidth/>
        <c:overlap val="10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800">
              <a:latin typeface="Poppins"/>
            </a:defRPr>
          </a:pPr>
        </a:p>
      </c:txPr>
    </c:legend>
    <c:dispBlanksAs val="gap"/>
  </c:chart>
  <c:txPr>
    <a:bodyPr/>
    <a:lstStyle/>
    <a:p>
      <a:pPr>
        <a:defRPr sz="1800"/>
      </a:pPr>
      <a:endParaRPr lang="en-US"/>
    </a:p>
  </c:txPr>
  <c:externalData r:id="rId1">
    <c:autoUpdate val="0"/>
  </c:externalData>
</c:chartSpace>
</file>

<file path=ppt/charts/colors1.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3.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4.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83B4882-EE15-4846-A545-297172CCDC18}" type="doc">
      <dgm:prSet loTypeId="urn:microsoft.com/office/officeart/2005/8/layout/pyramid4" loCatId="pyramid" qsTypeId="urn:microsoft.com/office/officeart/2005/8/quickstyle/simple1" qsCatId="simple" csTypeId="urn:microsoft.com/office/officeart/2005/8/colors/accent1_2" csCatId="accent1" phldr="1"/>
      <dgm:spPr/>
      <dgm:t>
        <a:bodyPr/>
        <a:lstStyle/>
        <a:p>
          <a:endParaRPr lang="en-IN"/>
        </a:p>
      </dgm:t>
    </dgm:pt>
    <dgm:pt modelId="{51CA539C-8B5C-4E77-8B8A-C4669AEF3074}">
      <dgm:prSet phldrT="[Text]" custT="1"/>
      <dgm:spPr>
        <a:solidFill>
          <a:srgbClr val="E9B42E"/>
        </a:solidFill>
      </dgm:spPr>
      <dgm:t>
        <a:bodyPr/>
        <a:lstStyle/>
        <a:p>
          <a:r>
            <a:rPr lang="en-US" sz="1050" dirty="0">
              <a:latin typeface="+mn-lt"/>
              <a:cs typeface="Calibri" panose="020F0502020204030204" pitchFamily="34" charset="0"/>
            </a:rPr>
            <a:t>Data Modelling</a:t>
          </a:r>
          <a:endParaRPr lang="en-IN" sz="1050" dirty="0">
            <a:latin typeface="+mn-lt"/>
            <a:cs typeface="Calibri" panose="020F0502020204030204" pitchFamily="34" charset="0"/>
          </a:endParaRPr>
        </a:p>
      </dgm:t>
    </dgm:pt>
    <dgm:pt modelId="{2A593914-4168-4C32-B07F-CA8FB1D35055}" type="parTrans" cxnId="{787310FF-1E82-435C-B614-FA6040EA4A9F}">
      <dgm:prSet/>
      <dgm:spPr/>
      <dgm:t>
        <a:bodyPr/>
        <a:lstStyle/>
        <a:p>
          <a:endParaRPr lang="en-IN" sz="1050">
            <a:latin typeface="+mn-lt"/>
            <a:cs typeface="Calibri" panose="020F0502020204030204" pitchFamily="34" charset="0"/>
          </a:endParaRPr>
        </a:p>
      </dgm:t>
    </dgm:pt>
    <dgm:pt modelId="{667D4DC1-3192-4DA7-AFA4-51C24DE9DACF}" type="sibTrans" cxnId="{787310FF-1E82-435C-B614-FA6040EA4A9F}">
      <dgm:prSet/>
      <dgm:spPr/>
      <dgm:t>
        <a:bodyPr/>
        <a:lstStyle/>
        <a:p>
          <a:endParaRPr lang="en-IN" sz="1050">
            <a:latin typeface="+mn-lt"/>
            <a:cs typeface="Calibri" panose="020F0502020204030204" pitchFamily="34" charset="0"/>
          </a:endParaRPr>
        </a:p>
      </dgm:t>
    </dgm:pt>
    <dgm:pt modelId="{0A2A0BD3-A9B4-438E-938A-628BD77B5E95}">
      <dgm:prSet phldrT="[Text]" custT="1"/>
      <dgm:spPr>
        <a:solidFill>
          <a:srgbClr val="33C5F0"/>
        </a:solidFill>
      </dgm:spPr>
      <dgm:t>
        <a:bodyPr/>
        <a:lstStyle/>
        <a:p>
          <a:r>
            <a:rPr lang="en-US" sz="1050" dirty="0">
              <a:latin typeface="+mn-lt"/>
              <a:cs typeface="Calibri" panose="020F0502020204030204" pitchFamily="34" charset="0"/>
            </a:rPr>
            <a:t>Secondary Research</a:t>
          </a:r>
          <a:endParaRPr lang="en-IN" sz="1050" dirty="0">
            <a:latin typeface="+mn-lt"/>
            <a:cs typeface="Calibri" panose="020F0502020204030204" pitchFamily="34" charset="0"/>
          </a:endParaRPr>
        </a:p>
      </dgm:t>
    </dgm:pt>
    <dgm:pt modelId="{89FF6283-C5AB-4502-B47B-C6ADEFF8E174}" type="parTrans" cxnId="{9B30FEF0-76CF-4FAE-B915-9217F999133C}">
      <dgm:prSet/>
      <dgm:spPr/>
      <dgm:t>
        <a:bodyPr/>
        <a:lstStyle/>
        <a:p>
          <a:endParaRPr lang="en-IN" sz="1050">
            <a:latin typeface="+mn-lt"/>
            <a:cs typeface="Calibri" panose="020F0502020204030204" pitchFamily="34" charset="0"/>
          </a:endParaRPr>
        </a:p>
      </dgm:t>
    </dgm:pt>
    <dgm:pt modelId="{858F8760-1B76-4DC9-8942-7405DB81BDAC}" type="sibTrans" cxnId="{9B30FEF0-76CF-4FAE-B915-9217F999133C}">
      <dgm:prSet/>
      <dgm:spPr/>
      <dgm:t>
        <a:bodyPr/>
        <a:lstStyle/>
        <a:p>
          <a:endParaRPr lang="en-IN" sz="1050">
            <a:latin typeface="+mn-lt"/>
            <a:cs typeface="Calibri" panose="020F0502020204030204" pitchFamily="34" charset="0"/>
          </a:endParaRPr>
        </a:p>
      </dgm:t>
    </dgm:pt>
    <dgm:pt modelId="{20BAFD61-4DD7-4980-B7E0-1FA6F4562666}">
      <dgm:prSet phldrT="[Text]" custT="1"/>
      <dgm:spPr>
        <a:solidFill>
          <a:srgbClr val="FB592D"/>
        </a:solidFill>
      </dgm:spPr>
      <dgm:t>
        <a:bodyPr/>
        <a:lstStyle/>
        <a:p>
          <a:r>
            <a:rPr lang="en-US" sz="1050" b="1" dirty="0">
              <a:latin typeface="+mn-lt"/>
              <a:cs typeface="Calibri" panose="020F0502020204030204" pitchFamily="34" charset="0"/>
            </a:rPr>
            <a:t>Data Analysis</a:t>
          </a:r>
          <a:endParaRPr lang="en-IN" sz="1050" b="1" dirty="0">
            <a:latin typeface="+mn-lt"/>
            <a:cs typeface="Calibri" panose="020F0502020204030204" pitchFamily="34" charset="0"/>
          </a:endParaRPr>
        </a:p>
      </dgm:t>
    </dgm:pt>
    <dgm:pt modelId="{4937D792-1EDB-49B0-94A5-B87D8D3CBEAE}" type="parTrans" cxnId="{02B6C42B-292C-4BEA-8FB6-0ED230AB65F2}">
      <dgm:prSet/>
      <dgm:spPr/>
      <dgm:t>
        <a:bodyPr/>
        <a:lstStyle/>
        <a:p>
          <a:endParaRPr lang="en-IN" sz="1050">
            <a:latin typeface="+mn-lt"/>
            <a:cs typeface="Calibri" panose="020F0502020204030204" pitchFamily="34" charset="0"/>
          </a:endParaRPr>
        </a:p>
      </dgm:t>
    </dgm:pt>
    <dgm:pt modelId="{C7AE0A8D-8A44-4347-AC79-9354F79DB486}" type="sibTrans" cxnId="{02B6C42B-292C-4BEA-8FB6-0ED230AB65F2}">
      <dgm:prSet/>
      <dgm:spPr/>
      <dgm:t>
        <a:bodyPr/>
        <a:lstStyle/>
        <a:p>
          <a:endParaRPr lang="en-IN" sz="1050">
            <a:latin typeface="+mn-lt"/>
            <a:cs typeface="Calibri" panose="020F0502020204030204" pitchFamily="34" charset="0"/>
          </a:endParaRPr>
        </a:p>
      </dgm:t>
    </dgm:pt>
    <dgm:pt modelId="{E9869BFF-C7FB-47DC-9A01-D59588FC1B82}">
      <dgm:prSet phldrT="[Text]" custT="1"/>
      <dgm:spPr>
        <a:solidFill>
          <a:srgbClr val="2CB67C"/>
        </a:solidFill>
      </dgm:spPr>
      <dgm:t>
        <a:bodyPr/>
        <a:lstStyle/>
        <a:p>
          <a:r>
            <a:rPr lang="en-US" sz="1050" dirty="0">
              <a:latin typeface="+mn-lt"/>
              <a:cs typeface="Calibri" panose="020F0502020204030204" pitchFamily="34" charset="0"/>
            </a:rPr>
            <a:t>Primary Research</a:t>
          </a:r>
          <a:endParaRPr lang="en-IN" sz="1050" dirty="0">
            <a:latin typeface="+mn-lt"/>
            <a:cs typeface="Calibri" panose="020F0502020204030204" pitchFamily="34" charset="0"/>
          </a:endParaRPr>
        </a:p>
      </dgm:t>
    </dgm:pt>
    <dgm:pt modelId="{B2F06ED7-19EF-49F3-A74A-32C68F758674}" type="parTrans" cxnId="{880CD435-FDE1-4030-AB0D-3B790CB4AD3A}">
      <dgm:prSet/>
      <dgm:spPr/>
      <dgm:t>
        <a:bodyPr/>
        <a:lstStyle/>
        <a:p>
          <a:endParaRPr lang="en-IN" sz="1050">
            <a:latin typeface="+mn-lt"/>
            <a:cs typeface="Calibri" panose="020F0502020204030204" pitchFamily="34" charset="0"/>
          </a:endParaRPr>
        </a:p>
      </dgm:t>
    </dgm:pt>
    <dgm:pt modelId="{60C4A6C8-06FD-4998-8E16-C0E20F7F5A21}" type="sibTrans" cxnId="{880CD435-FDE1-4030-AB0D-3B790CB4AD3A}">
      <dgm:prSet/>
      <dgm:spPr/>
      <dgm:t>
        <a:bodyPr/>
        <a:lstStyle/>
        <a:p>
          <a:endParaRPr lang="en-IN" sz="1050">
            <a:latin typeface="+mn-lt"/>
            <a:cs typeface="Calibri" panose="020F0502020204030204" pitchFamily="34" charset="0"/>
          </a:endParaRPr>
        </a:p>
      </dgm:t>
    </dgm:pt>
    <dgm:pt modelId="{5C1F93F8-FEF1-48CE-9AED-B846ADD7B26C}" type="pres">
      <dgm:prSet presAssocID="{883B4882-EE15-4846-A545-297172CCDC18}" presName="compositeShape" presStyleCnt="0">
        <dgm:presLayoutVars>
          <dgm:chMax val="9"/>
          <dgm:dir/>
          <dgm:resizeHandles val="exact"/>
        </dgm:presLayoutVars>
      </dgm:prSet>
      <dgm:spPr/>
    </dgm:pt>
    <dgm:pt modelId="{32C693E6-7FCE-464F-AB21-49F49972A382}" type="pres">
      <dgm:prSet presAssocID="{883B4882-EE15-4846-A545-297172CCDC18}" presName="triangle1" presStyleLbl="node1" presStyleIdx="0" presStyleCnt="4" custLinFactNeighborY="-11817">
        <dgm:presLayoutVars>
          <dgm:bulletEnabled val="1"/>
        </dgm:presLayoutVars>
      </dgm:prSet>
      <dgm:spPr/>
    </dgm:pt>
    <dgm:pt modelId="{30BB4845-616E-42B3-84F4-4B5B9967ED07}" type="pres">
      <dgm:prSet presAssocID="{883B4882-EE15-4846-A545-297172CCDC18}" presName="triangle2" presStyleLbl="node1" presStyleIdx="1" presStyleCnt="4">
        <dgm:presLayoutVars>
          <dgm:bulletEnabled val="1"/>
        </dgm:presLayoutVars>
      </dgm:prSet>
      <dgm:spPr/>
    </dgm:pt>
    <dgm:pt modelId="{D14657BD-4B3A-40DE-829B-088CC7102188}" type="pres">
      <dgm:prSet presAssocID="{883B4882-EE15-4846-A545-297172CCDC18}" presName="triangle3" presStyleLbl="node1" presStyleIdx="2" presStyleCnt="4">
        <dgm:presLayoutVars>
          <dgm:bulletEnabled val="1"/>
        </dgm:presLayoutVars>
      </dgm:prSet>
      <dgm:spPr/>
    </dgm:pt>
    <dgm:pt modelId="{0B7A4803-0220-49B9-B6A6-DA73BA8F931B}" type="pres">
      <dgm:prSet presAssocID="{883B4882-EE15-4846-A545-297172CCDC18}" presName="triangle4" presStyleLbl="node1" presStyleIdx="3" presStyleCnt="4">
        <dgm:presLayoutVars>
          <dgm:bulletEnabled val="1"/>
        </dgm:presLayoutVars>
      </dgm:prSet>
      <dgm:spPr/>
    </dgm:pt>
  </dgm:ptLst>
  <dgm:cxnLst>
    <dgm:cxn modelId="{93AFE618-BE59-4E56-9A92-F27C8B20A5C8}" type="presOf" srcId="{883B4882-EE15-4846-A545-297172CCDC18}" destId="{5C1F93F8-FEF1-48CE-9AED-B846ADD7B26C}" srcOrd="0" destOrd="0" presId="urn:microsoft.com/office/officeart/2005/8/layout/pyramid4"/>
    <dgm:cxn modelId="{665AEE20-7A59-40C1-9E14-29D6EE0E2CDF}" type="presOf" srcId="{51CA539C-8B5C-4E77-8B8A-C4669AEF3074}" destId="{32C693E6-7FCE-464F-AB21-49F49972A382}" srcOrd="0" destOrd="0" presId="urn:microsoft.com/office/officeart/2005/8/layout/pyramid4"/>
    <dgm:cxn modelId="{02B6C42B-292C-4BEA-8FB6-0ED230AB65F2}" srcId="{883B4882-EE15-4846-A545-297172CCDC18}" destId="{20BAFD61-4DD7-4980-B7E0-1FA6F4562666}" srcOrd="2" destOrd="0" parTransId="{4937D792-1EDB-49B0-94A5-B87D8D3CBEAE}" sibTransId="{C7AE0A8D-8A44-4347-AC79-9354F79DB486}"/>
    <dgm:cxn modelId="{880CD435-FDE1-4030-AB0D-3B790CB4AD3A}" srcId="{883B4882-EE15-4846-A545-297172CCDC18}" destId="{E9869BFF-C7FB-47DC-9A01-D59588FC1B82}" srcOrd="3" destOrd="0" parTransId="{B2F06ED7-19EF-49F3-A74A-32C68F758674}" sibTransId="{60C4A6C8-06FD-4998-8E16-C0E20F7F5A21}"/>
    <dgm:cxn modelId="{FCD2D78C-7D00-4EE0-B936-6808AA05BEC8}" type="presOf" srcId="{E9869BFF-C7FB-47DC-9A01-D59588FC1B82}" destId="{0B7A4803-0220-49B9-B6A6-DA73BA8F931B}" srcOrd="0" destOrd="0" presId="urn:microsoft.com/office/officeart/2005/8/layout/pyramid4"/>
    <dgm:cxn modelId="{A97C74BC-FB4D-4CC8-BA1F-24BB9B166FDB}" type="presOf" srcId="{20BAFD61-4DD7-4980-B7E0-1FA6F4562666}" destId="{D14657BD-4B3A-40DE-829B-088CC7102188}" srcOrd="0" destOrd="0" presId="urn:microsoft.com/office/officeart/2005/8/layout/pyramid4"/>
    <dgm:cxn modelId="{89764EC3-4A95-4A0C-B849-71E2805D1986}" type="presOf" srcId="{0A2A0BD3-A9B4-438E-938A-628BD77B5E95}" destId="{30BB4845-616E-42B3-84F4-4B5B9967ED07}" srcOrd="0" destOrd="0" presId="urn:microsoft.com/office/officeart/2005/8/layout/pyramid4"/>
    <dgm:cxn modelId="{9B30FEF0-76CF-4FAE-B915-9217F999133C}" srcId="{883B4882-EE15-4846-A545-297172CCDC18}" destId="{0A2A0BD3-A9B4-438E-938A-628BD77B5E95}" srcOrd="1" destOrd="0" parTransId="{89FF6283-C5AB-4502-B47B-C6ADEFF8E174}" sibTransId="{858F8760-1B76-4DC9-8942-7405DB81BDAC}"/>
    <dgm:cxn modelId="{787310FF-1E82-435C-B614-FA6040EA4A9F}" srcId="{883B4882-EE15-4846-A545-297172CCDC18}" destId="{51CA539C-8B5C-4E77-8B8A-C4669AEF3074}" srcOrd="0" destOrd="0" parTransId="{2A593914-4168-4C32-B07F-CA8FB1D35055}" sibTransId="{667D4DC1-3192-4DA7-AFA4-51C24DE9DACF}"/>
    <dgm:cxn modelId="{95581292-CE67-47E4-9E4C-B29BA8688568}" type="presParOf" srcId="{5C1F93F8-FEF1-48CE-9AED-B846ADD7B26C}" destId="{32C693E6-7FCE-464F-AB21-49F49972A382}" srcOrd="0" destOrd="0" presId="urn:microsoft.com/office/officeart/2005/8/layout/pyramid4"/>
    <dgm:cxn modelId="{A862D1D9-9C65-4F42-A914-3015AEC9779F}" type="presParOf" srcId="{5C1F93F8-FEF1-48CE-9AED-B846ADD7B26C}" destId="{30BB4845-616E-42B3-84F4-4B5B9967ED07}" srcOrd="1" destOrd="0" presId="urn:microsoft.com/office/officeart/2005/8/layout/pyramid4"/>
    <dgm:cxn modelId="{D4CB15D9-1BC2-45D8-BCA4-72B828EB801A}" type="presParOf" srcId="{5C1F93F8-FEF1-48CE-9AED-B846ADD7B26C}" destId="{D14657BD-4B3A-40DE-829B-088CC7102188}" srcOrd="2" destOrd="0" presId="urn:microsoft.com/office/officeart/2005/8/layout/pyramid4"/>
    <dgm:cxn modelId="{C3FC5C39-9C59-42DD-9A19-0F79D88977BE}" type="presParOf" srcId="{5C1F93F8-FEF1-48CE-9AED-B846ADD7B26C}" destId="{0B7A4803-0220-49B9-B6A6-DA73BA8F931B}" srcOrd="3" destOrd="0" presId="urn:microsoft.com/office/officeart/2005/8/layout/pyramid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C693E6-7FCE-464F-AB21-49F49972A382}">
      <dsp:nvSpPr>
        <dsp:cNvPr id="0" name=""/>
        <dsp:cNvSpPr/>
      </dsp:nvSpPr>
      <dsp:spPr>
        <a:xfrm>
          <a:off x="2436049" y="0"/>
          <a:ext cx="1656828" cy="1656828"/>
        </a:xfrm>
        <a:prstGeom prst="triangle">
          <a:avLst/>
        </a:prstGeom>
        <a:solidFill>
          <a:srgbClr val="E9B42E"/>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dirty="0">
              <a:latin typeface="+mn-lt"/>
              <a:cs typeface="Calibri" panose="020F0502020204030204" pitchFamily="34" charset="0"/>
            </a:rPr>
            <a:t>Data Modelling</a:t>
          </a:r>
          <a:endParaRPr lang="en-IN" sz="1050" kern="1200" dirty="0">
            <a:latin typeface="+mn-lt"/>
            <a:cs typeface="Calibri" panose="020F0502020204030204" pitchFamily="34" charset="0"/>
          </a:endParaRPr>
        </a:p>
      </dsp:txBody>
      <dsp:txXfrm>
        <a:off x="2850256" y="828414"/>
        <a:ext cx="828414" cy="828414"/>
      </dsp:txXfrm>
    </dsp:sp>
    <dsp:sp modelId="{30BB4845-616E-42B3-84F4-4B5B9967ED07}">
      <dsp:nvSpPr>
        <dsp:cNvPr id="0" name=""/>
        <dsp:cNvSpPr/>
      </dsp:nvSpPr>
      <dsp:spPr>
        <a:xfrm>
          <a:off x="1607634" y="1656828"/>
          <a:ext cx="1656828" cy="1656828"/>
        </a:xfrm>
        <a:prstGeom prst="triangle">
          <a:avLst/>
        </a:prstGeom>
        <a:solidFill>
          <a:srgbClr val="33C5F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dirty="0">
              <a:latin typeface="+mn-lt"/>
              <a:cs typeface="Calibri" panose="020F0502020204030204" pitchFamily="34" charset="0"/>
            </a:rPr>
            <a:t>Secondary Research</a:t>
          </a:r>
          <a:endParaRPr lang="en-IN" sz="1050" kern="1200" dirty="0">
            <a:latin typeface="+mn-lt"/>
            <a:cs typeface="Calibri" panose="020F0502020204030204" pitchFamily="34" charset="0"/>
          </a:endParaRPr>
        </a:p>
      </dsp:txBody>
      <dsp:txXfrm>
        <a:off x="2021841" y="2485242"/>
        <a:ext cx="828414" cy="828414"/>
      </dsp:txXfrm>
    </dsp:sp>
    <dsp:sp modelId="{D14657BD-4B3A-40DE-829B-088CC7102188}">
      <dsp:nvSpPr>
        <dsp:cNvPr id="0" name=""/>
        <dsp:cNvSpPr/>
      </dsp:nvSpPr>
      <dsp:spPr>
        <a:xfrm rot="10800000">
          <a:off x="2436049" y="1656828"/>
          <a:ext cx="1656828" cy="1656828"/>
        </a:xfrm>
        <a:prstGeom prst="triangle">
          <a:avLst/>
        </a:prstGeom>
        <a:solidFill>
          <a:srgbClr val="FB592D"/>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b="1" kern="1200" dirty="0">
              <a:latin typeface="+mn-lt"/>
              <a:cs typeface="Calibri" panose="020F0502020204030204" pitchFamily="34" charset="0"/>
            </a:rPr>
            <a:t>Data Analysis</a:t>
          </a:r>
          <a:endParaRPr lang="en-IN" sz="1050" b="1" kern="1200" dirty="0">
            <a:latin typeface="+mn-lt"/>
            <a:cs typeface="Calibri" panose="020F0502020204030204" pitchFamily="34" charset="0"/>
          </a:endParaRPr>
        </a:p>
      </dsp:txBody>
      <dsp:txXfrm rot="10800000">
        <a:off x="2850256" y="1656828"/>
        <a:ext cx="828414" cy="828414"/>
      </dsp:txXfrm>
    </dsp:sp>
    <dsp:sp modelId="{0B7A4803-0220-49B9-B6A6-DA73BA8F931B}">
      <dsp:nvSpPr>
        <dsp:cNvPr id="0" name=""/>
        <dsp:cNvSpPr/>
      </dsp:nvSpPr>
      <dsp:spPr>
        <a:xfrm>
          <a:off x="3264463" y="1656828"/>
          <a:ext cx="1656828" cy="1656828"/>
        </a:xfrm>
        <a:prstGeom prst="triangle">
          <a:avLst/>
        </a:prstGeom>
        <a:solidFill>
          <a:srgbClr val="2CB67C"/>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dirty="0">
              <a:latin typeface="+mn-lt"/>
              <a:cs typeface="Calibri" panose="020F0502020204030204" pitchFamily="34" charset="0"/>
            </a:rPr>
            <a:t>Primary Research</a:t>
          </a:r>
          <a:endParaRPr lang="en-IN" sz="1050" kern="1200" dirty="0">
            <a:latin typeface="+mn-lt"/>
            <a:cs typeface="Calibri" panose="020F0502020204030204" pitchFamily="34" charset="0"/>
          </a:endParaRPr>
        </a:p>
      </dsp:txBody>
      <dsp:txXfrm>
        <a:off x="3678670" y="2485242"/>
        <a:ext cx="828414" cy="828414"/>
      </dsp:txXfrm>
    </dsp:sp>
  </dsp:spTree>
</dsp:drawing>
</file>

<file path=ppt/diagrams/layout1.xml><?xml version="1.0" encoding="utf-8"?>
<dgm:layoutDef xmlns:dgm="http://schemas.openxmlformats.org/drawingml/2006/diagram" xmlns:a="http://schemas.openxmlformats.org/drawingml/2006/main" uniqueId="urn:microsoft.com/office/officeart/2005/8/layout/pyramid4">
  <dgm:title val=""/>
  <dgm:desc val=""/>
  <dgm:catLst>
    <dgm:cat type="pyramid" pri="4000"/>
    <dgm:cat type="relationship" pri="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useDef="1">
    <dgm:dataModel>
      <dgm:ptLst/>
      <dgm:bg/>
      <dgm:whole/>
    </dgm:dataModel>
  </dgm:styleData>
  <dgm:clrData useDef="1">
    <dgm:dataModel>
      <dgm:ptLst/>
      <dgm:bg/>
      <dgm:whole/>
    </dgm:dataModel>
  </dgm:clrData>
  <dgm:layoutNode name="compositeShape">
    <dgm:varLst>
      <dgm:chMax val="9"/>
      <dgm:dir/>
      <dgm:resizeHandles val="exact"/>
    </dgm:varLst>
    <dgm:alg type="composite">
      <dgm:param type="ar" val="1"/>
    </dgm:alg>
    <dgm:shape xmlns:r="http://schemas.openxmlformats.org/officeDocument/2006/relationships" r:blip="">
      <dgm:adjLst/>
    </dgm:shape>
    <dgm:presOf/>
    <dgm:choose name="Name0">
      <dgm:if name="Name1" axis="ch" ptType="node" func="cnt" op="lte" val="4">
        <dgm:choose name="Name2">
          <dgm:if name="Name3" axis="ch" ptType="node" func="cnt" op="equ" val="1">
            <dgm:constrLst>
              <dgm:constr type="primFontSz" for="ch" ptType="node" op="equ" val="65"/>
              <dgm:constr type="t" for="ch" forName="triangle1"/>
              <dgm:constr type="l" for="ch" forName="triangle1"/>
              <dgm:constr type="h" for="ch" forName="triangle1" refType="h"/>
              <dgm:constr type="w" for="ch" forName="triangle1" refType="h"/>
            </dgm:constrLst>
          </dgm:if>
          <dgm:else name="Name4">
            <dgm:constrLst>
              <dgm:constr type="primFontSz" for="ch" ptType="node" op="equ" val="65"/>
              <dgm:constr type="t" for="ch" forName="triangle1"/>
              <dgm:constr type="l" for="ch" forName="triangle1" refType="h" fact="0.25"/>
              <dgm:constr type="h" for="ch" forName="triangle1" refType="h" fact="0.5"/>
              <dgm:constr type="w" for="ch" forName="triangle1" refType="h" fact="0.5"/>
              <dgm:constr type="t" for="ch" forName="triangle2" refType="h" fact="0.5"/>
              <dgm:constr type="l" for="ch" forName="triangle2"/>
              <dgm:constr type="h" for="ch" forName="triangle2" refType="h" fact="0.5"/>
              <dgm:constr type="w" for="ch" forName="triangle2" refType="h" fact="0.5"/>
              <dgm:constr type="t" for="ch" forName="triangle3" refType="h" fact="0.5"/>
              <dgm:constr type="l" for="ch" forName="triangle3" refType="h" fact="0.25"/>
              <dgm:constr type="h" for="ch" forName="triangle3" refType="h" fact="0.5"/>
              <dgm:constr type="w" for="ch" forName="triangle3" refType="h" fact="0.5"/>
              <dgm:constr type="t" for="ch" forName="triangle4" refType="h" fact="0.5"/>
              <dgm:constr type="l" for="ch" forName="triangle4" refType="h" fact="0.5"/>
              <dgm:constr type="h" for="ch" forName="triangle4" refType="h" fact="0.5"/>
              <dgm:constr type="w" for="ch" forName="triangle4" refType="h" fact="0.5"/>
            </dgm:constrLst>
          </dgm:else>
        </dgm:choose>
      </dgm:if>
      <dgm:else name="Name5">
        <dgm:constrLst>
          <dgm:constr type="primFontSz" for="ch" ptType="node" op="equ" val="65"/>
          <dgm:constr type="t" for="ch" forName="triangle1"/>
          <dgm:constr type="l" for="ch" forName="triangle1" refType="h" fact="0.33"/>
          <dgm:constr type="h" for="ch" forName="triangle1" refType="h" fact="0.33"/>
          <dgm:constr type="w" for="ch" forName="triangle1" refType="h" fact="0.33"/>
          <dgm:constr type="t" for="ch" forName="triangle2" refType="h" fact="0.33"/>
          <dgm:constr type="l" for="ch" forName="triangle2" refType="h" fact="0.165"/>
          <dgm:constr type="h" for="ch" forName="triangle2" refType="h" fact="0.33"/>
          <dgm:constr type="w" for="ch" forName="triangle2" refType="h" fact="0.33"/>
          <dgm:constr type="t" for="ch" forName="triangle3" refType="h" fact="0.33"/>
          <dgm:constr type="l" for="ch" forName="triangle3" refType="h" fact="0.33"/>
          <dgm:constr type="h" for="ch" forName="triangle3" refType="h" fact="0.33"/>
          <dgm:constr type="w" for="ch" forName="triangle3" refType="h" fact="0.33"/>
          <dgm:constr type="t" for="ch" forName="triangle4" refType="h" fact="0.33"/>
          <dgm:constr type="l" for="ch" forName="triangle4" refType="h" fact="0.495"/>
          <dgm:constr type="h" for="ch" forName="triangle4" refType="h" fact="0.33"/>
          <dgm:constr type="w" for="ch" forName="triangle4" refType="h" fact="0.33"/>
          <dgm:constr type="t" for="ch" forName="triangle5" refType="h" fact="0.66"/>
          <dgm:constr type="l" for="ch" forName="triangle5"/>
          <dgm:constr type="h" for="ch" forName="triangle5" refType="h" fact="0.33"/>
          <dgm:constr type="w" for="ch" forName="triangle5" refType="h" fact="0.33"/>
          <dgm:constr type="t" for="ch" forName="triangle6" refType="h" fact="0.66"/>
          <dgm:constr type="l" for="ch" forName="triangle6" refType="h" fact="0.165"/>
          <dgm:constr type="h" for="ch" forName="triangle6" refType="h" fact="0.33"/>
          <dgm:constr type="w" for="ch" forName="triangle6" refType="h" fact="0.33"/>
          <dgm:constr type="t" for="ch" forName="triangle7" refType="h" fact="0.66"/>
          <dgm:constr type="l" for="ch" forName="triangle7" refType="h" fact="0.33"/>
          <dgm:constr type="h" for="ch" forName="triangle7" refType="h" fact="0.33"/>
          <dgm:constr type="w" for="ch" forName="triangle7" refType="h" fact="0.33"/>
          <dgm:constr type="t" for="ch" forName="triangle8" refType="h" fact="0.66"/>
          <dgm:constr type="l" for="ch" forName="triangle8" refType="h" fact="0.495"/>
          <dgm:constr type="h" for="ch" forName="triangle8" refType="h" fact="0.33"/>
          <dgm:constr type="w" for="ch" forName="triangle8" refType="h" fact="0.33"/>
          <dgm:constr type="t" for="ch" forName="triangle9" refType="h" fact="0.66"/>
          <dgm:constr type="l" for="ch" forName="triangle9" refType="h" fact="0.66"/>
          <dgm:constr type="h" for="ch" forName="triangle9" refType="h" fact="0.33"/>
          <dgm:constr type="w" for="ch" forName="triangle9" refType="h" fact="0.33"/>
        </dgm:constrLst>
      </dgm:else>
    </dgm:choose>
    <dgm:ruleLst/>
    <dgm:choose name="Name6">
      <dgm:if name="Name7" axis="ch" ptType="node" func="cnt" op="gte" val="1">
        <dgm:layoutNode name="triangle1" styleLbl="node1">
          <dgm:varLst>
            <dgm:bulletEnabled val="1"/>
          </dgm:varLst>
          <dgm:alg type="tx">
            <dgm:param type="txAnchorVertCh" val="mid"/>
          </dgm:alg>
          <dgm:shape xmlns:r="http://schemas.openxmlformats.org/officeDocument/2006/relationships" type="triangle"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8"/>
    </dgm:choose>
    <dgm:choose name="Name9">
      <dgm:if name="Name10" axis="ch" ptType="node" func="cnt" op="gte" val="2">
        <dgm:layoutNode name="triangle2" styleLbl="node1">
          <dgm:varLst>
            <dgm:bulletEnabled val="1"/>
          </dgm:varLst>
          <dgm:alg type="tx">
            <dgm:param type="txAnchorVertCh" val="mid"/>
          </dgm:alg>
          <dgm:shape xmlns:r="http://schemas.openxmlformats.org/officeDocument/2006/relationships" type="triangle" r:blip="">
            <dgm:adjLst/>
          </dgm:shape>
          <dgm:choose name="Name11">
            <dgm:if name="Name12" func="var" arg="dir" op="equ" val="norm">
              <dgm:presOf axis="ch desOrSelf" ptType="node node" st="2 1" cnt="1 0"/>
            </dgm:if>
            <dgm:else name="Name13">
              <dgm:presOf axis="ch desOrSelf" ptType="node node" st="4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3" styleLbl="node1">
          <dgm:varLst>
            <dgm:bulletEnabled val="1"/>
          </dgm:varLst>
          <dgm:alg type="tx">
            <dgm:param type="txAnchorVertCh" val="mid"/>
          </dgm:alg>
          <dgm:shape xmlns:r="http://schemas.openxmlformats.org/officeDocument/2006/relationships" rot="180" type="triangle" r:blip="">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4" styleLbl="node1">
          <dgm:varLst>
            <dgm:bulletEnabled val="1"/>
          </dgm:varLst>
          <dgm:alg type="tx">
            <dgm:param type="txAnchorVertCh" val="mid"/>
          </dgm:alg>
          <dgm:shape xmlns:r="http://schemas.openxmlformats.org/officeDocument/2006/relationships" type="triangle" r:blip="">
            <dgm:adjLst/>
          </dgm:shape>
          <dgm:choose name="Name14">
            <dgm:if name="Name15" func="var" arg="dir" op="equ" val="norm">
              <dgm:presOf axis="ch desOrSelf" ptType="node node" st="4 1" cnt="1 0"/>
            </dgm:if>
            <dgm:else name="Name16">
              <dgm:presOf axis="ch desOrSelf" ptType="node node" st="2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7"/>
    </dgm:choose>
    <dgm:choose name="Name18">
      <dgm:if name="Name19" axis="ch" ptType="node" func="cnt" op="gte" val="5">
        <dgm:layoutNode name="triangle5" styleLbl="node1">
          <dgm:varLst>
            <dgm:bulletEnabled val="1"/>
          </dgm:varLst>
          <dgm:alg type="tx">
            <dgm:param type="txAnchorVertCh" val="mid"/>
          </dgm:alg>
          <dgm:shape xmlns:r="http://schemas.openxmlformats.org/officeDocument/2006/relationships" type="triangle" r:blip="">
            <dgm:adjLst/>
          </dgm:shape>
          <dgm:choose name="Name20">
            <dgm:if name="Name21" func="var" arg="dir" op="equ" val="norm">
              <dgm:presOf axis="ch desOrSelf" ptType="node node" st="5 1" cnt="1 0"/>
            </dgm:if>
            <dgm:else name="Name22">
              <dgm:presOf axis="ch desOrSelf" ptType="node node" st="9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6" styleLbl="node1">
          <dgm:varLst>
            <dgm:bulletEnabled val="1"/>
          </dgm:varLst>
          <dgm:alg type="tx">
            <dgm:param type="txAnchorVertCh" val="mid"/>
          </dgm:alg>
          <dgm:shape xmlns:r="http://schemas.openxmlformats.org/officeDocument/2006/relationships" rot="180" type="triangle" r:blip="">
            <dgm:adjLst/>
          </dgm:shape>
          <dgm:choose name="Name23">
            <dgm:if name="Name24" func="var" arg="dir" op="equ" val="norm">
              <dgm:presOf axis="ch desOrSelf" ptType="node node" st="6 1" cnt="1 0"/>
            </dgm:if>
            <dgm:else name="Name25">
              <dgm:presOf axis="ch desOrSelf" ptType="node node" st="8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7" styleLbl="node1">
          <dgm:varLst>
            <dgm:bulletEnabled val="1"/>
          </dgm:varLst>
          <dgm:alg type="tx">
            <dgm:param type="txAnchorVertCh" val="mid"/>
          </dgm:alg>
          <dgm:shape xmlns:r="http://schemas.openxmlformats.org/officeDocument/2006/relationships" type="triangle" r:blip="">
            <dgm:adjLst/>
          </dgm:shape>
          <dgm:presOf axis="ch desOrSelf" ptType="node node" st="7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8" styleLbl="node1">
          <dgm:varLst>
            <dgm:bulletEnabled val="1"/>
          </dgm:varLst>
          <dgm:alg type="tx">
            <dgm:param type="txAnchorVertCh" val="mid"/>
          </dgm:alg>
          <dgm:shape xmlns:r="http://schemas.openxmlformats.org/officeDocument/2006/relationships" rot="180" type="triangle" r:blip="">
            <dgm:adjLst/>
          </dgm:shape>
          <dgm:choose name="Name26">
            <dgm:if name="Name27" func="var" arg="dir" op="equ" val="norm">
              <dgm:presOf axis="ch desOrSelf" ptType="node node" st="8 1" cnt="1 0"/>
            </dgm:if>
            <dgm:else name="Name28">
              <dgm:presOf axis="ch desOrSelf" ptType="node node" st="6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9" styleLbl="node1">
          <dgm:varLst>
            <dgm:bulletEnabled val="1"/>
          </dgm:varLst>
          <dgm:alg type="tx">
            <dgm:param type="txAnchorVertCh" val="mid"/>
          </dgm:alg>
          <dgm:shape xmlns:r="http://schemas.openxmlformats.org/officeDocument/2006/relationships" type="triangle" r:blip="">
            <dgm:adjLst/>
          </dgm:shape>
          <dgm:choose name="Name29">
            <dgm:if name="Name30" func="var" arg="dir" op="equ" val="norm">
              <dgm:presOf axis="ch desOrSelf" ptType="node node" st="9 1" cnt="1 0"/>
            </dgm:if>
            <dgm:else name="Name31">
              <dgm:presOf axis="ch desOrSelf" ptType="node node" st="5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2"/>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396D71E-61C6-A0C5-944F-2B406BA09CB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3CA86F27-7495-1A53-6C01-8BC6B08A883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E23DE99-93BF-4509-AC49-F6DCC200F712}" type="datetimeFigureOut">
              <a:rPr lang="en-IN" smtClean="0"/>
              <a:t>18-09-2025</a:t>
            </a:fld>
            <a:endParaRPr lang="en-IN"/>
          </a:p>
        </p:txBody>
      </p:sp>
      <p:sp>
        <p:nvSpPr>
          <p:cNvPr id="4" name="Footer Placeholder 3">
            <a:extLst>
              <a:ext uri="{FF2B5EF4-FFF2-40B4-BE49-F238E27FC236}">
                <a16:creationId xmlns:a16="http://schemas.microsoft.com/office/drawing/2014/main" id="{A105F285-7DDE-0EC5-9FED-76A58511081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E5B196F8-8E2D-0B31-1A98-14F3E857726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B4F2191-4872-405E-AF93-A7E5552C90E1}" type="slidenum">
              <a:rPr lang="en-IN" smtClean="0"/>
              <a:t>‹#›</a:t>
            </a:fld>
            <a:endParaRPr lang="en-IN"/>
          </a:p>
        </p:txBody>
      </p:sp>
    </p:spTree>
    <p:extLst>
      <p:ext uri="{BB962C8B-B14F-4D97-AF65-F5344CB8AC3E}">
        <p14:creationId xmlns:p14="http://schemas.microsoft.com/office/powerpoint/2010/main" val="419847966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F2D8EB1-830D-4C7E-9732-0C9169E8E8BF}" type="datetimeFigureOut">
              <a:rPr lang="en-IN" smtClean="0"/>
              <a:t>18-09-2025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2E942D-E561-4DD0-ADF3-9AA1629A6D0A}" type="slidenum">
              <a:rPr lang="en-IN" smtClean="0"/>
              <a:t>‹#›</a:t>
            </a:fld>
            <a:endParaRPr lang="en-IN"/>
          </a:p>
        </p:txBody>
      </p:sp>
    </p:spTree>
    <p:extLst>
      <p:ext uri="{BB962C8B-B14F-4D97-AF65-F5344CB8AC3E}">
        <p14:creationId xmlns:p14="http://schemas.microsoft.com/office/powerpoint/2010/main" val="37702436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B2E942D-E561-4DD0-ADF3-9AA1629A6D0A}" type="slidenum">
              <a:rPr lang="en-IN" smtClean="0"/>
              <a:t>9</a:t>
            </a:fld>
            <a:endParaRPr lang="en-IN"/>
          </a:p>
        </p:txBody>
      </p:sp>
    </p:spTree>
    <p:extLst>
      <p:ext uri="{BB962C8B-B14F-4D97-AF65-F5344CB8AC3E}">
        <p14:creationId xmlns:p14="http://schemas.microsoft.com/office/powerpoint/2010/main" val="39262076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201313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095035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516FD7-15E5-4D51-AC1F-DE17248223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845947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082020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EBDC19-08CE-BB22-5D56-C7E8669C08C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C0D6695-483E-BFB1-B89F-0D5FDB5D1F5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A05AD7-49AF-F878-6BA7-753CA500442B}"/>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42077832-6805-ECCB-8AD5-BB903CDEF693}"/>
              </a:ext>
            </a:extLst>
          </p:cNvPr>
          <p:cNvSpPr>
            <a:spLocks noGrp="1"/>
          </p:cNvSpPr>
          <p:nvPr>
            <p:ph type="sldNum" sz="quarter" idx="5"/>
          </p:nvPr>
        </p:nvSpPr>
        <p:spPr/>
        <p:txBody>
          <a:bodyPr/>
          <a:lstStyle/>
          <a:p>
            <a:fld id="{4B2E942D-E561-4DD0-ADF3-9AA1629A6D0A}" type="slidenum">
              <a:rPr lang="en-IN" smtClean="0"/>
              <a:t>13</a:t>
            </a:fld>
            <a:endParaRPr lang="en-IN"/>
          </a:p>
        </p:txBody>
      </p:sp>
    </p:spTree>
    <p:extLst>
      <p:ext uri="{BB962C8B-B14F-4D97-AF65-F5344CB8AC3E}">
        <p14:creationId xmlns:p14="http://schemas.microsoft.com/office/powerpoint/2010/main" val="23198759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176487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687297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1159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77510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773118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563519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 Id="rId4" Type="http://schemas.microsoft.com/office/2007/relationships/hdphoto" Target="../media/hdphoto1.wdp"/><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jpeg"/><Relationship Id="rId3" Type="http://schemas.openxmlformats.org/officeDocument/2006/relationships/image" Target="../media/image2.png"/><Relationship Id="rId4" Type="http://schemas.microsoft.com/office/2007/relationships/hdphoto" Target="../media/hdphoto1.wdp"/><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microsoft.com/office/2007/relationships/hdphoto" Target="../media/hdphoto2.wdp"/><Relationship Id="rId4" Type="http://schemas.openxmlformats.org/officeDocument/2006/relationships/image" Target="../media/image7.png"/><Relationship Id="rId5" Type="http://schemas.microsoft.com/office/2007/relationships/hdphoto" Target="../media/hdphoto3.wdp"/><Relationship Id="rId6" Type="http://schemas.openxmlformats.org/officeDocument/2006/relationships/image" Target="../media/image5.png"/><Relationship Id="rId7" Type="http://schemas.openxmlformats.org/officeDocument/2006/relationships/image" Target="../media/image8.png"/><Relationship Id="rId8" Type="http://schemas.microsoft.com/office/2007/relationships/hdphoto" Target="../media/hdphoto1.wdp"/><Relationship Id="rId9"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microsoft.com/office/2007/relationships/hdphoto" Target="../media/hdphoto1.wdp"/><Relationship Id="rId4" Type="http://schemas.openxmlformats.org/officeDocument/2006/relationships/image" Target="../media/image3.png"/><Relationship Id="rId5"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jpg"/><Relationship Id="rId3" Type="http://schemas.openxmlformats.org/officeDocument/2006/relationships/image" Target="../media/image10.png"/><Relationship Id="rId4" Type="http://schemas.microsoft.com/office/2007/relationships/hdphoto" Target="../media/hdphoto4.wdp"/><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jpe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jpg"/><Relationship Id="rId3" Type="http://schemas.openxmlformats.org/officeDocument/2006/relationships/image" Target="../media/image13.jpeg"/><Relationship Id="rId4" Type="http://schemas.openxmlformats.org/officeDocument/2006/relationships/image" Target="../media/image14.jpeg"/><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 Id="rId9" Type="http://schemas.openxmlformats.org/officeDocument/2006/relationships/image" Target="../media/image5.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 Id="rId3" Type="http://schemas.microsoft.com/office/2007/relationships/hdphoto" Target="../media/hdphoto2.wdp"/><Relationship Id="rId4" Type="http://schemas.openxmlformats.org/officeDocument/2006/relationships/image" Target="../media/image7.png"/><Relationship Id="rId5" Type="http://schemas.microsoft.com/office/2007/relationships/hdphoto" Target="../media/hdphoto3.wdp"/><Relationship Id="rId6" Type="http://schemas.openxmlformats.org/officeDocument/2006/relationships/image" Target="../media/image5.png"/><Relationship Id="rId7" Type="http://schemas.openxmlformats.org/officeDocument/2006/relationships/image" Target="../media/image8.png"/><Relationship Id="rId8" Type="http://schemas.microsoft.com/office/2007/relationships/hdphoto" Target="../media/hdphoto1.wdp"/><Relationship Id="rId9"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microsoft.com/office/2007/relationships/hdphoto" Target="../media/hdphoto2.wdp"/><Relationship Id="rId4" Type="http://schemas.openxmlformats.org/officeDocument/2006/relationships/image" Target="../media/image7.png"/><Relationship Id="rId5" Type="http://schemas.microsoft.com/office/2007/relationships/hdphoto" Target="../media/hdphoto3.wdp"/><Relationship Id="rId6" Type="http://schemas.openxmlformats.org/officeDocument/2006/relationships/image" Target="../media/image5.png"/><Relationship Id="rId7" Type="http://schemas.openxmlformats.org/officeDocument/2006/relationships/image" Target="../media/image8.png"/><Relationship Id="rId8" Type="http://schemas.microsoft.com/office/2007/relationships/hdphoto" Target="../media/hdphoto1.wdp"/><Relationship Id="rId9"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 Id="rId3" Type="http://schemas.microsoft.com/office/2007/relationships/hdphoto" Target="../media/hdphoto1.wdp"/><Relationship Id="rId4" Type="http://schemas.openxmlformats.org/officeDocument/2006/relationships/image" Target="../media/image3.png"/><Relationship Id="rId5" Type="http://schemas.openxmlformats.org/officeDocument/2006/relationships/image" Target="../media/image4.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jpg"/><Relationship Id="rId3" Type="http://schemas.openxmlformats.org/officeDocument/2006/relationships/image" Target="../media/image10.png"/><Relationship Id="rId4" Type="http://schemas.microsoft.com/office/2007/relationships/hdphoto" Target="../media/hdphoto4.wdp"/><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jpe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microsoft.com/office/2007/relationships/hdphoto" Target="../media/hdphoto1.wdp"/><Relationship Id="rId4" Type="http://schemas.openxmlformats.org/officeDocument/2006/relationships/image" Target="../media/image3.png"/><Relationship Id="rId5"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 Id="rId3" Type="http://schemas.openxmlformats.org/officeDocument/2006/relationships/image" Target="../media/image10.png"/><Relationship Id="rId4" Type="http://schemas.microsoft.com/office/2007/relationships/hdphoto" Target="../media/hdphoto4.wdp"/><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e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2290" name="Picture 2">
            <a:extLst>
              <a:ext uri="{FF2B5EF4-FFF2-40B4-BE49-F238E27FC236}">
                <a16:creationId xmlns:a16="http://schemas.microsoft.com/office/drawing/2014/main" id="{262019ED-9A11-5C51-9724-7C73CE3AB55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r="30087"/>
          <a:stretch/>
        </p:blipFill>
        <p:spPr bwMode="auto">
          <a:xfrm>
            <a:off x="4968345" y="-12763"/>
            <a:ext cx="7218663" cy="6883523"/>
          </a:xfrm>
          <a:prstGeom prst="rect">
            <a:avLst/>
          </a:prstGeom>
          <a:noFill/>
          <a:extLst>
            <a:ext uri="{909E8E84-426E-40DD-AFC4-6F175D3DCCD1}">
              <a14:hiddenFill xmlns:a14="http://schemas.microsoft.com/office/drawing/2010/main">
                <a:solidFill>
                  <a:srgbClr val="FFFFFF"/>
                </a:solidFill>
              </a14:hiddenFill>
            </a:ext>
          </a:extLst>
        </p:spPr>
      </p:pic>
      <p:sp>
        <p:nvSpPr>
          <p:cNvPr id="10" name="Parallelogram 9">
            <a:extLst>
              <a:ext uri="{FF2B5EF4-FFF2-40B4-BE49-F238E27FC236}">
                <a16:creationId xmlns:a16="http://schemas.microsoft.com/office/drawing/2014/main" id="{2064272C-21B2-129A-0041-626C3B455D85}"/>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50000"/>
                  <a:alpha val="8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9" name="Freeform: Shape 8">
            <a:extLst>
              <a:ext uri="{FF2B5EF4-FFF2-40B4-BE49-F238E27FC236}">
                <a16:creationId xmlns:a16="http://schemas.microsoft.com/office/drawing/2014/main" id="{DDA3BA35-525D-955B-1BE4-9A1A71141A3D}"/>
              </a:ext>
            </a:extLst>
          </p:cNvPr>
          <p:cNvSpPr/>
          <p:nvPr userDrawn="1"/>
        </p:nvSpPr>
        <p:spPr>
          <a:xfrm>
            <a:off x="0" y="0"/>
            <a:ext cx="9201738" cy="6870762"/>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2" name="Title 1">
            <a:extLst>
              <a:ext uri="{FF2B5EF4-FFF2-40B4-BE49-F238E27FC236}">
                <a16:creationId xmlns:a16="http://schemas.microsoft.com/office/drawing/2014/main" id="{BA9F17B2-E0D6-B9A6-72BF-CB31E64E7DDE}"/>
              </a:ext>
            </a:extLst>
          </p:cNvPr>
          <p:cNvSpPr>
            <a:spLocks noGrp="1"/>
          </p:cNvSpPr>
          <p:nvPr>
            <p:ph type="ctrTitle"/>
          </p:nvPr>
        </p:nvSpPr>
        <p:spPr>
          <a:xfrm>
            <a:off x="648629" y="1122363"/>
            <a:ext cx="6364913" cy="2387600"/>
          </a:xfrm>
        </p:spPr>
        <p:txBody>
          <a:bodyPr anchor="t">
            <a:normAutofit/>
          </a:bodyPr>
          <a:lstStyle>
            <a:lvl1pPr algn="l">
              <a:defRPr sz="3600" b="1">
                <a:solidFill>
                  <a:schemeClr val="tx1"/>
                </a:solidFill>
              </a:defRPr>
            </a:lvl1pPr>
          </a:lstStyle>
          <a:p>
            <a:r>
              <a:rPr lang="en-US" dirty="0"/>
              <a:t>Click to edit Master title style</a:t>
            </a:r>
            <a:endParaRPr lang="en-IN" dirty="0"/>
          </a:p>
        </p:txBody>
      </p:sp>
      <p:sp>
        <p:nvSpPr>
          <p:cNvPr id="3" name="Subtitle 2">
            <a:extLst>
              <a:ext uri="{FF2B5EF4-FFF2-40B4-BE49-F238E27FC236}">
                <a16:creationId xmlns:a16="http://schemas.microsoft.com/office/drawing/2014/main" id="{C9752450-2F5B-C875-7657-3B86F35FF734}"/>
              </a:ext>
            </a:extLst>
          </p:cNvPr>
          <p:cNvSpPr>
            <a:spLocks noGrp="1"/>
          </p:cNvSpPr>
          <p:nvPr>
            <p:ph type="subTitle" idx="1"/>
          </p:nvPr>
        </p:nvSpPr>
        <p:spPr>
          <a:xfrm>
            <a:off x="648629" y="3602038"/>
            <a:ext cx="6364913" cy="1655762"/>
          </a:xfrm>
        </p:spPr>
        <p:txBody>
          <a:bodyPr>
            <a:normAutofit/>
          </a:bodyPr>
          <a:lstStyle>
            <a:lvl1pPr marL="0" indent="0" algn="l">
              <a:buNone/>
              <a:defRPr sz="1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IN" dirty="0"/>
          </a:p>
        </p:txBody>
      </p:sp>
      <p:grpSp>
        <p:nvGrpSpPr>
          <p:cNvPr id="6" name="Group 5">
            <a:extLst>
              <a:ext uri="{FF2B5EF4-FFF2-40B4-BE49-F238E27FC236}">
                <a16:creationId xmlns:a16="http://schemas.microsoft.com/office/drawing/2014/main" id="{A6832B1F-F83A-DE53-F5FE-7182D241D428}"/>
              </a:ext>
            </a:extLst>
          </p:cNvPr>
          <p:cNvGrpSpPr/>
          <p:nvPr userDrawn="1"/>
        </p:nvGrpSpPr>
        <p:grpSpPr>
          <a:xfrm>
            <a:off x="0" y="4331695"/>
            <a:ext cx="980641" cy="2539067"/>
            <a:chOff x="0" y="3438713"/>
            <a:chExt cx="1325530" cy="3432050"/>
          </a:xfrm>
        </p:grpSpPr>
        <p:sp>
          <p:nvSpPr>
            <p:cNvPr id="4" name="Isosceles Triangle 3">
              <a:extLst>
                <a:ext uri="{FF2B5EF4-FFF2-40B4-BE49-F238E27FC236}">
                  <a16:creationId xmlns:a16="http://schemas.microsoft.com/office/drawing/2014/main" id="{D223BD3B-34C9-D829-6B3E-2C537D2E02A5}"/>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3" name="Isosceles Triangle 12">
              <a:extLst>
                <a:ext uri="{FF2B5EF4-FFF2-40B4-BE49-F238E27FC236}">
                  <a16:creationId xmlns:a16="http://schemas.microsoft.com/office/drawing/2014/main" id="{9BA0191F-B984-8D65-9138-BD8FEB334BAC}"/>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4" name="Parallelogram 13">
            <a:extLst>
              <a:ext uri="{FF2B5EF4-FFF2-40B4-BE49-F238E27FC236}">
                <a16:creationId xmlns:a16="http://schemas.microsoft.com/office/drawing/2014/main" id="{A30DEE3A-D4CD-B197-5CCD-AE6D844CCC9B}"/>
              </a:ext>
            </a:extLst>
          </p:cNvPr>
          <p:cNvSpPr/>
          <p:nvPr userDrawn="1"/>
        </p:nvSpPr>
        <p:spPr>
          <a:xfrm flipH="1">
            <a:off x="7725316"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Parallelogram 14">
            <a:extLst>
              <a:ext uri="{FF2B5EF4-FFF2-40B4-BE49-F238E27FC236}">
                <a16:creationId xmlns:a16="http://schemas.microsoft.com/office/drawing/2014/main" id="{C1E9D03D-E888-2283-807F-7E23F24A999A}"/>
              </a:ext>
            </a:extLst>
          </p:cNvPr>
          <p:cNvSpPr/>
          <p:nvPr userDrawn="1"/>
        </p:nvSpPr>
        <p:spPr>
          <a:xfrm flipH="1">
            <a:off x="8043192"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Parallelogram 15">
            <a:extLst>
              <a:ext uri="{FF2B5EF4-FFF2-40B4-BE49-F238E27FC236}">
                <a16:creationId xmlns:a16="http://schemas.microsoft.com/office/drawing/2014/main" id="{67C80472-7C2E-96E3-110D-0A116A6D5749}"/>
              </a:ext>
            </a:extLst>
          </p:cNvPr>
          <p:cNvSpPr/>
          <p:nvPr userDrawn="1"/>
        </p:nvSpPr>
        <p:spPr>
          <a:xfrm flipH="1">
            <a:off x="8388081"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7" name="Image" descr="Image">
            <a:extLst>
              <a:ext uri="{FF2B5EF4-FFF2-40B4-BE49-F238E27FC236}">
                <a16:creationId xmlns:a16="http://schemas.microsoft.com/office/drawing/2014/main" id="{AFFB8F96-F245-2741-249D-3E71BDC6DC6A}"/>
              </a:ext>
            </a:extLst>
          </p:cNvPr>
          <p:cNvPicPr>
            <a:picLocks noChangeAspect="1"/>
          </p:cNvPicPr>
          <p:nvPr userDrawn="1"/>
        </p:nvPicPr>
        <p:blipFill>
          <a:blip r:embed="rId3" cstate="email">
            <a:duotone>
              <a:prstClr val="black"/>
              <a:schemeClr val="accent5">
                <a:tint val="45000"/>
                <a:satMod val="400000"/>
              </a:schemeClr>
            </a:duotone>
            <a:extLst>
              <a:ext uri="{BEBA8EAE-BF5A-486C-A8C5-ECC9F3942E4B}">
                <a14:imgProps xmlns:a14="http://schemas.microsoft.com/office/drawing/2010/main">
                  <a14:imgLayer r:embed="rId4">
                    <a14:imgEffect>
                      <a14:brightnessContrast bright="40000" contrast="-20000"/>
                    </a14:imgEffect>
                  </a14:imgLayer>
                </a14:imgProps>
              </a:ext>
            </a:extLst>
          </a:blip>
          <a:stretch>
            <a:fillRect/>
          </a:stretch>
        </p:blipFill>
        <p:spPr>
          <a:xfrm flipH="1" flipV="1">
            <a:off x="2985270" y="188579"/>
            <a:ext cx="2403137" cy="514518"/>
          </a:xfrm>
          <a:prstGeom prst="rect">
            <a:avLst/>
          </a:prstGeom>
          <a:ln w="12700">
            <a:miter lim="400000"/>
            <a:headEnd/>
            <a:tailEnd/>
          </a:ln>
        </p:spPr>
      </p:pic>
      <p:pic>
        <p:nvPicPr>
          <p:cNvPr id="18" name="Image" descr="Image">
            <a:extLst>
              <a:ext uri="{FF2B5EF4-FFF2-40B4-BE49-F238E27FC236}">
                <a16:creationId xmlns:a16="http://schemas.microsoft.com/office/drawing/2014/main" id="{749DD759-BF4A-8DA5-1557-305E9E7DA2E6}"/>
              </a:ext>
            </a:extLst>
          </p:cNvPr>
          <p:cNvPicPr>
            <a:picLocks noChangeAspect="1"/>
          </p:cNvPicPr>
          <p:nvPr userDrawn="1"/>
        </p:nvPicPr>
        <p:blipFill>
          <a:blip r:embed="rId5"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pic>
        <p:nvPicPr>
          <p:cNvPr id="19" name="Picture 2">
            <a:extLst>
              <a:ext uri="{FF2B5EF4-FFF2-40B4-BE49-F238E27FC236}">
                <a16:creationId xmlns:a16="http://schemas.microsoft.com/office/drawing/2014/main" id="{5A3E47EA-9C60-3B54-D839-83E571AB3E50}"/>
              </a:ext>
            </a:extLst>
          </p:cNvPr>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476457" y="286296"/>
            <a:ext cx="2052000" cy="294398"/>
          </a:xfrm>
          <a:prstGeom prst="rect">
            <a:avLst/>
          </a:prstGeom>
          <a:noFill/>
          <a:extLst>
            <a:ext uri="{909E8E84-426E-40DD-AFC4-6F175D3DCCD1}">
              <a14:hiddenFill xmlns:a14="http://schemas.microsoft.com/office/drawing/2010/main">
                <a:solidFill>
                  <a:srgbClr val="FFFFFF"/>
                </a:solidFill>
              </a14:hiddenFill>
            </a:ext>
          </a:extLst>
        </p:spPr>
      </p:pic>
      <p:sp>
        <p:nvSpPr>
          <p:cNvPr id="5" name="Parallelogram 4">
            <a:extLst>
              <a:ext uri="{FF2B5EF4-FFF2-40B4-BE49-F238E27FC236}">
                <a16:creationId xmlns:a16="http://schemas.microsoft.com/office/drawing/2014/main" id="{4D0BFD98-AFED-E960-6832-8512B2C902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43810997-0701-76FF-931E-5F8F09A791E9}"/>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476457" y="286296"/>
            <a:ext cx="2052000" cy="293143"/>
          </a:xfrm>
          <a:prstGeom prst="rect">
            <a:avLst/>
          </a:prstGeom>
        </p:spPr>
      </p:pic>
    </p:spTree>
    <p:extLst>
      <p:ext uri="{BB962C8B-B14F-4D97-AF65-F5344CB8AC3E}">
        <p14:creationId xmlns:p14="http://schemas.microsoft.com/office/powerpoint/2010/main" val="41651756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82B43-CF5D-F1A2-31AA-088CA486C8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401E7A1-E3D1-E3AD-42EB-8EEBF6F2B4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FCF62AD-B97B-40F0-85AD-BC3E487870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1C26D5-6CFA-D5AF-E134-15ACE70C74A7}"/>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44568E53-E1BA-068D-4E43-57A2AFB8D341}"/>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22567DD-2DF0-3AD3-0A7C-2CAFE365105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7966895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EB048-B5BA-6257-54AF-BBE44234A1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FE55902-FFE4-30E6-D49E-17ED1D745D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F8F2EDA4-9B47-8381-EE76-D7CF43D860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6F640F-B381-76C1-2010-387F0F81D15B}"/>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983D8489-A6B9-EDAF-EFF2-9EE596EE579D}"/>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EFC2E68-AAEB-7C58-5412-D91E614F1554}"/>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4013209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41321-39E2-59B2-D836-710044902D0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9A4F181-6458-BB3D-AFC2-779739F0BA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A912FD-522A-CA59-063F-5E694CA688BD}"/>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A3849790-F374-5B15-0979-60C3CA611476}"/>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421127B5-D69D-E54E-C947-2A3E0C6CE222}"/>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2915853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792C0A-378A-ECCF-49D5-C680C2B15B8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2F1B481-114C-8A89-E2EB-18F200BC81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C04F4A4-A522-854D-7363-02D5A611DFCA}"/>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CF8239A0-08F0-590E-7DBD-B4FAAE64086C}"/>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A176483F-0B01-D608-B8CC-541E4625554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0317678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1B8A42F-D4A6-BD4A-7AB9-455A41CC3565}"/>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7106" r="10440"/>
          <a:stretch/>
        </p:blipFill>
        <p:spPr bwMode="auto">
          <a:xfrm>
            <a:off x="2137557" y="0"/>
            <a:ext cx="10056999" cy="6858000"/>
          </a:xfrm>
          <a:prstGeom prst="rect">
            <a:avLst/>
          </a:prstGeom>
          <a:noFill/>
          <a:extLst>
            <a:ext uri="{909E8E84-426E-40DD-AFC4-6F175D3DCCD1}">
              <a14:hiddenFill xmlns:a14="http://schemas.microsoft.com/office/drawing/2010/main">
                <a:solidFill>
                  <a:srgbClr val="FFFFFF"/>
                </a:solidFill>
              </a14:hiddenFill>
            </a:ext>
          </a:extLst>
        </p:spPr>
      </p:pic>
      <p:sp>
        <p:nvSpPr>
          <p:cNvPr id="10" name="Parallelogram 9">
            <a:extLst>
              <a:ext uri="{FF2B5EF4-FFF2-40B4-BE49-F238E27FC236}">
                <a16:creationId xmlns:a16="http://schemas.microsoft.com/office/drawing/2014/main" id="{2064272C-21B2-129A-0041-626C3B455D85}"/>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50000"/>
                  <a:alpha val="8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9" name="Freeform: Shape 8">
            <a:extLst>
              <a:ext uri="{FF2B5EF4-FFF2-40B4-BE49-F238E27FC236}">
                <a16:creationId xmlns:a16="http://schemas.microsoft.com/office/drawing/2014/main" id="{DDA3BA35-525D-955B-1BE4-9A1A71141A3D}"/>
              </a:ext>
            </a:extLst>
          </p:cNvPr>
          <p:cNvSpPr/>
          <p:nvPr userDrawn="1"/>
        </p:nvSpPr>
        <p:spPr>
          <a:xfrm>
            <a:off x="0" y="0"/>
            <a:ext cx="9201738" cy="6870762"/>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2" name="Title 1">
            <a:extLst>
              <a:ext uri="{FF2B5EF4-FFF2-40B4-BE49-F238E27FC236}">
                <a16:creationId xmlns:a16="http://schemas.microsoft.com/office/drawing/2014/main" id="{BA9F17B2-E0D6-B9A6-72BF-CB31E64E7DDE}"/>
              </a:ext>
            </a:extLst>
          </p:cNvPr>
          <p:cNvSpPr>
            <a:spLocks noGrp="1"/>
          </p:cNvSpPr>
          <p:nvPr>
            <p:ph type="ctrTitle"/>
          </p:nvPr>
        </p:nvSpPr>
        <p:spPr>
          <a:xfrm>
            <a:off x="648629" y="1122363"/>
            <a:ext cx="6364913" cy="2387600"/>
          </a:xfrm>
        </p:spPr>
        <p:txBody>
          <a:bodyPr anchor="t">
            <a:normAutofit/>
          </a:bodyPr>
          <a:lstStyle>
            <a:lvl1pPr algn="l">
              <a:defRPr sz="3600">
                <a:solidFill>
                  <a:schemeClr val="tx1"/>
                </a:solidFill>
              </a:defRPr>
            </a:lvl1pPr>
          </a:lstStyle>
          <a:p>
            <a:r>
              <a:rPr lang="en-US" dirty="0"/>
              <a:t>Click to edit Master title style</a:t>
            </a:r>
            <a:endParaRPr lang="en-IN" dirty="0"/>
          </a:p>
        </p:txBody>
      </p:sp>
      <p:sp>
        <p:nvSpPr>
          <p:cNvPr id="3" name="Subtitle 2">
            <a:extLst>
              <a:ext uri="{FF2B5EF4-FFF2-40B4-BE49-F238E27FC236}">
                <a16:creationId xmlns:a16="http://schemas.microsoft.com/office/drawing/2014/main" id="{C9752450-2F5B-C875-7657-3B86F35FF734}"/>
              </a:ext>
            </a:extLst>
          </p:cNvPr>
          <p:cNvSpPr>
            <a:spLocks noGrp="1"/>
          </p:cNvSpPr>
          <p:nvPr>
            <p:ph type="subTitle" idx="1"/>
          </p:nvPr>
        </p:nvSpPr>
        <p:spPr>
          <a:xfrm>
            <a:off x="648629" y="3602038"/>
            <a:ext cx="6364913" cy="1655762"/>
          </a:xfrm>
        </p:spPr>
        <p:txBody>
          <a:bodyPr>
            <a:normAutofit/>
          </a:bodyPr>
          <a:lstStyle>
            <a:lvl1pPr marL="0" indent="0" algn="l">
              <a:buNone/>
              <a:defRPr sz="1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IN" dirty="0"/>
          </a:p>
        </p:txBody>
      </p:sp>
      <p:grpSp>
        <p:nvGrpSpPr>
          <p:cNvPr id="6" name="Group 5">
            <a:extLst>
              <a:ext uri="{FF2B5EF4-FFF2-40B4-BE49-F238E27FC236}">
                <a16:creationId xmlns:a16="http://schemas.microsoft.com/office/drawing/2014/main" id="{A6832B1F-F83A-DE53-F5FE-7182D241D428}"/>
              </a:ext>
            </a:extLst>
          </p:cNvPr>
          <p:cNvGrpSpPr/>
          <p:nvPr userDrawn="1"/>
        </p:nvGrpSpPr>
        <p:grpSpPr>
          <a:xfrm>
            <a:off x="0" y="4331695"/>
            <a:ext cx="980641" cy="2539067"/>
            <a:chOff x="0" y="3438713"/>
            <a:chExt cx="1325530" cy="3432050"/>
          </a:xfrm>
        </p:grpSpPr>
        <p:sp>
          <p:nvSpPr>
            <p:cNvPr id="4" name="Isosceles Triangle 3">
              <a:extLst>
                <a:ext uri="{FF2B5EF4-FFF2-40B4-BE49-F238E27FC236}">
                  <a16:creationId xmlns:a16="http://schemas.microsoft.com/office/drawing/2014/main" id="{D223BD3B-34C9-D829-6B3E-2C537D2E02A5}"/>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13" name="Isosceles Triangle 12">
              <a:extLst>
                <a:ext uri="{FF2B5EF4-FFF2-40B4-BE49-F238E27FC236}">
                  <a16:creationId xmlns:a16="http://schemas.microsoft.com/office/drawing/2014/main" id="{9BA0191F-B984-8D65-9138-BD8FEB334BAC}"/>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14" name="Parallelogram 13">
            <a:extLst>
              <a:ext uri="{FF2B5EF4-FFF2-40B4-BE49-F238E27FC236}">
                <a16:creationId xmlns:a16="http://schemas.microsoft.com/office/drawing/2014/main" id="{A30DEE3A-D4CD-B197-5CCD-AE6D844CCC9B}"/>
              </a:ext>
            </a:extLst>
          </p:cNvPr>
          <p:cNvSpPr/>
          <p:nvPr userDrawn="1"/>
        </p:nvSpPr>
        <p:spPr>
          <a:xfrm flipH="1">
            <a:off x="7725316"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5" name="Parallelogram 14">
            <a:extLst>
              <a:ext uri="{FF2B5EF4-FFF2-40B4-BE49-F238E27FC236}">
                <a16:creationId xmlns:a16="http://schemas.microsoft.com/office/drawing/2014/main" id="{C1E9D03D-E888-2283-807F-7E23F24A999A}"/>
              </a:ext>
            </a:extLst>
          </p:cNvPr>
          <p:cNvSpPr/>
          <p:nvPr userDrawn="1"/>
        </p:nvSpPr>
        <p:spPr>
          <a:xfrm flipH="1">
            <a:off x="8043192"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6" name="Parallelogram 15">
            <a:extLst>
              <a:ext uri="{FF2B5EF4-FFF2-40B4-BE49-F238E27FC236}">
                <a16:creationId xmlns:a16="http://schemas.microsoft.com/office/drawing/2014/main" id="{67C80472-7C2E-96E3-110D-0A116A6D5749}"/>
              </a:ext>
            </a:extLst>
          </p:cNvPr>
          <p:cNvSpPr/>
          <p:nvPr userDrawn="1"/>
        </p:nvSpPr>
        <p:spPr>
          <a:xfrm flipH="1">
            <a:off x="8388081"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7" name="Image" descr="Image">
            <a:extLst>
              <a:ext uri="{FF2B5EF4-FFF2-40B4-BE49-F238E27FC236}">
                <a16:creationId xmlns:a16="http://schemas.microsoft.com/office/drawing/2014/main" id="{AFFB8F96-F245-2741-249D-3E71BDC6DC6A}"/>
              </a:ext>
            </a:extLst>
          </p:cNvPr>
          <p:cNvPicPr>
            <a:picLocks noChangeAspect="1"/>
          </p:cNvPicPr>
          <p:nvPr userDrawn="1"/>
        </p:nvPicPr>
        <p:blipFill>
          <a:blip r:embed="rId3" cstate="email">
            <a:duotone>
              <a:prstClr val="black"/>
              <a:schemeClr val="accent5">
                <a:tint val="45000"/>
                <a:satMod val="400000"/>
              </a:schemeClr>
            </a:duotone>
            <a:extLst>
              <a:ext uri="{BEBA8EAE-BF5A-486C-A8C5-ECC9F3942E4B}">
                <a14:imgProps xmlns:a14="http://schemas.microsoft.com/office/drawing/2010/main">
                  <a14:imgLayer r:embed="rId4">
                    <a14:imgEffect>
                      <a14:brightnessContrast bright="40000" contrast="-20000"/>
                    </a14:imgEffect>
                  </a14:imgLayer>
                </a14:imgProps>
              </a:ext>
            </a:extLst>
          </a:blip>
          <a:stretch>
            <a:fillRect/>
          </a:stretch>
        </p:blipFill>
        <p:spPr>
          <a:xfrm flipH="1" flipV="1">
            <a:off x="2985270" y="188579"/>
            <a:ext cx="2403137" cy="514518"/>
          </a:xfrm>
          <a:prstGeom prst="rect">
            <a:avLst/>
          </a:prstGeom>
          <a:ln w="12700">
            <a:miter lim="400000"/>
            <a:headEnd/>
            <a:tailEnd/>
          </a:ln>
        </p:spPr>
      </p:pic>
      <p:pic>
        <p:nvPicPr>
          <p:cNvPr id="18" name="Image" descr="Image">
            <a:extLst>
              <a:ext uri="{FF2B5EF4-FFF2-40B4-BE49-F238E27FC236}">
                <a16:creationId xmlns:a16="http://schemas.microsoft.com/office/drawing/2014/main" id="{749DD759-BF4A-8DA5-1557-305E9E7DA2E6}"/>
              </a:ext>
            </a:extLst>
          </p:cNvPr>
          <p:cNvPicPr>
            <a:picLocks noChangeAspect="1"/>
          </p:cNvPicPr>
          <p:nvPr userDrawn="1"/>
        </p:nvPicPr>
        <p:blipFill>
          <a:blip r:embed="rId5"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pic>
        <p:nvPicPr>
          <p:cNvPr id="19" name="Picture 2">
            <a:extLst>
              <a:ext uri="{FF2B5EF4-FFF2-40B4-BE49-F238E27FC236}">
                <a16:creationId xmlns:a16="http://schemas.microsoft.com/office/drawing/2014/main" id="{5A3E47EA-9C60-3B54-D839-83E571AB3E50}"/>
              </a:ext>
            </a:extLst>
          </p:cNvPr>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476457" y="286296"/>
            <a:ext cx="2052000" cy="294398"/>
          </a:xfrm>
          <a:prstGeom prst="rect">
            <a:avLst/>
          </a:prstGeom>
          <a:noFill/>
          <a:extLst>
            <a:ext uri="{909E8E84-426E-40DD-AFC4-6F175D3DCCD1}">
              <a14:hiddenFill xmlns:a14="http://schemas.microsoft.com/office/drawing/2010/main">
                <a:solidFill>
                  <a:srgbClr val="FFFFFF"/>
                </a:solidFill>
              </a14:hiddenFill>
            </a:ext>
          </a:extLst>
        </p:spPr>
      </p:pic>
      <p:sp>
        <p:nvSpPr>
          <p:cNvPr id="5" name="Parallelogram 4">
            <a:extLst>
              <a:ext uri="{FF2B5EF4-FFF2-40B4-BE49-F238E27FC236}">
                <a16:creationId xmlns:a16="http://schemas.microsoft.com/office/drawing/2014/main" id="{4D0BFD98-AFED-E960-6832-8512B2C902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7" name="Picture 6">
            <a:extLst>
              <a:ext uri="{FF2B5EF4-FFF2-40B4-BE49-F238E27FC236}">
                <a16:creationId xmlns:a16="http://schemas.microsoft.com/office/drawing/2014/main" id="{43810997-0701-76FF-931E-5F8F09A791E9}"/>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476457" y="286296"/>
            <a:ext cx="2052000" cy="293143"/>
          </a:xfrm>
          <a:prstGeom prst="rect">
            <a:avLst/>
          </a:prstGeom>
        </p:spPr>
      </p:pic>
    </p:spTree>
    <p:extLst>
      <p:ext uri="{BB962C8B-B14F-4D97-AF65-F5344CB8AC3E}">
        <p14:creationId xmlns:p14="http://schemas.microsoft.com/office/powerpoint/2010/main" val="338481361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B1737B4-12C2-46A6-860A-F5F917469FC0}"/>
              </a:ext>
            </a:extLst>
          </p:cNvPr>
          <p:cNvGrpSpPr/>
          <p:nvPr userDrawn="1"/>
        </p:nvGrpSpPr>
        <p:grpSpPr>
          <a:xfrm>
            <a:off x="0" y="0"/>
            <a:ext cx="12192000" cy="6858000"/>
            <a:chOff x="0" y="0"/>
            <a:chExt cx="12192000" cy="6858000"/>
          </a:xfrm>
        </p:grpSpPr>
        <p:sp>
          <p:nvSpPr>
            <p:cNvPr id="7" name="Rectangle 6">
              <a:extLst>
                <a:ext uri="{FF2B5EF4-FFF2-40B4-BE49-F238E27FC236}">
                  <a16:creationId xmlns:a16="http://schemas.microsoft.com/office/drawing/2014/main" id="{D54E7317-9967-7A78-30B1-D9EE43F261B9}"/>
                </a:ext>
              </a:extLst>
            </p:cNvPr>
            <p:cNvSpPr/>
            <p:nvPr userDrawn="1"/>
          </p:nvSpPr>
          <p:spPr>
            <a:xfrm>
              <a:off x="0" y="0"/>
              <a:ext cx="8369300"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Rectangle 8">
              <a:extLst>
                <a:ext uri="{FF2B5EF4-FFF2-40B4-BE49-F238E27FC236}">
                  <a16:creationId xmlns:a16="http://schemas.microsoft.com/office/drawing/2014/main" id="{CCC745FA-21B5-1F82-EC41-11F97F72E811}"/>
                </a:ext>
              </a:extLst>
            </p:cNvPr>
            <p:cNvSpPr/>
            <p:nvPr userDrawn="1"/>
          </p:nvSpPr>
          <p:spPr>
            <a:xfrm>
              <a:off x="8369300" y="0"/>
              <a:ext cx="38227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2" name="Title 1">
            <a:extLst>
              <a:ext uri="{FF2B5EF4-FFF2-40B4-BE49-F238E27FC236}">
                <a16:creationId xmlns:a16="http://schemas.microsoft.com/office/drawing/2014/main" id="{7F373813-EB13-8DC3-DE88-481535871B1C}"/>
              </a:ext>
            </a:extLst>
          </p:cNvPr>
          <p:cNvSpPr>
            <a:spLocks noGrp="1"/>
          </p:cNvSpPr>
          <p:nvPr>
            <p:ph type="title"/>
          </p:nvPr>
        </p:nvSpPr>
        <p:spPr/>
        <p:txBody>
          <a:bodyPr>
            <a:normAutofit/>
          </a:bodyPr>
          <a:lstStyle>
            <a:lvl1pPr>
              <a:defRPr sz="3200"/>
            </a:lvl1pPr>
          </a:lstStyle>
          <a:p>
            <a:r>
              <a:rPr lang="en-US" dirty="0"/>
              <a:t>Click to edit Master title style</a:t>
            </a:r>
            <a:endParaRPr lang="en-IN" dirty="0"/>
          </a:p>
        </p:txBody>
      </p:sp>
      <p:sp>
        <p:nvSpPr>
          <p:cNvPr id="3" name="Content Placeholder 2">
            <a:extLst>
              <a:ext uri="{FF2B5EF4-FFF2-40B4-BE49-F238E27FC236}">
                <a16:creationId xmlns:a16="http://schemas.microsoft.com/office/drawing/2014/main" id="{6016D811-2BE7-37F8-19F1-AAFCA7A7D3F2}"/>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grpSp>
        <p:nvGrpSpPr>
          <p:cNvPr id="4" name="Group 3">
            <a:extLst>
              <a:ext uri="{FF2B5EF4-FFF2-40B4-BE49-F238E27FC236}">
                <a16:creationId xmlns:a16="http://schemas.microsoft.com/office/drawing/2014/main" id="{1A8F96BA-0944-78D7-FCD7-B9028638C199}"/>
              </a:ext>
            </a:extLst>
          </p:cNvPr>
          <p:cNvGrpSpPr/>
          <p:nvPr userDrawn="1"/>
        </p:nvGrpSpPr>
        <p:grpSpPr>
          <a:xfrm>
            <a:off x="0" y="4331695"/>
            <a:ext cx="980641" cy="2539067"/>
            <a:chOff x="0" y="3438713"/>
            <a:chExt cx="1325530" cy="3432050"/>
          </a:xfrm>
        </p:grpSpPr>
        <p:sp>
          <p:nvSpPr>
            <p:cNvPr id="5" name="Isosceles Triangle 4">
              <a:extLst>
                <a:ext uri="{FF2B5EF4-FFF2-40B4-BE49-F238E27FC236}">
                  <a16:creationId xmlns:a16="http://schemas.microsoft.com/office/drawing/2014/main" id="{C786D967-5A0D-6BDC-5211-A1D5BDEE171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6" name="Isosceles Triangle 5">
              <a:extLst>
                <a:ext uri="{FF2B5EF4-FFF2-40B4-BE49-F238E27FC236}">
                  <a16:creationId xmlns:a16="http://schemas.microsoft.com/office/drawing/2014/main" id="{163C6E50-E240-4C26-74A5-FF48FD8A1E30}"/>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Tree>
    <p:extLst>
      <p:ext uri="{BB962C8B-B14F-4D97-AF65-F5344CB8AC3E}">
        <p14:creationId xmlns:p14="http://schemas.microsoft.com/office/powerpoint/2010/main" val="24132288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128310E2-1D5E-6740-504C-5D1B064F01E6}"/>
              </a:ext>
            </a:extLst>
          </p:cNvPr>
          <p:cNvPicPr>
            <a:picLocks noChangeAspect="1" noChangeArrowheads="1"/>
          </p:cNvPicPr>
          <p:nvPr userDrawn="1"/>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r="24902" b="5642"/>
          <a:stretch/>
        </p:blipFill>
        <p:spPr bwMode="auto">
          <a:xfrm>
            <a:off x="4466685" y="386902"/>
            <a:ext cx="7725315" cy="6471098"/>
          </a:xfrm>
          <a:prstGeom prst="rect">
            <a:avLst/>
          </a:prstGeom>
          <a:noFill/>
          <a:extLst>
            <a:ext uri="{909E8E84-426E-40DD-AFC4-6F175D3DCCD1}">
              <a14:hiddenFill xmlns:a14="http://schemas.microsoft.com/office/drawing/2010/main">
                <a:solidFill>
                  <a:srgbClr val="FFFFFF"/>
                </a:solidFill>
              </a14:hiddenFill>
            </a:ext>
          </a:extLst>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6796014" y="6504450"/>
            <a:ext cx="5395986" cy="35354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6765" h="4765039">
                <a:moveTo>
                  <a:pt x="1026160" y="4765039"/>
                </a:moveTo>
                <a:lnTo>
                  <a:pt x="0" y="30480"/>
                </a:lnTo>
                <a:lnTo>
                  <a:pt x="3926765" y="0"/>
                </a:lnTo>
                <a:lnTo>
                  <a:pt x="3926765" y="4765039"/>
                </a:lnTo>
                <a:lnTo>
                  <a:pt x="1026160" y="4765039"/>
                </a:lnTo>
                <a:close/>
              </a:path>
            </a:pathLst>
          </a:custGeom>
          <a:gradFill flip="none" rotWithShape="1">
            <a:gsLst>
              <a:gs pos="0">
                <a:schemeClr val="accent1">
                  <a:lumMod val="50000"/>
                  <a:alpha val="0"/>
                </a:schemeClr>
              </a:gs>
              <a:gs pos="100000">
                <a:schemeClr val="accent1">
                  <a:lumMod val="50000"/>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6" name="Rectangle 5">
            <a:extLst>
              <a:ext uri="{FF2B5EF4-FFF2-40B4-BE49-F238E27FC236}">
                <a16:creationId xmlns:a16="http://schemas.microsoft.com/office/drawing/2014/main" id="{6D42BB75-85BA-EE76-3DE1-6819929457F2}"/>
              </a:ext>
            </a:extLst>
          </p:cNvPr>
          <p:cNvSpPr/>
          <p:nvPr userDrawn="1"/>
        </p:nvSpPr>
        <p:spPr>
          <a:xfrm>
            <a:off x="7188200" y="0"/>
            <a:ext cx="5003800" cy="1578599"/>
          </a:xfrm>
          <a:prstGeom prst="rect">
            <a:avLst/>
          </a:prstGeom>
          <a:gradFill flip="none" rotWithShape="1">
            <a:gsLst>
              <a:gs pos="59000">
                <a:schemeClr val="bg1">
                  <a:alpha val="0"/>
                </a:schemeClr>
              </a:gs>
              <a:gs pos="73000">
                <a:schemeClr val="bg1"/>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050" name="Picture 2">
            <a:extLst>
              <a:ext uri="{FF2B5EF4-FFF2-40B4-BE49-F238E27FC236}">
                <a16:creationId xmlns:a16="http://schemas.microsoft.com/office/drawing/2014/main" id="{EB73EEBC-4417-1E44-6330-7B62790F8AEC}"/>
              </a:ext>
            </a:extLst>
          </p:cNvPr>
          <p:cNvPicPr>
            <a:picLocks noChangeAspect="1" noChangeArrowheads="1"/>
          </p:cNvPicPr>
          <p:nvPr userDrawn="1"/>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r="36356"/>
          <a:stretch/>
        </p:blipFill>
        <p:spPr bwMode="auto">
          <a:xfrm>
            <a:off x="5604511" y="0"/>
            <a:ext cx="658748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68C62039-BCCB-84A3-8A7C-BE7614B4871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867483" y="251081"/>
            <a:ext cx="2052000" cy="293143"/>
          </a:xfrm>
          <a:prstGeom prst="rect">
            <a:avLst/>
          </a:prstGeom>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gs>
              <a:gs pos="64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7" cstate="email">
            <a:duotone>
              <a:prstClr val="black"/>
              <a:schemeClr val="accent5">
                <a:tint val="45000"/>
                <a:satMod val="400000"/>
              </a:schemeClr>
            </a:duotone>
            <a:extLst>
              <a:ext uri="{BEBA8EAE-BF5A-486C-A8C5-ECC9F3942E4B}">
                <a14:imgProps xmlns:a14="http://schemas.microsoft.com/office/drawing/2010/main">
                  <a14:imgLayer r:embed="rId8">
                    <a14:imgEffect>
                      <a14:colorTemperature colorTemp="5300"/>
                    </a14:imgEffect>
                    <a14:imgEffect>
                      <a14:brightnessContrast bright="40000" contrast="-40000"/>
                    </a14:imgEffect>
                  </a14:imgLayer>
                </a14:imgProps>
              </a:ext>
            </a:extLst>
          </a:blip>
          <a:stretch>
            <a:fillRect/>
          </a:stretch>
        </p:blipFill>
        <p:spPr>
          <a:xfrm flipH="1" flipV="1">
            <a:off x="485525" y="188579"/>
            <a:ext cx="2403137" cy="514518"/>
          </a:xfrm>
          <a:prstGeom prst="rect">
            <a:avLst/>
          </a:prstGeom>
          <a:ln w="12700">
            <a:miter lim="400000"/>
            <a:headEnd/>
            <a:tailEnd/>
          </a:ln>
        </p:spPr>
      </p:pic>
      <p:sp>
        <p:nvSpPr>
          <p:cNvPr id="9" name="Parallelogram 8">
            <a:extLst>
              <a:ext uri="{FF2B5EF4-FFF2-40B4-BE49-F238E27FC236}">
                <a16:creationId xmlns:a16="http://schemas.microsoft.com/office/drawing/2014/main" id="{7AC5FD9F-8AD5-8840-4878-FDE2902B79C1}"/>
              </a:ext>
            </a:extLst>
          </p:cNvPr>
          <p:cNvSpPr/>
          <p:nvPr userDrawn="1"/>
        </p:nvSpPr>
        <p:spPr>
          <a:xfrm flipH="1">
            <a:off x="7244843"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562719"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907608"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9" cstate="email">
            <a:duotone>
              <a:prstClr val="black"/>
              <a:schemeClr val="accent5">
                <a:tint val="45000"/>
                <a:satMod val="400000"/>
              </a:schemeClr>
            </a:duotone>
          </a:blip>
          <a:stretch>
            <a:fillRect/>
          </a:stretch>
        </p:blipFill>
        <p:spPr>
          <a:xfrm>
            <a:off x="3482461"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1" name="Isosceles Triangle 20">
            <a:extLst>
              <a:ext uri="{FF2B5EF4-FFF2-40B4-BE49-F238E27FC236}">
                <a16:creationId xmlns:a16="http://schemas.microsoft.com/office/drawing/2014/main" id="{D33F370A-16F0-669D-1AAF-E193C9051987}"/>
              </a:ext>
            </a:extLst>
          </p:cNvPr>
          <p:cNvSpPr/>
          <p:nvPr userDrawn="1"/>
        </p:nvSpPr>
        <p:spPr>
          <a:xfrm>
            <a:off x="6024496" y="5520127"/>
            <a:ext cx="3256621" cy="1337873"/>
          </a:xfrm>
          <a:prstGeom prst="triangle">
            <a:avLst>
              <a:gd name="adj" fmla="val 83731"/>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9" name="Parallelogram 18">
            <a:extLst>
              <a:ext uri="{FF2B5EF4-FFF2-40B4-BE49-F238E27FC236}">
                <a16:creationId xmlns:a16="http://schemas.microsoft.com/office/drawing/2014/main" id="{37A779F9-512C-9CF2-5997-478C99A27F57}"/>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0" name="Isosceles Triangle 19">
            <a:extLst>
              <a:ext uri="{FF2B5EF4-FFF2-40B4-BE49-F238E27FC236}">
                <a16:creationId xmlns:a16="http://schemas.microsoft.com/office/drawing/2014/main" id="{5EA1CC92-F75D-A610-84D9-FC3146CF437F}"/>
              </a:ext>
            </a:extLst>
          </p:cNvPr>
          <p:cNvSpPr/>
          <p:nvPr userDrawn="1"/>
        </p:nvSpPr>
        <p:spPr>
          <a:xfrm>
            <a:off x="6161662" y="5561708"/>
            <a:ext cx="3155406" cy="1296292"/>
          </a:xfrm>
          <a:prstGeom prst="triangle">
            <a:avLst>
              <a:gd name="adj" fmla="val 83731"/>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385495654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8000"/>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7" name="Parallelogram 6">
            <a:extLst>
              <a:ext uri="{FF2B5EF4-FFF2-40B4-BE49-F238E27FC236}">
                <a16:creationId xmlns:a16="http://schemas.microsoft.com/office/drawing/2014/main" id="{EC3B5D09-FB94-8D58-8B86-F74E7395C48F}"/>
              </a:ext>
            </a:extLst>
          </p:cNvPr>
          <p:cNvSpPr/>
          <p:nvPr userDrawn="1"/>
        </p:nvSpPr>
        <p:spPr>
          <a:xfrm flipH="1">
            <a:off x="6676978" y="0"/>
            <a:ext cx="3495040" cy="6858000"/>
          </a:xfrm>
          <a:prstGeom prst="parallelogram">
            <a:avLst>
              <a:gd name="adj" fmla="val 74222"/>
            </a:avLst>
          </a:pr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6781225" y="0"/>
            <a:ext cx="2823278" cy="6858000"/>
          </a:xfrm>
          <a:prstGeom prst="parallelogram">
            <a:avLst>
              <a:gd name="adj" fmla="val 93101"/>
            </a:avLst>
          </a:prstGeom>
          <a:solidFill>
            <a:schemeClr val="accent5">
              <a:lumMod val="20000"/>
              <a:lumOff val="8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099101" y="0"/>
            <a:ext cx="2823278" cy="6858000"/>
          </a:xfrm>
          <a:prstGeom prst="parallelogram">
            <a:avLst>
              <a:gd name="adj" fmla="val 93101"/>
            </a:avLst>
          </a:prstGeom>
          <a:solidFill>
            <a:schemeClr val="accent5">
              <a:lumMod val="20000"/>
              <a:lumOff val="8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443990"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2" cstate="email">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4"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995A7291-656B-163F-CD8A-548E7ED2CE8A}"/>
              </a:ext>
            </a:extLst>
          </p:cNvPr>
          <p:cNvGrpSpPr/>
          <p:nvPr userDrawn="1"/>
        </p:nvGrpSpPr>
        <p:grpSpPr>
          <a:xfrm>
            <a:off x="0" y="4331695"/>
            <a:ext cx="980641" cy="2539067"/>
            <a:chOff x="0" y="3438713"/>
            <a:chExt cx="1325530" cy="3432050"/>
          </a:xfrm>
        </p:grpSpPr>
        <p:sp>
          <p:nvSpPr>
            <p:cNvPr id="15" name="Isosceles Triangle 14">
              <a:extLst>
                <a:ext uri="{FF2B5EF4-FFF2-40B4-BE49-F238E27FC236}">
                  <a16:creationId xmlns:a16="http://schemas.microsoft.com/office/drawing/2014/main" id="{B7862D6E-C081-1839-2A12-D4173176700E}"/>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16" name="Isosceles Triangle 15">
              <a:extLst>
                <a:ext uri="{FF2B5EF4-FFF2-40B4-BE49-F238E27FC236}">
                  <a16:creationId xmlns:a16="http://schemas.microsoft.com/office/drawing/2014/main" id="{EF76A561-116D-4898-9C5C-619FA9FD47D9}"/>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17" name="Parallelogram 16">
            <a:extLst>
              <a:ext uri="{FF2B5EF4-FFF2-40B4-BE49-F238E27FC236}">
                <a16:creationId xmlns:a16="http://schemas.microsoft.com/office/drawing/2014/main" id="{D8564F19-11FA-CA17-2C89-2B01919A16E6}"/>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97052502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A1EA68-1592-FE28-3BB4-54A19BD76D7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799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tx1">
                  <a:alpha val="0"/>
                </a:schemeClr>
              </a:gs>
              <a:gs pos="0">
                <a:schemeClr val="tx1">
                  <a:alpha val="4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4098" name="Picture 2">
            <a:extLst>
              <a:ext uri="{FF2B5EF4-FFF2-40B4-BE49-F238E27FC236}">
                <a16:creationId xmlns:a16="http://schemas.microsoft.com/office/drawing/2014/main" id="{C04635F2-2E71-A91F-DEED-AB0DC63BDAC2}"/>
              </a:ext>
            </a:extLst>
          </p:cNvPr>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2085" r="36493"/>
          <a:stretch/>
        </p:blipFill>
        <p:spPr bwMode="auto">
          <a:xfrm>
            <a:off x="5438512" y="1"/>
            <a:ext cx="6747457" cy="6857998"/>
          </a:xfrm>
          <a:prstGeom prst="rect">
            <a:avLst/>
          </a:prstGeom>
          <a:noFill/>
          <a:extLst>
            <a:ext uri="{909E8E84-426E-40DD-AFC4-6F175D3DCCD1}">
              <a14:hiddenFill xmlns:a14="http://schemas.microsoft.com/office/drawing/2010/main">
                <a:solidFill>
                  <a:srgbClr val="FFFFFF"/>
                </a:solidFill>
              </a14:hiddenFill>
            </a:ext>
          </a:extLst>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75000"/>
                  <a:alpha val="91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7655312"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973188"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8318077"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anchor="ctr">
            <a:normAutofit/>
          </a:bodyPr>
          <a:lstStyle>
            <a:lvl1pPr algn="l" defTabSz="914400" rtl="0" eaLnBrk="1" latinLnBrk="0" hangingPunct="1">
              <a:lnSpc>
                <a:spcPct val="90000"/>
              </a:lnSpc>
              <a:spcBef>
                <a:spcPct val="0"/>
              </a:spcBef>
              <a:buNone/>
              <a:defRPr lang="en-IN" sz="3600" kern="1200" dirty="0">
                <a:solidFill>
                  <a:schemeClr val="accent1">
                    <a:lumMod val="50000"/>
                  </a:schemeClr>
                </a:solidFill>
                <a:latin typeface="+mj-lt"/>
                <a:ea typeface="+mj-ea"/>
                <a:cs typeface="+mj-cs"/>
              </a:defRPr>
            </a:lvl1pPr>
          </a:lstStyle>
          <a:p>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F28C5AD7-BF48-F64B-1827-2FCB8F484A7C}"/>
              </a:ext>
            </a:extLst>
          </p:cNvPr>
          <p:cNvGrpSpPr/>
          <p:nvPr userDrawn="1"/>
        </p:nvGrpSpPr>
        <p:grpSpPr>
          <a:xfrm>
            <a:off x="0" y="4331695"/>
            <a:ext cx="980641" cy="2539067"/>
            <a:chOff x="0" y="3438713"/>
            <a:chExt cx="1325530" cy="3432050"/>
          </a:xfrm>
        </p:grpSpPr>
        <p:sp>
          <p:nvSpPr>
            <p:cNvPr id="16" name="Isosceles Triangle 15">
              <a:extLst>
                <a:ext uri="{FF2B5EF4-FFF2-40B4-BE49-F238E27FC236}">
                  <a16:creationId xmlns:a16="http://schemas.microsoft.com/office/drawing/2014/main" id="{48C49AE1-A8FF-8C03-98B5-E5F71C1A21B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17" name="Isosceles Triangle 16">
              <a:extLst>
                <a:ext uri="{FF2B5EF4-FFF2-40B4-BE49-F238E27FC236}">
                  <a16:creationId xmlns:a16="http://schemas.microsoft.com/office/drawing/2014/main" id="{4B29D1D9-A20A-0141-42DC-C8289C82517E}"/>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18" name="Parallelogram 17">
            <a:extLst>
              <a:ext uri="{FF2B5EF4-FFF2-40B4-BE49-F238E27FC236}">
                <a16:creationId xmlns:a16="http://schemas.microsoft.com/office/drawing/2014/main" id="{3C94AE34-4E26-7E1B-3E04-DF1B315DD6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305238795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EDF25-91B6-7609-0DE6-E107071EA95B}"/>
              </a:ext>
            </a:extLst>
          </p:cNvPr>
          <p:cNvSpPr>
            <a:spLocks noGrp="1"/>
          </p:cNvSpPr>
          <p:nvPr>
            <p:ph type="title"/>
          </p:nvPr>
        </p:nvSpPr>
        <p:spPr>
          <a:xfrm>
            <a:off x="838200" y="1"/>
            <a:ext cx="9718040" cy="825500"/>
          </a:xfrm>
        </p:spPr>
        <p:txBody>
          <a:bodyPr>
            <a:normAutofit/>
          </a:bodyPr>
          <a:lstStyle>
            <a:lvl1pPr>
              <a:defRPr sz="1800"/>
            </a:lvl1pPr>
          </a:lstStyle>
          <a:p>
            <a:r>
              <a:rPr lang="en-US" dirty="0"/>
              <a:t>Click to edit Master title style</a:t>
            </a:r>
            <a:endParaRPr lang="en-IN" dirty="0"/>
          </a:p>
        </p:txBody>
      </p:sp>
      <p:sp>
        <p:nvSpPr>
          <p:cNvPr id="8" name="Freeform: Shape 7">
            <a:extLst>
              <a:ext uri="{FF2B5EF4-FFF2-40B4-BE49-F238E27FC236}">
                <a16:creationId xmlns:a16="http://schemas.microsoft.com/office/drawing/2014/main" id="{A63878B8-E925-AC9C-85CA-D6D25FB215D4}"/>
              </a:ext>
            </a:extLst>
          </p:cNvPr>
          <p:cNvSpPr/>
          <p:nvPr userDrawn="1"/>
        </p:nvSpPr>
        <p:spPr>
          <a:xfrm flipV="1">
            <a:off x="0" y="0"/>
            <a:ext cx="546100" cy="825500"/>
          </a:xfrm>
          <a:custGeom>
            <a:avLst/>
            <a:gdLst>
              <a:gd name="connsiteX0" fmla="*/ 0 w 546100"/>
              <a:gd name="connsiteY0" fmla="*/ 825500 h 825500"/>
              <a:gd name="connsiteX1" fmla="*/ 292100 w 546100"/>
              <a:gd name="connsiteY1" fmla="*/ 825500 h 825500"/>
              <a:gd name="connsiteX2" fmla="*/ 416560 w 546100"/>
              <a:gd name="connsiteY2" fmla="*/ 825500 h 825500"/>
              <a:gd name="connsiteX3" fmla="*/ 462280 w 546100"/>
              <a:gd name="connsiteY3" fmla="*/ 825500 h 825500"/>
              <a:gd name="connsiteX4" fmla="*/ 546100 w 546100"/>
              <a:gd name="connsiteY4" fmla="*/ 0 h 825500"/>
              <a:gd name="connsiteX5" fmla="*/ 416560 w 546100"/>
              <a:gd name="connsiteY5" fmla="*/ 0 h 825500"/>
              <a:gd name="connsiteX6" fmla="*/ 375920 w 546100"/>
              <a:gd name="connsiteY6" fmla="*/ 0 h 825500"/>
              <a:gd name="connsiteX7" fmla="*/ 0 w 546100"/>
              <a:gd name="connsiteY7" fmla="*/ 0 h 82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6100" h="825500">
                <a:moveTo>
                  <a:pt x="0" y="825500"/>
                </a:moveTo>
                <a:lnTo>
                  <a:pt x="292100" y="825500"/>
                </a:lnTo>
                <a:lnTo>
                  <a:pt x="416560" y="825500"/>
                </a:lnTo>
                <a:lnTo>
                  <a:pt x="462280" y="825500"/>
                </a:lnTo>
                <a:lnTo>
                  <a:pt x="546100" y="0"/>
                </a:lnTo>
                <a:lnTo>
                  <a:pt x="416560" y="0"/>
                </a:lnTo>
                <a:lnTo>
                  <a:pt x="375920" y="0"/>
                </a:lnTo>
                <a:lnTo>
                  <a:pt x="0" y="0"/>
                </a:lnTo>
                <a:close/>
              </a:path>
            </a:pathLst>
          </a:custGeom>
          <a:gradFill flip="none" rotWithShape="1">
            <a:gsLst>
              <a:gs pos="0">
                <a:schemeClr val="accent1">
                  <a:lumMod val="75000"/>
                </a:schemeClr>
              </a:gs>
              <a:gs pos="100000">
                <a:schemeClr val="accent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3030BA76-B364-F14A-422F-1ADA3036B0DE}"/>
              </a:ext>
            </a:extLst>
          </p:cNvPr>
          <p:cNvSpPr/>
          <p:nvPr userDrawn="1"/>
        </p:nvSpPr>
        <p:spPr>
          <a:xfrm flipV="1">
            <a:off x="499533" y="0"/>
            <a:ext cx="177800" cy="825500"/>
          </a:xfrm>
          <a:prstGeom prst="parallelogram">
            <a:avLst>
              <a:gd name="adj" fmla="val 46429"/>
            </a:avLst>
          </a:prstGeom>
          <a:gradFill>
            <a:gsLst>
              <a:gs pos="89000">
                <a:schemeClr val="accent5"/>
              </a:gs>
              <a:gs pos="100000">
                <a:schemeClr val="accent5"/>
              </a:gs>
            </a:gsLst>
            <a:lin ang="189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cxnSp>
        <p:nvCxnSpPr>
          <p:cNvPr id="11" name="Straight Connector 10">
            <a:extLst>
              <a:ext uri="{FF2B5EF4-FFF2-40B4-BE49-F238E27FC236}">
                <a16:creationId xmlns:a16="http://schemas.microsoft.com/office/drawing/2014/main" id="{FD4811E1-3702-D1A4-A49F-1FCAE34990F6}"/>
              </a:ext>
            </a:extLst>
          </p:cNvPr>
          <p:cNvCxnSpPr>
            <a:cxnSpLocks/>
          </p:cNvCxnSpPr>
          <p:nvPr userDrawn="1"/>
        </p:nvCxnSpPr>
        <p:spPr>
          <a:xfrm>
            <a:off x="317500" y="6426200"/>
            <a:ext cx="115697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Subtitle 2">
            <a:extLst>
              <a:ext uri="{FF2B5EF4-FFF2-40B4-BE49-F238E27FC236}">
                <a16:creationId xmlns:a16="http://schemas.microsoft.com/office/drawing/2014/main" id="{DF48EF34-6887-851C-8824-545E82CE56E9}"/>
              </a:ext>
            </a:extLst>
          </p:cNvPr>
          <p:cNvSpPr txBox="1">
            <a:spLocks/>
          </p:cNvSpPr>
          <p:nvPr userDrawn="1"/>
        </p:nvSpPr>
        <p:spPr>
          <a:xfrm>
            <a:off x="222250" y="6426198"/>
            <a:ext cx="3892343" cy="431801"/>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228205">
              <a:lnSpc>
                <a:spcPct val="100000"/>
              </a:lnSpc>
              <a:defRPr/>
            </a:pPr>
            <a:r>
              <a:rPr lang="en-US" sz="1200" i="1" dirty="0">
                <a:solidFill>
                  <a:schemeClr val="bg1">
                    <a:lumMod val="50000"/>
                  </a:schemeClr>
                </a:solidFill>
                <a:latin typeface="Poppins "/>
                <a:cs typeface="Poppins Medium"/>
              </a:rPr>
              <a:t>www.skyquestt.com</a:t>
            </a:r>
            <a:endParaRPr lang="en-IN" sz="1200" i="1" dirty="0">
              <a:solidFill>
                <a:schemeClr val="bg1">
                  <a:lumMod val="50000"/>
                </a:schemeClr>
              </a:solidFill>
            </a:endParaRPr>
          </a:p>
        </p:txBody>
      </p:sp>
      <p:pic>
        <p:nvPicPr>
          <p:cNvPr id="3" name="Picture 2">
            <a:extLst>
              <a:ext uri="{FF2B5EF4-FFF2-40B4-BE49-F238E27FC236}">
                <a16:creationId xmlns:a16="http://schemas.microsoft.com/office/drawing/2014/main" id="{1B68060C-C7CF-A6D6-BF7A-24171F1D537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21736" b="21736"/>
          <a:stretch/>
        </p:blipFill>
        <p:spPr bwMode="auto">
          <a:xfrm>
            <a:off x="10398598" y="144546"/>
            <a:ext cx="1512311" cy="452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64943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B1737B4-12C2-46A6-860A-F5F917469FC0}"/>
              </a:ext>
            </a:extLst>
          </p:cNvPr>
          <p:cNvGrpSpPr/>
          <p:nvPr userDrawn="1"/>
        </p:nvGrpSpPr>
        <p:grpSpPr>
          <a:xfrm>
            <a:off x="0" y="0"/>
            <a:ext cx="12192000" cy="6858000"/>
            <a:chOff x="0" y="0"/>
            <a:chExt cx="12192000" cy="6858000"/>
          </a:xfrm>
        </p:grpSpPr>
        <p:sp>
          <p:nvSpPr>
            <p:cNvPr id="7" name="Rectangle 6">
              <a:extLst>
                <a:ext uri="{FF2B5EF4-FFF2-40B4-BE49-F238E27FC236}">
                  <a16:creationId xmlns:a16="http://schemas.microsoft.com/office/drawing/2014/main" id="{D54E7317-9967-7A78-30B1-D9EE43F261B9}"/>
                </a:ext>
              </a:extLst>
            </p:cNvPr>
            <p:cNvSpPr/>
            <p:nvPr userDrawn="1"/>
          </p:nvSpPr>
          <p:spPr>
            <a:xfrm>
              <a:off x="0" y="0"/>
              <a:ext cx="8369300"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Rectangle 8">
              <a:extLst>
                <a:ext uri="{FF2B5EF4-FFF2-40B4-BE49-F238E27FC236}">
                  <a16:creationId xmlns:a16="http://schemas.microsoft.com/office/drawing/2014/main" id="{CCC745FA-21B5-1F82-EC41-11F97F72E811}"/>
                </a:ext>
              </a:extLst>
            </p:cNvPr>
            <p:cNvSpPr/>
            <p:nvPr userDrawn="1"/>
          </p:nvSpPr>
          <p:spPr>
            <a:xfrm>
              <a:off x="8369300" y="0"/>
              <a:ext cx="38227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2" name="Title 1">
            <a:extLst>
              <a:ext uri="{FF2B5EF4-FFF2-40B4-BE49-F238E27FC236}">
                <a16:creationId xmlns:a16="http://schemas.microsoft.com/office/drawing/2014/main" id="{7F373813-EB13-8DC3-DE88-481535871B1C}"/>
              </a:ext>
            </a:extLst>
          </p:cNvPr>
          <p:cNvSpPr>
            <a:spLocks noGrp="1"/>
          </p:cNvSpPr>
          <p:nvPr>
            <p:ph type="title"/>
          </p:nvPr>
        </p:nvSpPr>
        <p:spPr/>
        <p:txBody>
          <a:bodyPr>
            <a:normAutofit/>
          </a:bodyPr>
          <a:lstStyle>
            <a:lvl1pPr>
              <a:defRPr sz="3200"/>
            </a:lvl1pPr>
          </a:lstStyle>
          <a:p>
            <a:r>
              <a:rPr lang="en-US" dirty="0"/>
              <a:t>Click to edit Master title style</a:t>
            </a:r>
            <a:endParaRPr lang="en-IN" dirty="0"/>
          </a:p>
        </p:txBody>
      </p:sp>
      <p:sp>
        <p:nvSpPr>
          <p:cNvPr id="3" name="Content Placeholder 2">
            <a:extLst>
              <a:ext uri="{FF2B5EF4-FFF2-40B4-BE49-F238E27FC236}">
                <a16:creationId xmlns:a16="http://schemas.microsoft.com/office/drawing/2014/main" id="{6016D811-2BE7-37F8-19F1-AAFCA7A7D3F2}"/>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grpSp>
        <p:nvGrpSpPr>
          <p:cNvPr id="4" name="Group 3">
            <a:extLst>
              <a:ext uri="{FF2B5EF4-FFF2-40B4-BE49-F238E27FC236}">
                <a16:creationId xmlns:a16="http://schemas.microsoft.com/office/drawing/2014/main" id="{1A8F96BA-0944-78D7-FCD7-B9028638C199}"/>
              </a:ext>
            </a:extLst>
          </p:cNvPr>
          <p:cNvGrpSpPr/>
          <p:nvPr userDrawn="1"/>
        </p:nvGrpSpPr>
        <p:grpSpPr>
          <a:xfrm>
            <a:off x="0" y="4331695"/>
            <a:ext cx="980641" cy="2539067"/>
            <a:chOff x="0" y="3438713"/>
            <a:chExt cx="1325530" cy="3432050"/>
          </a:xfrm>
        </p:grpSpPr>
        <p:sp>
          <p:nvSpPr>
            <p:cNvPr id="5" name="Isosceles Triangle 4">
              <a:extLst>
                <a:ext uri="{FF2B5EF4-FFF2-40B4-BE49-F238E27FC236}">
                  <a16:creationId xmlns:a16="http://schemas.microsoft.com/office/drawing/2014/main" id="{C786D967-5A0D-6BDC-5211-A1D5BDEE171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6" name="Isosceles Triangle 5">
              <a:extLst>
                <a:ext uri="{FF2B5EF4-FFF2-40B4-BE49-F238E27FC236}">
                  <a16:creationId xmlns:a16="http://schemas.microsoft.com/office/drawing/2014/main" id="{163C6E50-E240-4C26-74A5-FF48FD8A1E30}"/>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Tree>
    <p:extLst>
      <p:ext uri="{BB962C8B-B14F-4D97-AF65-F5344CB8AC3E}">
        <p14:creationId xmlns:p14="http://schemas.microsoft.com/office/powerpoint/2010/main" val="216628938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68200-276C-59AE-C162-EF0A3403422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D18E44D-421F-DFCE-1740-F4E30F9C23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5117F0A-FAA9-E6FF-BF37-EBD272E531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69665D8-8C7C-76A3-8DE8-564ED995B091}"/>
              </a:ext>
            </a:extLst>
          </p:cNvPr>
          <p:cNvSpPr>
            <a:spLocks noGrp="1"/>
          </p:cNvSpPr>
          <p:nvPr>
            <p:ph type="dt" sz="half" idx="10"/>
          </p:nvPr>
        </p:nvSpPr>
        <p:spPr/>
        <p:txBody>
          <a:bodyPr/>
          <a:lstStyle/>
          <a:p>
            <a:endParaRPr lang="en-IN" dirty="0"/>
          </a:p>
        </p:txBody>
      </p:sp>
      <p:sp>
        <p:nvSpPr>
          <p:cNvPr id="6" name="Footer Placeholder 5">
            <a:extLst>
              <a:ext uri="{FF2B5EF4-FFF2-40B4-BE49-F238E27FC236}">
                <a16:creationId xmlns:a16="http://schemas.microsoft.com/office/drawing/2014/main" id="{FCD185A7-9A33-B5DC-D166-7AA77C3B81B5}"/>
              </a:ext>
            </a:extLst>
          </p:cNvPr>
          <p:cNvSpPr>
            <a:spLocks noGrp="1"/>
          </p:cNvSpPr>
          <p:nvPr>
            <p:ph type="ftr" sz="quarter" idx="11"/>
          </p:nvPr>
        </p:nvSpPr>
        <p:spPr/>
        <p:txBody>
          <a:bodyPr/>
          <a:lstStyle/>
          <a:p>
            <a:r>
              <a:rPr lang="en-IN" dirty="0"/>
              <a:t>Page no.</a:t>
            </a:r>
          </a:p>
        </p:txBody>
      </p:sp>
      <p:sp>
        <p:nvSpPr>
          <p:cNvPr id="7" name="Slide Number Placeholder 6">
            <a:extLst>
              <a:ext uri="{FF2B5EF4-FFF2-40B4-BE49-F238E27FC236}">
                <a16:creationId xmlns:a16="http://schemas.microsoft.com/office/drawing/2014/main" id="{443215DC-BA3C-F4F1-6CEC-91BE7FC96C6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268111948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D43CD-FA83-77D9-7A1B-CEFFD40DCFC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E1D7B95-6A28-0E3B-EB58-379297DFD9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0127DD-25C1-6E80-2ED4-5D7DE27D30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9E033ED-E3A8-0B2A-11B0-F197DBD2A8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64EB7E-BB0A-DF32-EACA-AE243008AF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45E0A89-6627-EF30-3E94-FB659494C2C5}"/>
              </a:ext>
            </a:extLst>
          </p:cNvPr>
          <p:cNvSpPr>
            <a:spLocks noGrp="1"/>
          </p:cNvSpPr>
          <p:nvPr>
            <p:ph type="dt" sz="half" idx="10"/>
          </p:nvPr>
        </p:nvSpPr>
        <p:spPr/>
        <p:txBody>
          <a:bodyPr/>
          <a:lstStyle/>
          <a:p>
            <a:endParaRPr lang="en-IN" dirty="0"/>
          </a:p>
        </p:txBody>
      </p:sp>
      <p:sp>
        <p:nvSpPr>
          <p:cNvPr id="8" name="Footer Placeholder 7">
            <a:extLst>
              <a:ext uri="{FF2B5EF4-FFF2-40B4-BE49-F238E27FC236}">
                <a16:creationId xmlns:a16="http://schemas.microsoft.com/office/drawing/2014/main" id="{429E72FF-1D98-E108-FFEB-CC009854985A}"/>
              </a:ext>
            </a:extLst>
          </p:cNvPr>
          <p:cNvSpPr>
            <a:spLocks noGrp="1"/>
          </p:cNvSpPr>
          <p:nvPr>
            <p:ph type="ftr" sz="quarter" idx="11"/>
          </p:nvPr>
        </p:nvSpPr>
        <p:spPr/>
        <p:txBody>
          <a:bodyPr/>
          <a:lstStyle/>
          <a:p>
            <a:r>
              <a:rPr lang="en-IN" dirty="0"/>
              <a:t>Page no.</a:t>
            </a:r>
          </a:p>
        </p:txBody>
      </p:sp>
      <p:sp>
        <p:nvSpPr>
          <p:cNvPr id="9" name="Slide Number Placeholder 8">
            <a:extLst>
              <a:ext uri="{FF2B5EF4-FFF2-40B4-BE49-F238E27FC236}">
                <a16:creationId xmlns:a16="http://schemas.microsoft.com/office/drawing/2014/main" id="{827A6D60-E2AD-F1AE-DC97-AD7F6277A58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222989881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779C1D-B781-2891-3FB8-BE011404DB24}"/>
              </a:ext>
            </a:extLst>
          </p:cNvPr>
          <p:cNvSpPr>
            <a:spLocks noGrp="1"/>
          </p:cNvSpPr>
          <p:nvPr>
            <p:ph type="dt" sz="half" idx="10"/>
          </p:nvPr>
        </p:nvSpPr>
        <p:spPr/>
        <p:txBody>
          <a:bodyPr/>
          <a:lstStyle/>
          <a:p>
            <a:endParaRPr lang="en-IN" dirty="0"/>
          </a:p>
        </p:txBody>
      </p:sp>
      <p:sp>
        <p:nvSpPr>
          <p:cNvPr id="3" name="Footer Placeholder 2">
            <a:extLst>
              <a:ext uri="{FF2B5EF4-FFF2-40B4-BE49-F238E27FC236}">
                <a16:creationId xmlns:a16="http://schemas.microsoft.com/office/drawing/2014/main" id="{D6B36B66-CC45-26C8-D2B7-AE0643C8F70B}"/>
              </a:ext>
            </a:extLst>
          </p:cNvPr>
          <p:cNvSpPr>
            <a:spLocks noGrp="1"/>
          </p:cNvSpPr>
          <p:nvPr>
            <p:ph type="ftr" sz="quarter" idx="11"/>
          </p:nvPr>
        </p:nvSpPr>
        <p:spPr/>
        <p:txBody>
          <a:bodyPr/>
          <a:lstStyle/>
          <a:p>
            <a:r>
              <a:rPr lang="en-IN" dirty="0"/>
              <a:t>Page no.</a:t>
            </a:r>
          </a:p>
        </p:txBody>
      </p:sp>
      <p:sp>
        <p:nvSpPr>
          <p:cNvPr id="4" name="Slide Number Placeholder 3">
            <a:extLst>
              <a:ext uri="{FF2B5EF4-FFF2-40B4-BE49-F238E27FC236}">
                <a16:creationId xmlns:a16="http://schemas.microsoft.com/office/drawing/2014/main" id="{921E2449-C66A-AB7A-DAC2-64712490D4E9}"/>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157450404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82B43-CF5D-F1A2-31AA-088CA486C8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401E7A1-E3D1-E3AD-42EB-8EEBF6F2B4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FCF62AD-B97B-40F0-85AD-BC3E487870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1C26D5-6CFA-D5AF-E134-15ACE70C74A7}"/>
              </a:ext>
            </a:extLst>
          </p:cNvPr>
          <p:cNvSpPr>
            <a:spLocks noGrp="1"/>
          </p:cNvSpPr>
          <p:nvPr>
            <p:ph type="dt" sz="half" idx="10"/>
          </p:nvPr>
        </p:nvSpPr>
        <p:spPr/>
        <p:txBody>
          <a:bodyPr/>
          <a:lstStyle/>
          <a:p>
            <a:endParaRPr lang="en-IN" dirty="0"/>
          </a:p>
        </p:txBody>
      </p:sp>
      <p:sp>
        <p:nvSpPr>
          <p:cNvPr id="6" name="Footer Placeholder 5">
            <a:extLst>
              <a:ext uri="{FF2B5EF4-FFF2-40B4-BE49-F238E27FC236}">
                <a16:creationId xmlns:a16="http://schemas.microsoft.com/office/drawing/2014/main" id="{44568E53-E1BA-068D-4E43-57A2AFB8D341}"/>
              </a:ext>
            </a:extLst>
          </p:cNvPr>
          <p:cNvSpPr>
            <a:spLocks noGrp="1"/>
          </p:cNvSpPr>
          <p:nvPr>
            <p:ph type="ftr" sz="quarter" idx="11"/>
          </p:nvPr>
        </p:nvSpPr>
        <p:spPr/>
        <p:txBody>
          <a:bodyPr/>
          <a:lstStyle/>
          <a:p>
            <a:r>
              <a:rPr lang="en-IN" dirty="0"/>
              <a:t>Page no.</a:t>
            </a:r>
          </a:p>
        </p:txBody>
      </p:sp>
      <p:sp>
        <p:nvSpPr>
          <p:cNvPr id="7" name="Slide Number Placeholder 6">
            <a:extLst>
              <a:ext uri="{FF2B5EF4-FFF2-40B4-BE49-F238E27FC236}">
                <a16:creationId xmlns:a16="http://schemas.microsoft.com/office/drawing/2014/main" id="{E22567DD-2DF0-3AD3-0A7C-2CAFE365105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233976455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EB048-B5BA-6257-54AF-BBE44234A1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FE55902-FFE4-30E6-D49E-17ED1D745D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dirty="0"/>
          </a:p>
        </p:txBody>
      </p:sp>
      <p:sp>
        <p:nvSpPr>
          <p:cNvPr id="4" name="Text Placeholder 3">
            <a:extLst>
              <a:ext uri="{FF2B5EF4-FFF2-40B4-BE49-F238E27FC236}">
                <a16:creationId xmlns:a16="http://schemas.microsoft.com/office/drawing/2014/main" id="{F8F2EDA4-9B47-8381-EE76-D7CF43D860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6F640F-B381-76C1-2010-387F0F81D15B}"/>
              </a:ext>
            </a:extLst>
          </p:cNvPr>
          <p:cNvSpPr>
            <a:spLocks noGrp="1"/>
          </p:cNvSpPr>
          <p:nvPr>
            <p:ph type="dt" sz="half" idx="10"/>
          </p:nvPr>
        </p:nvSpPr>
        <p:spPr/>
        <p:txBody>
          <a:bodyPr/>
          <a:lstStyle/>
          <a:p>
            <a:endParaRPr lang="en-IN" dirty="0"/>
          </a:p>
        </p:txBody>
      </p:sp>
      <p:sp>
        <p:nvSpPr>
          <p:cNvPr id="6" name="Footer Placeholder 5">
            <a:extLst>
              <a:ext uri="{FF2B5EF4-FFF2-40B4-BE49-F238E27FC236}">
                <a16:creationId xmlns:a16="http://schemas.microsoft.com/office/drawing/2014/main" id="{983D8489-A6B9-EDAF-EFF2-9EE596EE579D}"/>
              </a:ext>
            </a:extLst>
          </p:cNvPr>
          <p:cNvSpPr>
            <a:spLocks noGrp="1"/>
          </p:cNvSpPr>
          <p:nvPr>
            <p:ph type="ftr" sz="quarter" idx="11"/>
          </p:nvPr>
        </p:nvSpPr>
        <p:spPr/>
        <p:txBody>
          <a:bodyPr/>
          <a:lstStyle/>
          <a:p>
            <a:r>
              <a:rPr lang="en-IN" dirty="0"/>
              <a:t>Page no.</a:t>
            </a:r>
          </a:p>
        </p:txBody>
      </p:sp>
      <p:sp>
        <p:nvSpPr>
          <p:cNvPr id="7" name="Slide Number Placeholder 6">
            <a:extLst>
              <a:ext uri="{FF2B5EF4-FFF2-40B4-BE49-F238E27FC236}">
                <a16:creationId xmlns:a16="http://schemas.microsoft.com/office/drawing/2014/main" id="{EEFC2E68-AAEB-7C58-5412-D91E614F1554}"/>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192716630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41321-39E2-59B2-D836-710044902D0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9A4F181-6458-BB3D-AFC2-779739F0BA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A912FD-522A-CA59-063F-5E694CA688BD}"/>
              </a:ext>
            </a:extLst>
          </p:cNvPr>
          <p:cNvSpPr>
            <a:spLocks noGrp="1"/>
          </p:cNvSpPr>
          <p:nvPr>
            <p:ph type="dt" sz="half" idx="10"/>
          </p:nvPr>
        </p:nvSpPr>
        <p:spPr/>
        <p:txBody>
          <a:bodyPr/>
          <a:lstStyle/>
          <a:p>
            <a:endParaRPr lang="en-IN" dirty="0"/>
          </a:p>
        </p:txBody>
      </p:sp>
      <p:sp>
        <p:nvSpPr>
          <p:cNvPr id="5" name="Footer Placeholder 4">
            <a:extLst>
              <a:ext uri="{FF2B5EF4-FFF2-40B4-BE49-F238E27FC236}">
                <a16:creationId xmlns:a16="http://schemas.microsoft.com/office/drawing/2014/main" id="{A3849790-F374-5B15-0979-60C3CA611476}"/>
              </a:ext>
            </a:extLst>
          </p:cNvPr>
          <p:cNvSpPr>
            <a:spLocks noGrp="1"/>
          </p:cNvSpPr>
          <p:nvPr>
            <p:ph type="ftr" sz="quarter" idx="11"/>
          </p:nvPr>
        </p:nvSpPr>
        <p:spPr/>
        <p:txBody>
          <a:bodyPr/>
          <a:lstStyle/>
          <a:p>
            <a:r>
              <a:rPr lang="en-IN" dirty="0"/>
              <a:t>Page no.</a:t>
            </a:r>
          </a:p>
        </p:txBody>
      </p:sp>
      <p:sp>
        <p:nvSpPr>
          <p:cNvPr id="6" name="Slide Number Placeholder 5">
            <a:extLst>
              <a:ext uri="{FF2B5EF4-FFF2-40B4-BE49-F238E27FC236}">
                <a16:creationId xmlns:a16="http://schemas.microsoft.com/office/drawing/2014/main" id="{421127B5-D69D-E54E-C947-2A3E0C6CE222}"/>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327950871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792C0A-378A-ECCF-49D5-C680C2B15B8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2F1B481-114C-8A89-E2EB-18F200BC81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C04F4A4-A522-854D-7363-02D5A611DFCA}"/>
              </a:ext>
            </a:extLst>
          </p:cNvPr>
          <p:cNvSpPr>
            <a:spLocks noGrp="1"/>
          </p:cNvSpPr>
          <p:nvPr>
            <p:ph type="dt" sz="half" idx="10"/>
          </p:nvPr>
        </p:nvSpPr>
        <p:spPr/>
        <p:txBody>
          <a:bodyPr/>
          <a:lstStyle/>
          <a:p>
            <a:endParaRPr lang="en-IN" dirty="0"/>
          </a:p>
        </p:txBody>
      </p:sp>
      <p:sp>
        <p:nvSpPr>
          <p:cNvPr id="5" name="Footer Placeholder 4">
            <a:extLst>
              <a:ext uri="{FF2B5EF4-FFF2-40B4-BE49-F238E27FC236}">
                <a16:creationId xmlns:a16="http://schemas.microsoft.com/office/drawing/2014/main" id="{CF8239A0-08F0-590E-7DBD-B4FAAE64086C}"/>
              </a:ext>
            </a:extLst>
          </p:cNvPr>
          <p:cNvSpPr>
            <a:spLocks noGrp="1"/>
          </p:cNvSpPr>
          <p:nvPr>
            <p:ph type="ftr" sz="quarter" idx="11"/>
          </p:nvPr>
        </p:nvSpPr>
        <p:spPr/>
        <p:txBody>
          <a:bodyPr/>
          <a:lstStyle/>
          <a:p>
            <a:r>
              <a:rPr lang="en-IN" dirty="0"/>
              <a:t>Page no.</a:t>
            </a:r>
          </a:p>
        </p:txBody>
      </p:sp>
      <p:sp>
        <p:nvSpPr>
          <p:cNvPr id="6" name="Slide Number Placeholder 5">
            <a:extLst>
              <a:ext uri="{FF2B5EF4-FFF2-40B4-BE49-F238E27FC236}">
                <a16:creationId xmlns:a16="http://schemas.microsoft.com/office/drawing/2014/main" id="{A176483F-0B01-D608-B8CC-541E4625554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17565311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EFE3011D-C624-A777-14A0-5AFB382B879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pic>
        <p:nvPicPr>
          <p:cNvPr id="2050" name="Picture 2">
            <a:extLst>
              <a:ext uri="{FF2B5EF4-FFF2-40B4-BE49-F238E27FC236}">
                <a16:creationId xmlns:a16="http://schemas.microsoft.com/office/drawing/2014/main" id="{C566A95D-0A4F-4D5E-31F4-49D62A8295FB}"/>
              </a:ext>
            </a:extLst>
          </p:cNvPr>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r="40533"/>
          <a:stretch/>
        </p:blipFill>
        <p:spPr bwMode="auto">
          <a:xfrm>
            <a:off x="6058286" y="0"/>
            <a:ext cx="6128722" cy="687076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0F64A531-F23E-DCA4-107D-D934EE0421D8}"/>
              </a:ext>
            </a:extLst>
          </p:cNvPr>
          <p:cNvPicPr>
            <a:picLocks noChangeAspect="1" noChangeArrowheads="1"/>
          </p:cNvPicPr>
          <p:nvPr userDrawn="1"/>
        </p:nvPicPr>
        <p:blipFill rotWithShape="1">
          <a:blip r:embed="rId4">
            <a:extLst>
              <a:ext uri="{28A0092B-C50C-407E-A947-70E740481C1C}">
                <a14:useLocalDpi xmlns:a14="http://schemas.microsoft.com/office/drawing/2010/main" val="0"/>
              </a:ext>
            </a:extLst>
          </a:blip>
          <a:srcRect r="40858"/>
          <a:stretch/>
        </p:blipFill>
        <p:spPr bwMode="auto">
          <a:xfrm>
            <a:off x="6124671" y="-12763"/>
            <a:ext cx="6067330" cy="6870763"/>
          </a:xfrm>
          <a:prstGeom prst="rect">
            <a:avLst/>
          </a:prstGeom>
          <a:noFill/>
          <a:extLst>
            <a:ext uri="{909E8E84-426E-40DD-AFC4-6F175D3DCCD1}">
              <a14:hiddenFill xmlns:a14="http://schemas.microsoft.com/office/drawing/2010/main">
                <a:solidFill>
                  <a:srgbClr val="FFFFFF"/>
                </a:solidFill>
              </a14:hiddenFill>
            </a:ext>
          </a:extLst>
        </p:spPr>
      </p:pic>
      <p:sp>
        <p:nvSpPr>
          <p:cNvPr id="10" name="Parallelogram 9">
            <a:extLst>
              <a:ext uri="{FF2B5EF4-FFF2-40B4-BE49-F238E27FC236}">
                <a16:creationId xmlns:a16="http://schemas.microsoft.com/office/drawing/2014/main" id="{2064272C-21B2-129A-0041-626C3B455D85}"/>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50000"/>
                  <a:alpha val="8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9" name="Freeform: Shape 8">
            <a:extLst>
              <a:ext uri="{FF2B5EF4-FFF2-40B4-BE49-F238E27FC236}">
                <a16:creationId xmlns:a16="http://schemas.microsoft.com/office/drawing/2014/main" id="{DDA3BA35-525D-955B-1BE4-9A1A71141A3D}"/>
              </a:ext>
            </a:extLst>
          </p:cNvPr>
          <p:cNvSpPr/>
          <p:nvPr userDrawn="1"/>
        </p:nvSpPr>
        <p:spPr>
          <a:xfrm>
            <a:off x="0" y="0"/>
            <a:ext cx="9201738" cy="6870762"/>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2" name="Title 1">
            <a:extLst>
              <a:ext uri="{FF2B5EF4-FFF2-40B4-BE49-F238E27FC236}">
                <a16:creationId xmlns:a16="http://schemas.microsoft.com/office/drawing/2014/main" id="{BA9F17B2-E0D6-B9A6-72BF-CB31E64E7DDE}"/>
              </a:ext>
            </a:extLst>
          </p:cNvPr>
          <p:cNvSpPr>
            <a:spLocks noGrp="1"/>
          </p:cNvSpPr>
          <p:nvPr>
            <p:ph type="ctrTitle"/>
          </p:nvPr>
        </p:nvSpPr>
        <p:spPr>
          <a:xfrm>
            <a:off x="648629" y="1122363"/>
            <a:ext cx="6364913" cy="2387600"/>
          </a:xfrm>
        </p:spPr>
        <p:txBody>
          <a:bodyPr anchor="t">
            <a:normAutofit/>
          </a:bodyPr>
          <a:lstStyle>
            <a:lvl1pPr algn="l">
              <a:defRPr sz="3600">
                <a:solidFill>
                  <a:schemeClr val="tx1"/>
                </a:solidFill>
              </a:defRPr>
            </a:lvl1pPr>
          </a:lstStyle>
          <a:p>
            <a:r>
              <a:rPr lang="en-US"/>
              <a:t>Click to edit Master title style</a:t>
            </a:r>
            <a:endParaRPr lang="en-IN"/>
          </a:p>
        </p:txBody>
      </p:sp>
      <p:sp>
        <p:nvSpPr>
          <p:cNvPr id="3" name="Subtitle 2">
            <a:extLst>
              <a:ext uri="{FF2B5EF4-FFF2-40B4-BE49-F238E27FC236}">
                <a16:creationId xmlns:a16="http://schemas.microsoft.com/office/drawing/2014/main" id="{C9752450-2F5B-C875-7657-3B86F35FF734}"/>
              </a:ext>
            </a:extLst>
          </p:cNvPr>
          <p:cNvSpPr>
            <a:spLocks noGrp="1"/>
          </p:cNvSpPr>
          <p:nvPr>
            <p:ph type="subTitle" idx="1"/>
          </p:nvPr>
        </p:nvSpPr>
        <p:spPr>
          <a:xfrm>
            <a:off x="648629" y="3602038"/>
            <a:ext cx="6364913" cy="1655762"/>
          </a:xfrm>
        </p:spPr>
        <p:txBody>
          <a:bodyPr>
            <a:normAutofit/>
          </a:bodyPr>
          <a:lstStyle>
            <a:lvl1pPr marL="0" indent="0" algn="l">
              <a:buNone/>
              <a:defRPr sz="1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grpSp>
        <p:nvGrpSpPr>
          <p:cNvPr id="6" name="Group 5">
            <a:extLst>
              <a:ext uri="{FF2B5EF4-FFF2-40B4-BE49-F238E27FC236}">
                <a16:creationId xmlns:a16="http://schemas.microsoft.com/office/drawing/2014/main" id="{A6832B1F-F83A-DE53-F5FE-7182D241D428}"/>
              </a:ext>
            </a:extLst>
          </p:cNvPr>
          <p:cNvGrpSpPr/>
          <p:nvPr userDrawn="1"/>
        </p:nvGrpSpPr>
        <p:grpSpPr>
          <a:xfrm>
            <a:off x="0" y="4331695"/>
            <a:ext cx="980641" cy="2539067"/>
            <a:chOff x="0" y="3438713"/>
            <a:chExt cx="1325530" cy="3432050"/>
          </a:xfrm>
        </p:grpSpPr>
        <p:sp>
          <p:nvSpPr>
            <p:cNvPr id="4" name="Isosceles Triangle 3">
              <a:extLst>
                <a:ext uri="{FF2B5EF4-FFF2-40B4-BE49-F238E27FC236}">
                  <a16:creationId xmlns:a16="http://schemas.microsoft.com/office/drawing/2014/main" id="{D223BD3B-34C9-D829-6B3E-2C537D2E02A5}"/>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3" name="Isosceles Triangle 12">
              <a:extLst>
                <a:ext uri="{FF2B5EF4-FFF2-40B4-BE49-F238E27FC236}">
                  <a16:creationId xmlns:a16="http://schemas.microsoft.com/office/drawing/2014/main" id="{9BA0191F-B984-8D65-9138-BD8FEB334BAC}"/>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4" name="Parallelogram 13">
            <a:extLst>
              <a:ext uri="{FF2B5EF4-FFF2-40B4-BE49-F238E27FC236}">
                <a16:creationId xmlns:a16="http://schemas.microsoft.com/office/drawing/2014/main" id="{A30DEE3A-D4CD-B197-5CCD-AE6D844CCC9B}"/>
              </a:ext>
            </a:extLst>
          </p:cNvPr>
          <p:cNvSpPr/>
          <p:nvPr userDrawn="1"/>
        </p:nvSpPr>
        <p:spPr>
          <a:xfrm flipH="1">
            <a:off x="7725316"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Parallelogram 14">
            <a:extLst>
              <a:ext uri="{FF2B5EF4-FFF2-40B4-BE49-F238E27FC236}">
                <a16:creationId xmlns:a16="http://schemas.microsoft.com/office/drawing/2014/main" id="{C1E9D03D-E888-2283-807F-7E23F24A999A}"/>
              </a:ext>
            </a:extLst>
          </p:cNvPr>
          <p:cNvSpPr/>
          <p:nvPr userDrawn="1"/>
        </p:nvSpPr>
        <p:spPr>
          <a:xfrm flipH="1">
            <a:off x="8043192"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Parallelogram 15">
            <a:extLst>
              <a:ext uri="{FF2B5EF4-FFF2-40B4-BE49-F238E27FC236}">
                <a16:creationId xmlns:a16="http://schemas.microsoft.com/office/drawing/2014/main" id="{67C80472-7C2E-96E3-110D-0A116A6D5749}"/>
              </a:ext>
            </a:extLst>
          </p:cNvPr>
          <p:cNvSpPr/>
          <p:nvPr userDrawn="1"/>
        </p:nvSpPr>
        <p:spPr>
          <a:xfrm flipH="1">
            <a:off x="8388081"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7" name="Image" descr="Image">
            <a:extLst>
              <a:ext uri="{FF2B5EF4-FFF2-40B4-BE49-F238E27FC236}">
                <a16:creationId xmlns:a16="http://schemas.microsoft.com/office/drawing/2014/main" id="{AFFB8F96-F245-2741-249D-3E71BDC6DC6A}"/>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2985270" y="188579"/>
            <a:ext cx="2403137" cy="514518"/>
          </a:xfrm>
          <a:prstGeom prst="rect">
            <a:avLst/>
          </a:prstGeom>
          <a:ln w="12700">
            <a:miter lim="400000"/>
            <a:headEnd/>
            <a:tailEnd/>
          </a:ln>
        </p:spPr>
      </p:pic>
      <p:pic>
        <p:nvPicPr>
          <p:cNvPr id="18" name="Image" descr="Image">
            <a:extLst>
              <a:ext uri="{FF2B5EF4-FFF2-40B4-BE49-F238E27FC236}">
                <a16:creationId xmlns:a16="http://schemas.microsoft.com/office/drawing/2014/main" id="{749DD759-BF4A-8DA5-1557-305E9E7DA2E6}"/>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pic>
        <p:nvPicPr>
          <p:cNvPr id="19" name="Picture 2">
            <a:extLst>
              <a:ext uri="{FF2B5EF4-FFF2-40B4-BE49-F238E27FC236}">
                <a16:creationId xmlns:a16="http://schemas.microsoft.com/office/drawing/2014/main" id="{5A3E47EA-9C60-3B54-D839-83E571AB3E50}"/>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476457" y="286296"/>
            <a:ext cx="2052000" cy="294398"/>
          </a:xfrm>
          <a:prstGeom prst="rect">
            <a:avLst/>
          </a:prstGeom>
          <a:noFill/>
          <a:extLst>
            <a:ext uri="{909E8E84-426E-40DD-AFC4-6F175D3DCCD1}">
              <a14:hiddenFill xmlns:a14="http://schemas.microsoft.com/office/drawing/2010/main">
                <a:solidFill>
                  <a:srgbClr val="FFFFFF"/>
                </a:solidFill>
              </a14:hiddenFill>
            </a:ext>
          </a:extLst>
        </p:spPr>
      </p:pic>
      <p:sp>
        <p:nvSpPr>
          <p:cNvPr id="5" name="Parallelogram 4">
            <a:extLst>
              <a:ext uri="{FF2B5EF4-FFF2-40B4-BE49-F238E27FC236}">
                <a16:creationId xmlns:a16="http://schemas.microsoft.com/office/drawing/2014/main" id="{4D0BFD98-AFED-E960-6832-8512B2C902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43810997-0701-76FF-931E-5F8F09A791E9}"/>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476457" y="286296"/>
            <a:ext cx="2052000" cy="293143"/>
          </a:xfrm>
          <a:prstGeom prst="rect">
            <a:avLst/>
          </a:prstGeom>
        </p:spPr>
      </p:pic>
    </p:spTree>
    <p:extLst>
      <p:ext uri="{BB962C8B-B14F-4D97-AF65-F5344CB8AC3E}">
        <p14:creationId xmlns:p14="http://schemas.microsoft.com/office/powerpoint/2010/main" val="118353481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B1737B4-12C2-46A6-860A-F5F917469FC0}"/>
              </a:ext>
            </a:extLst>
          </p:cNvPr>
          <p:cNvGrpSpPr/>
          <p:nvPr userDrawn="1"/>
        </p:nvGrpSpPr>
        <p:grpSpPr>
          <a:xfrm>
            <a:off x="0" y="0"/>
            <a:ext cx="12192000" cy="6858000"/>
            <a:chOff x="0" y="0"/>
            <a:chExt cx="12192000" cy="6858000"/>
          </a:xfrm>
        </p:grpSpPr>
        <p:sp>
          <p:nvSpPr>
            <p:cNvPr id="7" name="Rectangle 6">
              <a:extLst>
                <a:ext uri="{FF2B5EF4-FFF2-40B4-BE49-F238E27FC236}">
                  <a16:creationId xmlns:a16="http://schemas.microsoft.com/office/drawing/2014/main" id="{D54E7317-9967-7A78-30B1-D9EE43F261B9}"/>
                </a:ext>
              </a:extLst>
            </p:cNvPr>
            <p:cNvSpPr/>
            <p:nvPr userDrawn="1"/>
          </p:nvSpPr>
          <p:spPr>
            <a:xfrm>
              <a:off x="0" y="0"/>
              <a:ext cx="8369300"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Rectangle 8">
              <a:extLst>
                <a:ext uri="{FF2B5EF4-FFF2-40B4-BE49-F238E27FC236}">
                  <a16:creationId xmlns:a16="http://schemas.microsoft.com/office/drawing/2014/main" id="{CCC745FA-21B5-1F82-EC41-11F97F72E811}"/>
                </a:ext>
              </a:extLst>
            </p:cNvPr>
            <p:cNvSpPr/>
            <p:nvPr userDrawn="1"/>
          </p:nvSpPr>
          <p:spPr>
            <a:xfrm>
              <a:off x="8369300" y="0"/>
              <a:ext cx="38227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2" name="Title 1">
            <a:extLst>
              <a:ext uri="{FF2B5EF4-FFF2-40B4-BE49-F238E27FC236}">
                <a16:creationId xmlns:a16="http://schemas.microsoft.com/office/drawing/2014/main" id="{7F373813-EB13-8DC3-DE88-481535871B1C}"/>
              </a:ext>
            </a:extLst>
          </p:cNvPr>
          <p:cNvSpPr>
            <a:spLocks noGrp="1"/>
          </p:cNvSpPr>
          <p:nvPr>
            <p:ph type="title"/>
          </p:nvPr>
        </p:nvSpPr>
        <p:spPr/>
        <p:txBody>
          <a:bodyPr>
            <a:normAutofit/>
          </a:bodyPr>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6016D811-2BE7-37F8-19F1-AAFCA7A7D3F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grpSp>
        <p:nvGrpSpPr>
          <p:cNvPr id="4" name="Group 3">
            <a:extLst>
              <a:ext uri="{FF2B5EF4-FFF2-40B4-BE49-F238E27FC236}">
                <a16:creationId xmlns:a16="http://schemas.microsoft.com/office/drawing/2014/main" id="{1A8F96BA-0944-78D7-FCD7-B9028638C199}"/>
              </a:ext>
            </a:extLst>
          </p:cNvPr>
          <p:cNvGrpSpPr/>
          <p:nvPr userDrawn="1"/>
        </p:nvGrpSpPr>
        <p:grpSpPr>
          <a:xfrm>
            <a:off x="0" y="4331695"/>
            <a:ext cx="980641" cy="2539067"/>
            <a:chOff x="0" y="3438713"/>
            <a:chExt cx="1325530" cy="3432050"/>
          </a:xfrm>
        </p:grpSpPr>
        <p:sp>
          <p:nvSpPr>
            <p:cNvPr id="5" name="Isosceles Triangle 4">
              <a:extLst>
                <a:ext uri="{FF2B5EF4-FFF2-40B4-BE49-F238E27FC236}">
                  <a16:creationId xmlns:a16="http://schemas.microsoft.com/office/drawing/2014/main" id="{C786D967-5A0D-6BDC-5211-A1D5BDEE171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6" name="Isosceles Triangle 5">
              <a:extLst>
                <a:ext uri="{FF2B5EF4-FFF2-40B4-BE49-F238E27FC236}">
                  <a16:creationId xmlns:a16="http://schemas.microsoft.com/office/drawing/2014/main" id="{163C6E50-E240-4C26-74A5-FF48FD8A1E30}"/>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Tree>
    <p:extLst>
      <p:ext uri="{BB962C8B-B14F-4D97-AF65-F5344CB8AC3E}">
        <p14:creationId xmlns:p14="http://schemas.microsoft.com/office/powerpoint/2010/main" val="63369665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128310E2-1D5E-6740-504C-5D1B064F01E6}"/>
              </a:ext>
            </a:extLst>
          </p:cNvPr>
          <p:cNvPicPr>
            <a:picLocks noChangeAspect="1" noChangeArrowheads="1"/>
          </p:cNvPicPr>
          <p:nvPr userDrawn="1"/>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r="24902" b="5642"/>
          <a:stretch/>
        </p:blipFill>
        <p:spPr bwMode="auto">
          <a:xfrm>
            <a:off x="4466685" y="386902"/>
            <a:ext cx="7725315" cy="6471098"/>
          </a:xfrm>
          <a:prstGeom prst="rect">
            <a:avLst/>
          </a:prstGeom>
          <a:noFill/>
          <a:extLst>
            <a:ext uri="{909E8E84-426E-40DD-AFC4-6F175D3DCCD1}">
              <a14:hiddenFill xmlns:a14="http://schemas.microsoft.com/office/drawing/2010/main">
                <a:solidFill>
                  <a:srgbClr val="FFFFFF"/>
                </a:solidFill>
              </a14:hiddenFill>
            </a:ext>
          </a:extLst>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6796014" y="6504450"/>
            <a:ext cx="5395986" cy="35354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6765" h="4765039">
                <a:moveTo>
                  <a:pt x="1026160" y="4765039"/>
                </a:moveTo>
                <a:lnTo>
                  <a:pt x="0" y="30480"/>
                </a:lnTo>
                <a:lnTo>
                  <a:pt x="3926765" y="0"/>
                </a:lnTo>
                <a:lnTo>
                  <a:pt x="3926765" y="4765039"/>
                </a:lnTo>
                <a:lnTo>
                  <a:pt x="1026160" y="4765039"/>
                </a:lnTo>
                <a:close/>
              </a:path>
            </a:pathLst>
          </a:custGeom>
          <a:gradFill flip="none" rotWithShape="1">
            <a:gsLst>
              <a:gs pos="0">
                <a:schemeClr val="accent1">
                  <a:lumMod val="50000"/>
                  <a:alpha val="0"/>
                </a:schemeClr>
              </a:gs>
              <a:gs pos="100000">
                <a:schemeClr val="accent1">
                  <a:lumMod val="50000"/>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6" name="Rectangle 5">
            <a:extLst>
              <a:ext uri="{FF2B5EF4-FFF2-40B4-BE49-F238E27FC236}">
                <a16:creationId xmlns:a16="http://schemas.microsoft.com/office/drawing/2014/main" id="{6D42BB75-85BA-EE76-3DE1-6819929457F2}"/>
              </a:ext>
            </a:extLst>
          </p:cNvPr>
          <p:cNvSpPr/>
          <p:nvPr userDrawn="1"/>
        </p:nvSpPr>
        <p:spPr>
          <a:xfrm>
            <a:off x="7188200" y="0"/>
            <a:ext cx="5003800" cy="1578599"/>
          </a:xfrm>
          <a:prstGeom prst="rect">
            <a:avLst/>
          </a:prstGeom>
          <a:gradFill flip="none" rotWithShape="1">
            <a:gsLst>
              <a:gs pos="59000">
                <a:schemeClr val="bg1">
                  <a:alpha val="0"/>
                </a:schemeClr>
              </a:gs>
              <a:gs pos="73000">
                <a:schemeClr val="bg1"/>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050" name="Picture 2">
            <a:extLst>
              <a:ext uri="{FF2B5EF4-FFF2-40B4-BE49-F238E27FC236}">
                <a16:creationId xmlns:a16="http://schemas.microsoft.com/office/drawing/2014/main" id="{EB73EEBC-4417-1E44-6330-7B62790F8AEC}"/>
              </a:ext>
            </a:extLst>
          </p:cNvPr>
          <p:cNvPicPr>
            <a:picLocks noChangeAspect="1" noChangeArrowheads="1"/>
          </p:cNvPicPr>
          <p:nvPr userDrawn="1"/>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r="36356"/>
          <a:stretch/>
        </p:blipFill>
        <p:spPr bwMode="auto">
          <a:xfrm>
            <a:off x="5604511" y="0"/>
            <a:ext cx="658748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68C62039-BCCB-84A3-8A7C-BE7614B4871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867483" y="251081"/>
            <a:ext cx="2052000" cy="293143"/>
          </a:xfrm>
          <a:prstGeom prst="rect">
            <a:avLst/>
          </a:prstGeom>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gs>
              <a:gs pos="64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7" cstate="email">
            <a:duotone>
              <a:prstClr val="black"/>
              <a:schemeClr val="accent5">
                <a:tint val="45000"/>
                <a:satMod val="400000"/>
              </a:schemeClr>
            </a:duotone>
            <a:extLst>
              <a:ext uri="{BEBA8EAE-BF5A-486C-A8C5-ECC9F3942E4B}">
                <a14:imgProps xmlns:a14="http://schemas.microsoft.com/office/drawing/2010/main">
                  <a14:imgLayer r:embed="rId8">
                    <a14:imgEffect>
                      <a14:colorTemperature colorTemp="5300"/>
                    </a14:imgEffect>
                    <a14:imgEffect>
                      <a14:brightnessContrast bright="40000" contrast="-40000"/>
                    </a14:imgEffect>
                  </a14:imgLayer>
                </a14:imgProps>
              </a:ext>
            </a:extLst>
          </a:blip>
          <a:stretch>
            <a:fillRect/>
          </a:stretch>
        </p:blipFill>
        <p:spPr>
          <a:xfrm flipH="1" flipV="1">
            <a:off x="485525" y="188579"/>
            <a:ext cx="2403137" cy="514518"/>
          </a:xfrm>
          <a:prstGeom prst="rect">
            <a:avLst/>
          </a:prstGeom>
          <a:ln w="12700">
            <a:miter lim="400000"/>
            <a:headEnd/>
            <a:tailEnd/>
          </a:ln>
        </p:spPr>
      </p:pic>
      <p:sp>
        <p:nvSpPr>
          <p:cNvPr id="9" name="Parallelogram 8">
            <a:extLst>
              <a:ext uri="{FF2B5EF4-FFF2-40B4-BE49-F238E27FC236}">
                <a16:creationId xmlns:a16="http://schemas.microsoft.com/office/drawing/2014/main" id="{7AC5FD9F-8AD5-8840-4878-FDE2902B79C1}"/>
              </a:ext>
            </a:extLst>
          </p:cNvPr>
          <p:cNvSpPr/>
          <p:nvPr userDrawn="1"/>
        </p:nvSpPr>
        <p:spPr>
          <a:xfrm flipH="1">
            <a:off x="7244843"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562719"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907608"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9" cstate="email">
            <a:duotone>
              <a:prstClr val="black"/>
              <a:schemeClr val="accent5">
                <a:tint val="45000"/>
                <a:satMod val="400000"/>
              </a:schemeClr>
            </a:duotone>
          </a:blip>
          <a:stretch>
            <a:fillRect/>
          </a:stretch>
        </p:blipFill>
        <p:spPr>
          <a:xfrm>
            <a:off x="3482461"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a:t>Click to edit Master title style</a:t>
            </a:r>
            <a:endParaRPr lang="en-IN"/>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1" name="Isosceles Triangle 20">
            <a:extLst>
              <a:ext uri="{FF2B5EF4-FFF2-40B4-BE49-F238E27FC236}">
                <a16:creationId xmlns:a16="http://schemas.microsoft.com/office/drawing/2014/main" id="{D33F370A-16F0-669D-1AAF-E193C9051987}"/>
              </a:ext>
            </a:extLst>
          </p:cNvPr>
          <p:cNvSpPr/>
          <p:nvPr userDrawn="1"/>
        </p:nvSpPr>
        <p:spPr>
          <a:xfrm>
            <a:off x="6024496" y="5520127"/>
            <a:ext cx="3256621" cy="1337873"/>
          </a:xfrm>
          <a:prstGeom prst="triangle">
            <a:avLst>
              <a:gd name="adj" fmla="val 83731"/>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Parallelogram 18">
            <a:extLst>
              <a:ext uri="{FF2B5EF4-FFF2-40B4-BE49-F238E27FC236}">
                <a16:creationId xmlns:a16="http://schemas.microsoft.com/office/drawing/2014/main" id="{37A779F9-512C-9CF2-5997-478C99A27F57}"/>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Isosceles Triangle 19">
            <a:extLst>
              <a:ext uri="{FF2B5EF4-FFF2-40B4-BE49-F238E27FC236}">
                <a16:creationId xmlns:a16="http://schemas.microsoft.com/office/drawing/2014/main" id="{5EA1CC92-F75D-A610-84D9-FC3146CF437F}"/>
              </a:ext>
            </a:extLst>
          </p:cNvPr>
          <p:cNvSpPr/>
          <p:nvPr userDrawn="1"/>
        </p:nvSpPr>
        <p:spPr>
          <a:xfrm>
            <a:off x="6161662" y="5561708"/>
            <a:ext cx="3155406" cy="1296292"/>
          </a:xfrm>
          <a:prstGeom prst="triangle">
            <a:avLst>
              <a:gd name="adj" fmla="val 83731"/>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8584790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128310E2-1D5E-6740-504C-5D1B064F01E6}"/>
              </a:ext>
            </a:extLst>
          </p:cNvPr>
          <p:cNvPicPr>
            <a:picLocks noChangeAspect="1" noChangeArrowheads="1"/>
          </p:cNvPicPr>
          <p:nvPr userDrawn="1"/>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r="24902" b="5642"/>
          <a:stretch/>
        </p:blipFill>
        <p:spPr bwMode="auto">
          <a:xfrm>
            <a:off x="4466685" y="386902"/>
            <a:ext cx="7725315" cy="6471098"/>
          </a:xfrm>
          <a:prstGeom prst="rect">
            <a:avLst/>
          </a:prstGeom>
          <a:noFill/>
          <a:extLst>
            <a:ext uri="{909E8E84-426E-40DD-AFC4-6F175D3DCCD1}">
              <a14:hiddenFill xmlns:a14="http://schemas.microsoft.com/office/drawing/2010/main">
                <a:solidFill>
                  <a:srgbClr val="FFFFFF"/>
                </a:solidFill>
              </a14:hiddenFill>
            </a:ext>
          </a:extLst>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6796014" y="6504450"/>
            <a:ext cx="5395986" cy="35354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6765" h="4765039">
                <a:moveTo>
                  <a:pt x="1026160" y="4765039"/>
                </a:moveTo>
                <a:lnTo>
                  <a:pt x="0" y="30480"/>
                </a:lnTo>
                <a:lnTo>
                  <a:pt x="3926765" y="0"/>
                </a:lnTo>
                <a:lnTo>
                  <a:pt x="3926765" y="4765039"/>
                </a:lnTo>
                <a:lnTo>
                  <a:pt x="1026160" y="4765039"/>
                </a:lnTo>
                <a:close/>
              </a:path>
            </a:pathLst>
          </a:custGeom>
          <a:gradFill flip="none" rotWithShape="1">
            <a:gsLst>
              <a:gs pos="0">
                <a:schemeClr val="accent1">
                  <a:lumMod val="50000"/>
                  <a:alpha val="0"/>
                </a:schemeClr>
              </a:gs>
              <a:gs pos="100000">
                <a:schemeClr val="accent1">
                  <a:lumMod val="50000"/>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6" name="Rectangle 5">
            <a:extLst>
              <a:ext uri="{FF2B5EF4-FFF2-40B4-BE49-F238E27FC236}">
                <a16:creationId xmlns:a16="http://schemas.microsoft.com/office/drawing/2014/main" id="{6D42BB75-85BA-EE76-3DE1-6819929457F2}"/>
              </a:ext>
            </a:extLst>
          </p:cNvPr>
          <p:cNvSpPr/>
          <p:nvPr userDrawn="1"/>
        </p:nvSpPr>
        <p:spPr>
          <a:xfrm>
            <a:off x="7188200" y="0"/>
            <a:ext cx="5003800" cy="1578599"/>
          </a:xfrm>
          <a:prstGeom prst="rect">
            <a:avLst/>
          </a:prstGeom>
          <a:gradFill flip="none" rotWithShape="1">
            <a:gsLst>
              <a:gs pos="59000">
                <a:schemeClr val="bg1">
                  <a:alpha val="0"/>
                </a:schemeClr>
              </a:gs>
              <a:gs pos="73000">
                <a:schemeClr val="bg1"/>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050" name="Picture 2">
            <a:extLst>
              <a:ext uri="{FF2B5EF4-FFF2-40B4-BE49-F238E27FC236}">
                <a16:creationId xmlns:a16="http://schemas.microsoft.com/office/drawing/2014/main" id="{EB73EEBC-4417-1E44-6330-7B62790F8AEC}"/>
              </a:ext>
            </a:extLst>
          </p:cNvPr>
          <p:cNvPicPr>
            <a:picLocks noChangeAspect="1" noChangeArrowheads="1"/>
          </p:cNvPicPr>
          <p:nvPr userDrawn="1"/>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r="36356"/>
          <a:stretch/>
        </p:blipFill>
        <p:spPr bwMode="auto">
          <a:xfrm>
            <a:off x="5604511" y="0"/>
            <a:ext cx="658748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68C62039-BCCB-84A3-8A7C-BE7614B4871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867483" y="251081"/>
            <a:ext cx="2052000" cy="293143"/>
          </a:xfrm>
          <a:prstGeom prst="rect">
            <a:avLst/>
          </a:prstGeom>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gs>
              <a:gs pos="64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7" cstate="email">
            <a:duotone>
              <a:prstClr val="black"/>
              <a:schemeClr val="accent5">
                <a:tint val="45000"/>
                <a:satMod val="400000"/>
              </a:schemeClr>
            </a:duotone>
            <a:extLst>
              <a:ext uri="{BEBA8EAE-BF5A-486C-A8C5-ECC9F3942E4B}">
                <a14:imgProps xmlns:a14="http://schemas.microsoft.com/office/drawing/2010/main">
                  <a14:imgLayer r:embed="rId8">
                    <a14:imgEffect>
                      <a14:colorTemperature colorTemp="5300"/>
                    </a14:imgEffect>
                    <a14:imgEffect>
                      <a14:brightnessContrast bright="40000" contrast="-40000"/>
                    </a14:imgEffect>
                  </a14:imgLayer>
                </a14:imgProps>
              </a:ext>
            </a:extLst>
          </a:blip>
          <a:stretch>
            <a:fillRect/>
          </a:stretch>
        </p:blipFill>
        <p:spPr>
          <a:xfrm flipH="1" flipV="1">
            <a:off x="485525" y="188579"/>
            <a:ext cx="2403137" cy="514518"/>
          </a:xfrm>
          <a:prstGeom prst="rect">
            <a:avLst/>
          </a:prstGeom>
          <a:ln w="12700">
            <a:miter lim="400000"/>
            <a:headEnd/>
            <a:tailEnd/>
          </a:ln>
        </p:spPr>
      </p:pic>
      <p:sp>
        <p:nvSpPr>
          <p:cNvPr id="9" name="Parallelogram 8">
            <a:extLst>
              <a:ext uri="{FF2B5EF4-FFF2-40B4-BE49-F238E27FC236}">
                <a16:creationId xmlns:a16="http://schemas.microsoft.com/office/drawing/2014/main" id="{7AC5FD9F-8AD5-8840-4878-FDE2902B79C1}"/>
              </a:ext>
            </a:extLst>
          </p:cNvPr>
          <p:cNvSpPr/>
          <p:nvPr userDrawn="1"/>
        </p:nvSpPr>
        <p:spPr>
          <a:xfrm flipH="1">
            <a:off x="7244843"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562719"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907608"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9" cstate="email">
            <a:duotone>
              <a:prstClr val="black"/>
              <a:schemeClr val="accent5">
                <a:tint val="45000"/>
                <a:satMod val="400000"/>
              </a:schemeClr>
            </a:duotone>
          </a:blip>
          <a:stretch>
            <a:fillRect/>
          </a:stretch>
        </p:blipFill>
        <p:spPr>
          <a:xfrm>
            <a:off x="3482461"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b="1"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1" name="Isosceles Triangle 20">
            <a:extLst>
              <a:ext uri="{FF2B5EF4-FFF2-40B4-BE49-F238E27FC236}">
                <a16:creationId xmlns:a16="http://schemas.microsoft.com/office/drawing/2014/main" id="{D33F370A-16F0-669D-1AAF-E193C9051987}"/>
              </a:ext>
            </a:extLst>
          </p:cNvPr>
          <p:cNvSpPr/>
          <p:nvPr userDrawn="1"/>
        </p:nvSpPr>
        <p:spPr>
          <a:xfrm>
            <a:off x="6024496" y="5520127"/>
            <a:ext cx="3256621" cy="1337873"/>
          </a:xfrm>
          <a:prstGeom prst="triangle">
            <a:avLst>
              <a:gd name="adj" fmla="val 83731"/>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Parallelogram 18">
            <a:extLst>
              <a:ext uri="{FF2B5EF4-FFF2-40B4-BE49-F238E27FC236}">
                <a16:creationId xmlns:a16="http://schemas.microsoft.com/office/drawing/2014/main" id="{37A779F9-512C-9CF2-5997-478C99A27F57}"/>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Isosceles Triangle 19">
            <a:extLst>
              <a:ext uri="{FF2B5EF4-FFF2-40B4-BE49-F238E27FC236}">
                <a16:creationId xmlns:a16="http://schemas.microsoft.com/office/drawing/2014/main" id="{5EA1CC92-F75D-A610-84D9-FC3146CF437F}"/>
              </a:ext>
            </a:extLst>
          </p:cNvPr>
          <p:cNvSpPr/>
          <p:nvPr userDrawn="1"/>
        </p:nvSpPr>
        <p:spPr>
          <a:xfrm>
            <a:off x="6161662" y="5561708"/>
            <a:ext cx="3155406" cy="1296292"/>
          </a:xfrm>
          <a:prstGeom prst="triangle">
            <a:avLst>
              <a:gd name="adj" fmla="val 83731"/>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91813913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8000"/>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7" name="Parallelogram 6">
            <a:extLst>
              <a:ext uri="{FF2B5EF4-FFF2-40B4-BE49-F238E27FC236}">
                <a16:creationId xmlns:a16="http://schemas.microsoft.com/office/drawing/2014/main" id="{EC3B5D09-FB94-8D58-8B86-F74E7395C48F}"/>
              </a:ext>
            </a:extLst>
          </p:cNvPr>
          <p:cNvSpPr/>
          <p:nvPr userDrawn="1"/>
        </p:nvSpPr>
        <p:spPr>
          <a:xfrm flipH="1">
            <a:off x="6676978" y="0"/>
            <a:ext cx="3495040" cy="6858000"/>
          </a:xfrm>
          <a:prstGeom prst="parallelogram">
            <a:avLst>
              <a:gd name="adj" fmla="val 74222"/>
            </a:avLst>
          </a:pr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6781225" y="0"/>
            <a:ext cx="2823278" cy="6858000"/>
          </a:xfrm>
          <a:prstGeom prst="parallelogram">
            <a:avLst>
              <a:gd name="adj" fmla="val 93101"/>
            </a:avLst>
          </a:prstGeom>
          <a:solidFill>
            <a:schemeClr val="accent5">
              <a:lumMod val="20000"/>
              <a:lumOff val="8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099101" y="0"/>
            <a:ext cx="2823278" cy="6858000"/>
          </a:xfrm>
          <a:prstGeom prst="parallelogram">
            <a:avLst>
              <a:gd name="adj" fmla="val 93101"/>
            </a:avLst>
          </a:prstGeom>
          <a:solidFill>
            <a:schemeClr val="accent5">
              <a:lumMod val="20000"/>
              <a:lumOff val="8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443990"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2" cstate="email">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4"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a:t>Click to edit Master title style</a:t>
            </a:r>
            <a:endParaRPr lang="en-IN"/>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995A7291-656B-163F-CD8A-548E7ED2CE8A}"/>
              </a:ext>
            </a:extLst>
          </p:cNvPr>
          <p:cNvGrpSpPr/>
          <p:nvPr userDrawn="1"/>
        </p:nvGrpSpPr>
        <p:grpSpPr>
          <a:xfrm>
            <a:off x="0" y="4331695"/>
            <a:ext cx="980641" cy="2539067"/>
            <a:chOff x="0" y="3438713"/>
            <a:chExt cx="1325530" cy="3432050"/>
          </a:xfrm>
        </p:grpSpPr>
        <p:sp>
          <p:nvSpPr>
            <p:cNvPr id="15" name="Isosceles Triangle 14">
              <a:extLst>
                <a:ext uri="{FF2B5EF4-FFF2-40B4-BE49-F238E27FC236}">
                  <a16:creationId xmlns:a16="http://schemas.microsoft.com/office/drawing/2014/main" id="{B7862D6E-C081-1839-2A12-D4173176700E}"/>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6" name="Isosceles Triangle 15">
              <a:extLst>
                <a:ext uri="{FF2B5EF4-FFF2-40B4-BE49-F238E27FC236}">
                  <a16:creationId xmlns:a16="http://schemas.microsoft.com/office/drawing/2014/main" id="{EF76A561-116D-4898-9C5C-619FA9FD47D9}"/>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7" name="Parallelogram 16">
            <a:extLst>
              <a:ext uri="{FF2B5EF4-FFF2-40B4-BE49-F238E27FC236}">
                <a16:creationId xmlns:a16="http://schemas.microsoft.com/office/drawing/2014/main" id="{D8564F19-11FA-CA17-2C89-2B01919A16E6}"/>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49760254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A1EA68-1592-FE28-3BB4-54A19BD76D7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799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tx1">
                  <a:alpha val="0"/>
                </a:schemeClr>
              </a:gs>
              <a:gs pos="0">
                <a:schemeClr val="tx1">
                  <a:alpha val="4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098" name="Picture 2">
            <a:extLst>
              <a:ext uri="{FF2B5EF4-FFF2-40B4-BE49-F238E27FC236}">
                <a16:creationId xmlns:a16="http://schemas.microsoft.com/office/drawing/2014/main" id="{C04635F2-2E71-A91F-DEED-AB0DC63BDAC2}"/>
              </a:ext>
            </a:extLst>
          </p:cNvPr>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2085" r="36493"/>
          <a:stretch/>
        </p:blipFill>
        <p:spPr bwMode="auto">
          <a:xfrm>
            <a:off x="5438512" y="1"/>
            <a:ext cx="6747457" cy="6857998"/>
          </a:xfrm>
          <a:prstGeom prst="rect">
            <a:avLst/>
          </a:prstGeom>
          <a:noFill/>
          <a:extLst>
            <a:ext uri="{909E8E84-426E-40DD-AFC4-6F175D3DCCD1}">
              <a14:hiddenFill xmlns:a14="http://schemas.microsoft.com/office/drawing/2010/main">
                <a:solidFill>
                  <a:srgbClr val="FFFFFF"/>
                </a:solidFill>
              </a14:hiddenFill>
            </a:ext>
          </a:extLst>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75000"/>
                  <a:alpha val="91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7655312"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973188"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8318077"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anchor="ctr">
            <a:normAutofit/>
          </a:bodyPr>
          <a:lstStyle>
            <a:lvl1pPr algn="l" defTabSz="914400" rtl="0" eaLnBrk="1" latinLnBrk="0" hangingPunct="1">
              <a:lnSpc>
                <a:spcPct val="90000"/>
              </a:lnSpc>
              <a:spcBef>
                <a:spcPct val="0"/>
              </a:spcBef>
              <a:buNone/>
              <a:defRPr lang="en-IN" sz="3600" kern="1200" dirty="0">
                <a:solidFill>
                  <a:schemeClr val="accent1">
                    <a:lumMod val="50000"/>
                  </a:schemeClr>
                </a:solidFill>
                <a:latin typeface="+mj-lt"/>
                <a:ea typeface="+mj-ea"/>
                <a:cs typeface="+mj-cs"/>
              </a:defRPr>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F28C5AD7-BF48-F64B-1827-2FCB8F484A7C}"/>
              </a:ext>
            </a:extLst>
          </p:cNvPr>
          <p:cNvGrpSpPr/>
          <p:nvPr userDrawn="1"/>
        </p:nvGrpSpPr>
        <p:grpSpPr>
          <a:xfrm>
            <a:off x="0" y="4331695"/>
            <a:ext cx="980641" cy="2539067"/>
            <a:chOff x="0" y="3438713"/>
            <a:chExt cx="1325530" cy="3432050"/>
          </a:xfrm>
        </p:grpSpPr>
        <p:sp>
          <p:nvSpPr>
            <p:cNvPr id="16" name="Isosceles Triangle 15">
              <a:extLst>
                <a:ext uri="{FF2B5EF4-FFF2-40B4-BE49-F238E27FC236}">
                  <a16:creationId xmlns:a16="http://schemas.microsoft.com/office/drawing/2014/main" id="{48C49AE1-A8FF-8C03-98B5-E5F71C1A21B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7" name="Isosceles Triangle 16">
              <a:extLst>
                <a:ext uri="{FF2B5EF4-FFF2-40B4-BE49-F238E27FC236}">
                  <a16:creationId xmlns:a16="http://schemas.microsoft.com/office/drawing/2014/main" id="{4B29D1D9-A20A-0141-42DC-C8289C82517E}"/>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8" name="Parallelogram 17">
            <a:extLst>
              <a:ext uri="{FF2B5EF4-FFF2-40B4-BE49-F238E27FC236}">
                <a16:creationId xmlns:a16="http://schemas.microsoft.com/office/drawing/2014/main" id="{3C94AE34-4E26-7E1B-3E04-DF1B315DD6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8164809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EDF25-91B6-7609-0DE6-E107071EA95B}"/>
              </a:ext>
            </a:extLst>
          </p:cNvPr>
          <p:cNvSpPr>
            <a:spLocks noGrp="1"/>
          </p:cNvSpPr>
          <p:nvPr>
            <p:ph type="title"/>
          </p:nvPr>
        </p:nvSpPr>
        <p:spPr>
          <a:xfrm>
            <a:off x="838200" y="1"/>
            <a:ext cx="9718040" cy="825500"/>
          </a:xfrm>
        </p:spPr>
        <p:txBody>
          <a:bodyPr>
            <a:normAutofit/>
          </a:bodyPr>
          <a:lstStyle>
            <a:lvl1pPr>
              <a:defRPr sz="1800"/>
            </a:lvl1pPr>
          </a:lstStyle>
          <a:p>
            <a:r>
              <a:rPr lang="en-US"/>
              <a:t>Click to edit Master title style</a:t>
            </a:r>
            <a:endParaRPr lang="en-IN"/>
          </a:p>
        </p:txBody>
      </p:sp>
      <p:sp>
        <p:nvSpPr>
          <p:cNvPr id="8" name="Freeform: Shape 7">
            <a:extLst>
              <a:ext uri="{FF2B5EF4-FFF2-40B4-BE49-F238E27FC236}">
                <a16:creationId xmlns:a16="http://schemas.microsoft.com/office/drawing/2014/main" id="{A63878B8-E925-AC9C-85CA-D6D25FB215D4}"/>
              </a:ext>
            </a:extLst>
          </p:cNvPr>
          <p:cNvSpPr/>
          <p:nvPr userDrawn="1"/>
        </p:nvSpPr>
        <p:spPr>
          <a:xfrm flipV="1">
            <a:off x="0" y="0"/>
            <a:ext cx="546100" cy="825500"/>
          </a:xfrm>
          <a:custGeom>
            <a:avLst/>
            <a:gdLst>
              <a:gd name="connsiteX0" fmla="*/ 0 w 546100"/>
              <a:gd name="connsiteY0" fmla="*/ 825500 h 825500"/>
              <a:gd name="connsiteX1" fmla="*/ 292100 w 546100"/>
              <a:gd name="connsiteY1" fmla="*/ 825500 h 825500"/>
              <a:gd name="connsiteX2" fmla="*/ 416560 w 546100"/>
              <a:gd name="connsiteY2" fmla="*/ 825500 h 825500"/>
              <a:gd name="connsiteX3" fmla="*/ 462280 w 546100"/>
              <a:gd name="connsiteY3" fmla="*/ 825500 h 825500"/>
              <a:gd name="connsiteX4" fmla="*/ 546100 w 546100"/>
              <a:gd name="connsiteY4" fmla="*/ 0 h 825500"/>
              <a:gd name="connsiteX5" fmla="*/ 416560 w 546100"/>
              <a:gd name="connsiteY5" fmla="*/ 0 h 825500"/>
              <a:gd name="connsiteX6" fmla="*/ 375920 w 546100"/>
              <a:gd name="connsiteY6" fmla="*/ 0 h 825500"/>
              <a:gd name="connsiteX7" fmla="*/ 0 w 546100"/>
              <a:gd name="connsiteY7" fmla="*/ 0 h 82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6100" h="825500">
                <a:moveTo>
                  <a:pt x="0" y="825500"/>
                </a:moveTo>
                <a:lnTo>
                  <a:pt x="292100" y="825500"/>
                </a:lnTo>
                <a:lnTo>
                  <a:pt x="416560" y="825500"/>
                </a:lnTo>
                <a:lnTo>
                  <a:pt x="462280" y="825500"/>
                </a:lnTo>
                <a:lnTo>
                  <a:pt x="546100" y="0"/>
                </a:lnTo>
                <a:lnTo>
                  <a:pt x="416560" y="0"/>
                </a:lnTo>
                <a:lnTo>
                  <a:pt x="375920" y="0"/>
                </a:lnTo>
                <a:lnTo>
                  <a:pt x="0" y="0"/>
                </a:lnTo>
                <a:close/>
              </a:path>
            </a:pathLst>
          </a:custGeom>
          <a:gradFill flip="none" rotWithShape="1">
            <a:gsLst>
              <a:gs pos="0">
                <a:schemeClr val="accent1">
                  <a:lumMod val="75000"/>
                </a:schemeClr>
              </a:gs>
              <a:gs pos="100000">
                <a:schemeClr val="accent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3030BA76-B364-F14A-422F-1ADA3036B0DE}"/>
              </a:ext>
            </a:extLst>
          </p:cNvPr>
          <p:cNvSpPr/>
          <p:nvPr userDrawn="1"/>
        </p:nvSpPr>
        <p:spPr>
          <a:xfrm flipV="1">
            <a:off x="499533" y="0"/>
            <a:ext cx="177800" cy="825500"/>
          </a:xfrm>
          <a:prstGeom prst="parallelogram">
            <a:avLst>
              <a:gd name="adj" fmla="val 46429"/>
            </a:avLst>
          </a:prstGeom>
          <a:gradFill>
            <a:gsLst>
              <a:gs pos="89000">
                <a:schemeClr val="accent5"/>
              </a:gs>
              <a:gs pos="100000">
                <a:schemeClr val="accent5"/>
              </a:gs>
            </a:gsLst>
            <a:lin ang="189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cxnSp>
        <p:nvCxnSpPr>
          <p:cNvPr id="11" name="Straight Connector 10">
            <a:extLst>
              <a:ext uri="{FF2B5EF4-FFF2-40B4-BE49-F238E27FC236}">
                <a16:creationId xmlns:a16="http://schemas.microsoft.com/office/drawing/2014/main" id="{FD4811E1-3702-D1A4-A49F-1FCAE34990F6}"/>
              </a:ext>
            </a:extLst>
          </p:cNvPr>
          <p:cNvCxnSpPr>
            <a:cxnSpLocks/>
          </p:cNvCxnSpPr>
          <p:nvPr userDrawn="1"/>
        </p:nvCxnSpPr>
        <p:spPr>
          <a:xfrm>
            <a:off x="317500" y="6426200"/>
            <a:ext cx="115697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Subtitle 2">
            <a:extLst>
              <a:ext uri="{FF2B5EF4-FFF2-40B4-BE49-F238E27FC236}">
                <a16:creationId xmlns:a16="http://schemas.microsoft.com/office/drawing/2014/main" id="{DF48EF34-6887-851C-8824-545E82CE56E9}"/>
              </a:ext>
            </a:extLst>
          </p:cNvPr>
          <p:cNvSpPr txBox="1">
            <a:spLocks/>
          </p:cNvSpPr>
          <p:nvPr userDrawn="1"/>
        </p:nvSpPr>
        <p:spPr>
          <a:xfrm>
            <a:off x="222250" y="6426198"/>
            <a:ext cx="3892343" cy="431801"/>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228205">
              <a:lnSpc>
                <a:spcPct val="100000"/>
              </a:lnSpc>
              <a:defRPr/>
            </a:pPr>
            <a:r>
              <a:rPr lang="en-US" sz="1200" i="1">
                <a:solidFill>
                  <a:schemeClr val="bg1">
                    <a:lumMod val="50000"/>
                  </a:schemeClr>
                </a:solidFill>
                <a:latin typeface="Poppins "/>
                <a:cs typeface="Poppins Medium"/>
              </a:rPr>
              <a:t>www.skyquestt.com</a:t>
            </a:r>
            <a:endParaRPr lang="en-IN" sz="1200" i="1">
              <a:solidFill>
                <a:schemeClr val="bg1">
                  <a:lumMod val="50000"/>
                </a:schemeClr>
              </a:solidFill>
            </a:endParaRPr>
          </a:p>
        </p:txBody>
      </p:sp>
      <p:pic>
        <p:nvPicPr>
          <p:cNvPr id="3" name="Picture 2">
            <a:extLst>
              <a:ext uri="{FF2B5EF4-FFF2-40B4-BE49-F238E27FC236}">
                <a16:creationId xmlns:a16="http://schemas.microsoft.com/office/drawing/2014/main" id="{1B68060C-C7CF-A6D6-BF7A-24171F1D537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21736" b="21736"/>
          <a:stretch/>
        </p:blipFill>
        <p:spPr bwMode="auto">
          <a:xfrm>
            <a:off x="10398598" y="144546"/>
            <a:ext cx="1512311" cy="452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651280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68200-276C-59AE-C162-EF0A3403422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D18E44D-421F-DFCE-1740-F4E30F9C23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5117F0A-FAA9-E6FF-BF37-EBD272E531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69665D8-8C7C-76A3-8DE8-564ED995B091}"/>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FCD185A7-9A33-B5DC-D166-7AA77C3B81B5}"/>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443215DC-BA3C-F4F1-6CEC-91BE7FC96C6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80107893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D43CD-FA83-77D9-7A1B-CEFFD40DCFC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E1D7B95-6A28-0E3B-EB58-379297DFD9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0127DD-25C1-6E80-2ED4-5D7DE27D30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9E033ED-E3A8-0B2A-11B0-F197DBD2A8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64EB7E-BB0A-DF32-EACA-AE243008AF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45E0A89-6627-EF30-3E94-FB659494C2C5}"/>
              </a:ext>
            </a:extLst>
          </p:cNvPr>
          <p:cNvSpPr>
            <a:spLocks noGrp="1"/>
          </p:cNvSpPr>
          <p:nvPr>
            <p:ph type="dt" sz="half" idx="10"/>
          </p:nvPr>
        </p:nvSpPr>
        <p:spPr/>
        <p:txBody>
          <a:bodyPr/>
          <a:lstStyle/>
          <a:p>
            <a:endParaRPr lang="en-IN"/>
          </a:p>
        </p:txBody>
      </p:sp>
      <p:sp>
        <p:nvSpPr>
          <p:cNvPr id="8" name="Footer Placeholder 7">
            <a:extLst>
              <a:ext uri="{FF2B5EF4-FFF2-40B4-BE49-F238E27FC236}">
                <a16:creationId xmlns:a16="http://schemas.microsoft.com/office/drawing/2014/main" id="{429E72FF-1D98-E108-FFEB-CC009854985A}"/>
              </a:ext>
            </a:extLst>
          </p:cNvPr>
          <p:cNvSpPr>
            <a:spLocks noGrp="1"/>
          </p:cNvSpPr>
          <p:nvPr>
            <p:ph type="ftr" sz="quarter" idx="11"/>
          </p:nvPr>
        </p:nvSpPr>
        <p:spPr/>
        <p:txBody>
          <a:bodyPr/>
          <a:lstStyle/>
          <a:p>
            <a:r>
              <a:rPr lang="en-IN"/>
              <a:t>Page no.</a:t>
            </a:r>
          </a:p>
        </p:txBody>
      </p:sp>
      <p:sp>
        <p:nvSpPr>
          <p:cNvPr id="9" name="Slide Number Placeholder 8">
            <a:extLst>
              <a:ext uri="{FF2B5EF4-FFF2-40B4-BE49-F238E27FC236}">
                <a16:creationId xmlns:a16="http://schemas.microsoft.com/office/drawing/2014/main" id="{827A6D60-E2AD-F1AE-DC97-AD7F6277A58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13896623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779C1D-B781-2891-3FB8-BE011404DB24}"/>
              </a:ext>
            </a:extLst>
          </p:cNvPr>
          <p:cNvSpPr>
            <a:spLocks noGrp="1"/>
          </p:cNvSpPr>
          <p:nvPr>
            <p:ph type="dt" sz="half" idx="10"/>
          </p:nvPr>
        </p:nvSpPr>
        <p:spPr/>
        <p:txBody>
          <a:bodyPr/>
          <a:lstStyle/>
          <a:p>
            <a:endParaRPr lang="en-IN"/>
          </a:p>
        </p:txBody>
      </p:sp>
      <p:sp>
        <p:nvSpPr>
          <p:cNvPr id="3" name="Footer Placeholder 2">
            <a:extLst>
              <a:ext uri="{FF2B5EF4-FFF2-40B4-BE49-F238E27FC236}">
                <a16:creationId xmlns:a16="http://schemas.microsoft.com/office/drawing/2014/main" id="{D6B36B66-CC45-26C8-D2B7-AE0643C8F70B}"/>
              </a:ext>
            </a:extLst>
          </p:cNvPr>
          <p:cNvSpPr>
            <a:spLocks noGrp="1"/>
          </p:cNvSpPr>
          <p:nvPr>
            <p:ph type="ftr" sz="quarter" idx="11"/>
          </p:nvPr>
        </p:nvSpPr>
        <p:spPr/>
        <p:txBody>
          <a:bodyPr/>
          <a:lstStyle/>
          <a:p>
            <a:r>
              <a:rPr lang="en-IN"/>
              <a:t>Page no.</a:t>
            </a:r>
          </a:p>
        </p:txBody>
      </p:sp>
      <p:sp>
        <p:nvSpPr>
          <p:cNvPr id="4" name="Slide Number Placeholder 3">
            <a:extLst>
              <a:ext uri="{FF2B5EF4-FFF2-40B4-BE49-F238E27FC236}">
                <a16:creationId xmlns:a16="http://schemas.microsoft.com/office/drawing/2014/main" id="{921E2449-C66A-AB7A-DAC2-64712490D4E9}"/>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201241100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82B43-CF5D-F1A2-31AA-088CA486C8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401E7A1-E3D1-E3AD-42EB-8EEBF6F2B4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FCF62AD-B97B-40F0-85AD-BC3E487870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1C26D5-6CFA-D5AF-E134-15ACE70C74A7}"/>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44568E53-E1BA-068D-4E43-57A2AFB8D341}"/>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22567DD-2DF0-3AD3-0A7C-2CAFE365105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24911208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EB048-B5BA-6257-54AF-BBE44234A1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FE55902-FFE4-30E6-D49E-17ED1D745D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F8F2EDA4-9B47-8381-EE76-D7CF43D860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6F640F-B381-76C1-2010-387F0F81D15B}"/>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983D8489-A6B9-EDAF-EFF2-9EE596EE579D}"/>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EFC2E68-AAEB-7C58-5412-D91E614F1554}"/>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52130421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41321-39E2-59B2-D836-710044902D0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9A4F181-6458-BB3D-AFC2-779739F0BA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A912FD-522A-CA59-063F-5E694CA688BD}"/>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A3849790-F374-5B15-0979-60C3CA611476}"/>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421127B5-D69D-E54E-C947-2A3E0C6CE222}"/>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91810204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792C0A-378A-ECCF-49D5-C680C2B15B8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2F1B481-114C-8A89-E2EB-18F200BC81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C04F4A4-A522-854D-7363-02D5A611DFCA}"/>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CF8239A0-08F0-590E-7DBD-B4FAAE64086C}"/>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A176483F-0B01-D608-B8CC-541E4625554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7837928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8000"/>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7" name="Parallelogram 6">
            <a:extLst>
              <a:ext uri="{FF2B5EF4-FFF2-40B4-BE49-F238E27FC236}">
                <a16:creationId xmlns:a16="http://schemas.microsoft.com/office/drawing/2014/main" id="{EC3B5D09-FB94-8D58-8B86-F74E7395C48F}"/>
              </a:ext>
            </a:extLst>
          </p:cNvPr>
          <p:cNvSpPr/>
          <p:nvPr userDrawn="1"/>
        </p:nvSpPr>
        <p:spPr>
          <a:xfrm flipH="1">
            <a:off x="6676978" y="0"/>
            <a:ext cx="3495040" cy="6858000"/>
          </a:xfrm>
          <a:prstGeom prst="parallelogram">
            <a:avLst>
              <a:gd name="adj" fmla="val 74222"/>
            </a:avLst>
          </a:pr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6781225" y="0"/>
            <a:ext cx="2823278" cy="6858000"/>
          </a:xfrm>
          <a:prstGeom prst="parallelogram">
            <a:avLst>
              <a:gd name="adj" fmla="val 93101"/>
            </a:avLst>
          </a:prstGeom>
          <a:solidFill>
            <a:schemeClr val="accent5">
              <a:lumMod val="20000"/>
              <a:lumOff val="8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099101" y="0"/>
            <a:ext cx="2823278" cy="6858000"/>
          </a:xfrm>
          <a:prstGeom prst="parallelogram">
            <a:avLst>
              <a:gd name="adj" fmla="val 93101"/>
            </a:avLst>
          </a:prstGeom>
          <a:solidFill>
            <a:schemeClr val="accent5">
              <a:lumMod val="20000"/>
              <a:lumOff val="8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443990"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2" cstate="email">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4"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995A7291-656B-163F-CD8A-548E7ED2CE8A}"/>
              </a:ext>
            </a:extLst>
          </p:cNvPr>
          <p:cNvGrpSpPr/>
          <p:nvPr userDrawn="1"/>
        </p:nvGrpSpPr>
        <p:grpSpPr>
          <a:xfrm>
            <a:off x="0" y="4331695"/>
            <a:ext cx="980641" cy="2539067"/>
            <a:chOff x="0" y="3438713"/>
            <a:chExt cx="1325530" cy="3432050"/>
          </a:xfrm>
        </p:grpSpPr>
        <p:sp>
          <p:nvSpPr>
            <p:cNvPr id="15" name="Isosceles Triangle 14">
              <a:extLst>
                <a:ext uri="{FF2B5EF4-FFF2-40B4-BE49-F238E27FC236}">
                  <a16:creationId xmlns:a16="http://schemas.microsoft.com/office/drawing/2014/main" id="{B7862D6E-C081-1839-2A12-D4173176700E}"/>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6" name="Isosceles Triangle 15">
              <a:extLst>
                <a:ext uri="{FF2B5EF4-FFF2-40B4-BE49-F238E27FC236}">
                  <a16:creationId xmlns:a16="http://schemas.microsoft.com/office/drawing/2014/main" id="{EF76A561-116D-4898-9C5C-619FA9FD47D9}"/>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7" name="Parallelogram 16">
            <a:extLst>
              <a:ext uri="{FF2B5EF4-FFF2-40B4-BE49-F238E27FC236}">
                <a16:creationId xmlns:a16="http://schemas.microsoft.com/office/drawing/2014/main" id="{D8564F19-11FA-CA17-2C89-2B01919A16E6}"/>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5569617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A1EA68-1592-FE28-3BB4-54A19BD76D7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799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tx1">
                  <a:alpha val="0"/>
                </a:schemeClr>
              </a:gs>
              <a:gs pos="0">
                <a:schemeClr val="tx1">
                  <a:alpha val="4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4098" name="Picture 2">
            <a:extLst>
              <a:ext uri="{FF2B5EF4-FFF2-40B4-BE49-F238E27FC236}">
                <a16:creationId xmlns:a16="http://schemas.microsoft.com/office/drawing/2014/main" id="{C04635F2-2E71-A91F-DEED-AB0DC63BDAC2}"/>
              </a:ext>
            </a:extLst>
          </p:cNvPr>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2085" r="36493"/>
          <a:stretch/>
        </p:blipFill>
        <p:spPr bwMode="auto">
          <a:xfrm>
            <a:off x="5438512" y="1"/>
            <a:ext cx="6747457" cy="6857998"/>
          </a:xfrm>
          <a:prstGeom prst="rect">
            <a:avLst/>
          </a:prstGeom>
          <a:noFill/>
          <a:extLst>
            <a:ext uri="{909E8E84-426E-40DD-AFC4-6F175D3DCCD1}">
              <a14:hiddenFill xmlns:a14="http://schemas.microsoft.com/office/drawing/2010/main">
                <a:solidFill>
                  <a:srgbClr val="FFFFFF"/>
                </a:solidFill>
              </a14:hiddenFill>
            </a:ext>
          </a:extLst>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75000"/>
                  <a:alpha val="91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7655312"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973188"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8318077"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anchor="ctr">
            <a:normAutofit/>
          </a:bodyPr>
          <a:lstStyle>
            <a:lvl1pPr algn="l" defTabSz="914400" rtl="0" eaLnBrk="1" latinLnBrk="0" hangingPunct="1">
              <a:lnSpc>
                <a:spcPct val="90000"/>
              </a:lnSpc>
              <a:spcBef>
                <a:spcPct val="0"/>
              </a:spcBef>
              <a:buNone/>
              <a:defRPr lang="en-IN" sz="3600" kern="1200" dirty="0">
                <a:solidFill>
                  <a:schemeClr val="accent1">
                    <a:lumMod val="50000"/>
                  </a:schemeClr>
                </a:solidFill>
                <a:latin typeface="+mj-lt"/>
                <a:ea typeface="+mj-ea"/>
                <a:cs typeface="+mj-cs"/>
              </a:defRPr>
            </a:lvl1pPr>
          </a:lstStyle>
          <a:p>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F28C5AD7-BF48-F64B-1827-2FCB8F484A7C}"/>
              </a:ext>
            </a:extLst>
          </p:cNvPr>
          <p:cNvGrpSpPr/>
          <p:nvPr userDrawn="1"/>
        </p:nvGrpSpPr>
        <p:grpSpPr>
          <a:xfrm>
            <a:off x="0" y="4331695"/>
            <a:ext cx="980641" cy="2539067"/>
            <a:chOff x="0" y="3438713"/>
            <a:chExt cx="1325530" cy="3432050"/>
          </a:xfrm>
        </p:grpSpPr>
        <p:sp>
          <p:nvSpPr>
            <p:cNvPr id="16" name="Isosceles Triangle 15">
              <a:extLst>
                <a:ext uri="{FF2B5EF4-FFF2-40B4-BE49-F238E27FC236}">
                  <a16:creationId xmlns:a16="http://schemas.microsoft.com/office/drawing/2014/main" id="{48C49AE1-A8FF-8C03-98B5-E5F71C1A21B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7" name="Isosceles Triangle 16">
              <a:extLst>
                <a:ext uri="{FF2B5EF4-FFF2-40B4-BE49-F238E27FC236}">
                  <a16:creationId xmlns:a16="http://schemas.microsoft.com/office/drawing/2014/main" id="{4B29D1D9-A20A-0141-42DC-C8289C82517E}"/>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8" name="Parallelogram 17">
            <a:extLst>
              <a:ext uri="{FF2B5EF4-FFF2-40B4-BE49-F238E27FC236}">
                <a16:creationId xmlns:a16="http://schemas.microsoft.com/office/drawing/2014/main" id="{3C94AE34-4E26-7E1B-3E04-DF1B315DD6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4446334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EDF25-91B6-7609-0DE6-E107071EA95B}"/>
              </a:ext>
            </a:extLst>
          </p:cNvPr>
          <p:cNvSpPr>
            <a:spLocks noGrp="1"/>
          </p:cNvSpPr>
          <p:nvPr>
            <p:ph type="title"/>
          </p:nvPr>
        </p:nvSpPr>
        <p:spPr>
          <a:xfrm>
            <a:off x="838200" y="1"/>
            <a:ext cx="9718040" cy="825500"/>
          </a:xfrm>
        </p:spPr>
        <p:txBody>
          <a:bodyPr>
            <a:normAutofit/>
          </a:bodyPr>
          <a:lstStyle>
            <a:lvl1pPr>
              <a:defRPr sz="1800" b="1"/>
            </a:lvl1pPr>
          </a:lstStyle>
          <a:p>
            <a:r>
              <a:rPr lang="en-US" dirty="0"/>
              <a:t>Click to edit Master title style</a:t>
            </a:r>
            <a:endParaRPr lang="en-IN" dirty="0"/>
          </a:p>
        </p:txBody>
      </p:sp>
      <p:sp>
        <p:nvSpPr>
          <p:cNvPr id="8" name="Freeform: Shape 7">
            <a:extLst>
              <a:ext uri="{FF2B5EF4-FFF2-40B4-BE49-F238E27FC236}">
                <a16:creationId xmlns:a16="http://schemas.microsoft.com/office/drawing/2014/main" id="{A63878B8-E925-AC9C-85CA-D6D25FB215D4}"/>
              </a:ext>
            </a:extLst>
          </p:cNvPr>
          <p:cNvSpPr/>
          <p:nvPr userDrawn="1"/>
        </p:nvSpPr>
        <p:spPr>
          <a:xfrm flipV="1">
            <a:off x="0" y="0"/>
            <a:ext cx="546100" cy="825500"/>
          </a:xfrm>
          <a:custGeom>
            <a:avLst/>
            <a:gdLst>
              <a:gd name="connsiteX0" fmla="*/ 0 w 546100"/>
              <a:gd name="connsiteY0" fmla="*/ 825500 h 825500"/>
              <a:gd name="connsiteX1" fmla="*/ 292100 w 546100"/>
              <a:gd name="connsiteY1" fmla="*/ 825500 h 825500"/>
              <a:gd name="connsiteX2" fmla="*/ 416560 w 546100"/>
              <a:gd name="connsiteY2" fmla="*/ 825500 h 825500"/>
              <a:gd name="connsiteX3" fmla="*/ 462280 w 546100"/>
              <a:gd name="connsiteY3" fmla="*/ 825500 h 825500"/>
              <a:gd name="connsiteX4" fmla="*/ 546100 w 546100"/>
              <a:gd name="connsiteY4" fmla="*/ 0 h 825500"/>
              <a:gd name="connsiteX5" fmla="*/ 416560 w 546100"/>
              <a:gd name="connsiteY5" fmla="*/ 0 h 825500"/>
              <a:gd name="connsiteX6" fmla="*/ 375920 w 546100"/>
              <a:gd name="connsiteY6" fmla="*/ 0 h 825500"/>
              <a:gd name="connsiteX7" fmla="*/ 0 w 546100"/>
              <a:gd name="connsiteY7" fmla="*/ 0 h 82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6100" h="825500">
                <a:moveTo>
                  <a:pt x="0" y="825500"/>
                </a:moveTo>
                <a:lnTo>
                  <a:pt x="292100" y="825500"/>
                </a:lnTo>
                <a:lnTo>
                  <a:pt x="416560" y="825500"/>
                </a:lnTo>
                <a:lnTo>
                  <a:pt x="462280" y="825500"/>
                </a:lnTo>
                <a:lnTo>
                  <a:pt x="546100" y="0"/>
                </a:lnTo>
                <a:lnTo>
                  <a:pt x="416560" y="0"/>
                </a:lnTo>
                <a:lnTo>
                  <a:pt x="375920" y="0"/>
                </a:lnTo>
                <a:lnTo>
                  <a:pt x="0" y="0"/>
                </a:lnTo>
                <a:close/>
              </a:path>
            </a:pathLst>
          </a:custGeom>
          <a:gradFill flip="none" rotWithShape="1">
            <a:gsLst>
              <a:gs pos="0">
                <a:schemeClr val="accent1">
                  <a:lumMod val="75000"/>
                </a:schemeClr>
              </a:gs>
              <a:gs pos="100000">
                <a:schemeClr val="accent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3030BA76-B364-F14A-422F-1ADA3036B0DE}"/>
              </a:ext>
            </a:extLst>
          </p:cNvPr>
          <p:cNvSpPr/>
          <p:nvPr userDrawn="1"/>
        </p:nvSpPr>
        <p:spPr>
          <a:xfrm flipV="1">
            <a:off x="499533" y="0"/>
            <a:ext cx="177800" cy="825500"/>
          </a:xfrm>
          <a:prstGeom prst="parallelogram">
            <a:avLst>
              <a:gd name="adj" fmla="val 46429"/>
            </a:avLst>
          </a:prstGeom>
          <a:gradFill>
            <a:gsLst>
              <a:gs pos="89000">
                <a:schemeClr val="accent5"/>
              </a:gs>
              <a:gs pos="100000">
                <a:schemeClr val="accent5"/>
              </a:gs>
            </a:gsLst>
            <a:lin ang="189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cxnSp>
        <p:nvCxnSpPr>
          <p:cNvPr id="11" name="Straight Connector 10">
            <a:extLst>
              <a:ext uri="{FF2B5EF4-FFF2-40B4-BE49-F238E27FC236}">
                <a16:creationId xmlns:a16="http://schemas.microsoft.com/office/drawing/2014/main" id="{FD4811E1-3702-D1A4-A49F-1FCAE34990F6}"/>
              </a:ext>
            </a:extLst>
          </p:cNvPr>
          <p:cNvCxnSpPr>
            <a:cxnSpLocks/>
          </p:cNvCxnSpPr>
          <p:nvPr userDrawn="1"/>
        </p:nvCxnSpPr>
        <p:spPr>
          <a:xfrm>
            <a:off x="317500" y="6426200"/>
            <a:ext cx="115697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Subtitle 2">
            <a:extLst>
              <a:ext uri="{FF2B5EF4-FFF2-40B4-BE49-F238E27FC236}">
                <a16:creationId xmlns:a16="http://schemas.microsoft.com/office/drawing/2014/main" id="{DF48EF34-6887-851C-8824-545E82CE56E9}"/>
              </a:ext>
            </a:extLst>
          </p:cNvPr>
          <p:cNvSpPr txBox="1">
            <a:spLocks/>
          </p:cNvSpPr>
          <p:nvPr userDrawn="1"/>
        </p:nvSpPr>
        <p:spPr>
          <a:xfrm>
            <a:off x="222250" y="6426198"/>
            <a:ext cx="3892343" cy="431801"/>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228205">
              <a:lnSpc>
                <a:spcPct val="100000"/>
              </a:lnSpc>
              <a:defRPr/>
            </a:pPr>
            <a:r>
              <a:rPr lang="en-US" sz="1200" i="1" dirty="0">
                <a:solidFill>
                  <a:schemeClr val="bg1">
                    <a:lumMod val="50000"/>
                  </a:schemeClr>
                </a:solidFill>
                <a:latin typeface="Poppins "/>
                <a:cs typeface="Poppins Medium"/>
              </a:rPr>
              <a:t>www.skyquestt.com</a:t>
            </a:r>
            <a:endParaRPr lang="en-IN" sz="1200" i="1" dirty="0">
              <a:solidFill>
                <a:schemeClr val="bg1">
                  <a:lumMod val="50000"/>
                </a:schemeClr>
              </a:solidFill>
            </a:endParaRPr>
          </a:p>
        </p:txBody>
      </p:sp>
      <p:pic>
        <p:nvPicPr>
          <p:cNvPr id="3" name="Picture 2">
            <a:extLst>
              <a:ext uri="{FF2B5EF4-FFF2-40B4-BE49-F238E27FC236}">
                <a16:creationId xmlns:a16="http://schemas.microsoft.com/office/drawing/2014/main" id="{1B68060C-C7CF-A6D6-BF7A-24171F1D537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21736" b="21736"/>
          <a:stretch/>
        </p:blipFill>
        <p:spPr bwMode="auto">
          <a:xfrm>
            <a:off x="10398598" y="144546"/>
            <a:ext cx="1512311" cy="452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08836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68200-276C-59AE-C162-EF0A3403422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D18E44D-421F-DFCE-1740-F4E30F9C23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5117F0A-FAA9-E6FF-BF37-EBD272E531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69665D8-8C7C-76A3-8DE8-564ED995B091}"/>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FCD185A7-9A33-B5DC-D166-7AA77C3B81B5}"/>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443215DC-BA3C-F4F1-6CEC-91BE7FC96C6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4889733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D43CD-FA83-77D9-7A1B-CEFFD40DCFC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E1D7B95-6A28-0E3B-EB58-379297DFD9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0127DD-25C1-6E80-2ED4-5D7DE27D30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9E033ED-E3A8-0B2A-11B0-F197DBD2A8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64EB7E-BB0A-DF32-EACA-AE243008AF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45E0A89-6627-EF30-3E94-FB659494C2C5}"/>
              </a:ext>
            </a:extLst>
          </p:cNvPr>
          <p:cNvSpPr>
            <a:spLocks noGrp="1"/>
          </p:cNvSpPr>
          <p:nvPr>
            <p:ph type="dt" sz="half" idx="10"/>
          </p:nvPr>
        </p:nvSpPr>
        <p:spPr/>
        <p:txBody>
          <a:bodyPr/>
          <a:lstStyle/>
          <a:p>
            <a:endParaRPr lang="en-IN"/>
          </a:p>
        </p:txBody>
      </p:sp>
      <p:sp>
        <p:nvSpPr>
          <p:cNvPr id="8" name="Footer Placeholder 7">
            <a:extLst>
              <a:ext uri="{FF2B5EF4-FFF2-40B4-BE49-F238E27FC236}">
                <a16:creationId xmlns:a16="http://schemas.microsoft.com/office/drawing/2014/main" id="{429E72FF-1D98-E108-FFEB-CC009854985A}"/>
              </a:ext>
            </a:extLst>
          </p:cNvPr>
          <p:cNvSpPr>
            <a:spLocks noGrp="1"/>
          </p:cNvSpPr>
          <p:nvPr>
            <p:ph type="ftr" sz="quarter" idx="11"/>
          </p:nvPr>
        </p:nvSpPr>
        <p:spPr/>
        <p:txBody>
          <a:bodyPr/>
          <a:lstStyle/>
          <a:p>
            <a:r>
              <a:rPr lang="en-IN"/>
              <a:t>Page no.</a:t>
            </a:r>
          </a:p>
        </p:txBody>
      </p:sp>
      <p:sp>
        <p:nvSpPr>
          <p:cNvPr id="9" name="Slide Number Placeholder 8">
            <a:extLst>
              <a:ext uri="{FF2B5EF4-FFF2-40B4-BE49-F238E27FC236}">
                <a16:creationId xmlns:a16="http://schemas.microsoft.com/office/drawing/2014/main" id="{827A6D60-E2AD-F1AE-DC97-AD7F6277A58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5208936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779C1D-B781-2891-3FB8-BE011404DB24}"/>
              </a:ext>
            </a:extLst>
          </p:cNvPr>
          <p:cNvSpPr>
            <a:spLocks noGrp="1"/>
          </p:cNvSpPr>
          <p:nvPr>
            <p:ph type="dt" sz="half" idx="10"/>
          </p:nvPr>
        </p:nvSpPr>
        <p:spPr/>
        <p:txBody>
          <a:bodyPr/>
          <a:lstStyle/>
          <a:p>
            <a:endParaRPr lang="en-IN"/>
          </a:p>
        </p:txBody>
      </p:sp>
      <p:sp>
        <p:nvSpPr>
          <p:cNvPr id="3" name="Footer Placeholder 2">
            <a:extLst>
              <a:ext uri="{FF2B5EF4-FFF2-40B4-BE49-F238E27FC236}">
                <a16:creationId xmlns:a16="http://schemas.microsoft.com/office/drawing/2014/main" id="{D6B36B66-CC45-26C8-D2B7-AE0643C8F70B}"/>
              </a:ext>
            </a:extLst>
          </p:cNvPr>
          <p:cNvSpPr>
            <a:spLocks noGrp="1"/>
          </p:cNvSpPr>
          <p:nvPr>
            <p:ph type="ftr" sz="quarter" idx="11"/>
          </p:nvPr>
        </p:nvSpPr>
        <p:spPr/>
        <p:txBody>
          <a:bodyPr/>
          <a:lstStyle/>
          <a:p>
            <a:r>
              <a:rPr lang="en-IN"/>
              <a:t>Page no.</a:t>
            </a:r>
          </a:p>
        </p:txBody>
      </p:sp>
      <p:sp>
        <p:nvSpPr>
          <p:cNvPr id="4" name="Slide Number Placeholder 3">
            <a:extLst>
              <a:ext uri="{FF2B5EF4-FFF2-40B4-BE49-F238E27FC236}">
                <a16:creationId xmlns:a16="http://schemas.microsoft.com/office/drawing/2014/main" id="{921E2449-C66A-AB7A-DAC2-64712490D4E9}"/>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446480759"/>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slideLayout" Target="../slideLayouts/slideLayout15.xml"/><Relationship Id="rId3" Type="http://schemas.openxmlformats.org/officeDocument/2006/relationships/slideLayout" Target="../slideLayouts/slideLayout16.xml"/><Relationship Id="rId4" Type="http://schemas.openxmlformats.org/officeDocument/2006/relationships/slideLayout" Target="../slideLayouts/slideLayout17.xml"/><Relationship Id="rId5" Type="http://schemas.openxmlformats.org/officeDocument/2006/relationships/slideLayout" Target="../slideLayouts/slideLayout18.xml"/><Relationship Id="rId6" Type="http://schemas.openxmlformats.org/officeDocument/2006/relationships/slideLayout" Target="../slideLayouts/slideLayout19.xml"/><Relationship Id="rId7" Type="http://schemas.openxmlformats.org/officeDocument/2006/relationships/slideLayout" Target="../slideLayouts/slideLayout20.xml"/><Relationship Id="rId8" Type="http://schemas.openxmlformats.org/officeDocument/2006/relationships/slideLayout" Target="../slideLayouts/slideLayout21.xml"/><Relationship Id="rId9" Type="http://schemas.openxmlformats.org/officeDocument/2006/relationships/slideLayout" Target="../slideLayouts/slideLayout22.xml"/><Relationship Id="rId10" Type="http://schemas.openxmlformats.org/officeDocument/2006/relationships/slideLayout" Target="../slideLayouts/slideLayout23.xml"/><Relationship Id="rId11" Type="http://schemas.openxmlformats.org/officeDocument/2006/relationships/slideLayout" Target="../slideLayouts/slideLayout24.xml"/><Relationship Id="rId12" Type="http://schemas.openxmlformats.org/officeDocument/2006/relationships/slideLayout" Target="../slideLayouts/slideLayout25.xml"/><Relationship Id="rId13" Type="http://schemas.openxmlformats.org/officeDocument/2006/relationships/slideLayout" Target="../slideLayouts/slideLayout26.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slideLayout" Target="../slideLayouts/slideLayout28.xml"/><Relationship Id="rId3" Type="http://schemas.openxmlformats.org/officeDocument/2006/relationships/slideLayout" Target="../slideLayouts/slideLayout29.xml"/><Relationship Id="rId4" Type="http://schemas.openxmlformats.org/officeDocument/2006/relationships/slideLayout" Target="../slideLayouts/slideLayout30.xml"/><Relationship Id="rId5" Type="http://schemas.openxmlformats.org/officeDocument/2006/relationships/slideLayout" Target="../slideLayouts/slideLayout31.xml"/><Relationship Id="rId6" Type="http://schemas.openxmlformats.org/officeDocument/2006/relationships/slideLayout" Target="../slideLayouts/slideLayout32.xml"/><Relationship Id="rId7" Type="http://schemas.openxmlformats.org/officeDocument/2006/relationships/slideLayout" Target="../slideLayouts/slideLayout33.xml"/><Relationship Id="rId8" Type="http://schemas.openxmlformats.org/officeDocument/2006/relationships/slideLayout" Target="../slideLayouts/slideLayout34.xml"/><Relationship Id="rId9" Type="http://schemas.openxmlformats.org/officeDocument/2006/relationships/slideLayout" Target="../slideLayouts/slideLayout35.xml"/><Relationship Id="rId10" Type="http://schemas.openxmlformats.org/officeDocument/2006/relationships/slideLayout" Target="../slideLayouts/slideLayout36.xml"/><Relationship Id="rId11" Type="http://schemas.openxmlformats.org/officeDocument/2006/relationships/slideLayout" Target="../slideLayouts/slideLayout37.xml"/><Relationship Id="rId12" Type="http://schemas.openxmlformats.org/officeDocument/2006/relationships/slideLayout" Target="../slideLayouts/slideLayout38.xml"/><Relationship Id="rId13" Type="http://schemas.openxmlformats.org/officeDocument/2006/relationships/slideLayout" Target="../slideLayouts/slideLayout39.xml"/><Relationship Id="rId1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DD8380-CE22-FDCD-CFA5-3FC5C9A107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CC4DC65-3EB4-A1BD-1033-784F71764C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2AE8F0B-2D8A-F1DB-BAF1-77E0B48803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a:p>
        </p:txBody>
      </p:sp>
      <p:sp>
        <p:nvSpPr>
          <p:cNvPr id="5" name="Footer Placeholder 4">
            <a:extLst>
              <a:ext uri="{FF2B5EF4-FFF2-40B4-BE49-F238E27FC236}">
                <a16:creationId xmlns:a16="http://schemas.microsoft.com/office/drawing/2014/main" id="{D1D4838D-E3C1-4279-0475-3863CD6BC4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a:t>Page no.</a:t>
            </a:r>
          </a:p>
        </p:txBody>
      </p:sp>
      <p:sp>
        <p:nvSpPr>
          <p:cNvPr id="7" name="Slide Number Placeholder 4">
            <a:extLst>
              <a:ext uri="{FF2B5EF4-FFF2-40B4-BE49-F238E27FC236}">
                <a16:creationId xmlns:a16="http://schemas.microsoft.com/office/drawing/2014/main" id="{9ED52879-5D6E-4B54-3AE8-188E2D13E0F7}"/>
              </a:ext>
            </a:extLst>
          </p:cNvPr>
          <p:cNvSpPr txBox="1">
            <a:spLocks/>
          </p:cNvSpPr>
          <p:nvPr userDrawn="1"/>
        </p:nvSpPr>
        <p:spPr>
          <a:xfrm>
            <a:off x="9144000" y="6483350"/>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dirty="0">
                <a:solidFill>
                  <a:schemeClr val="bg1">
                    <a:lumMod val="50000"/>
                  </a:schemeClr>
                </a:solidFill>
              </a:rPr>
              <a:t>Page No.  </a:t>
            </a:r>
            <a:fld id="{5F2CEE0D-3009-40F3-A5E9-89B261DC3D10}" type="slidenum">
              <a:rPr lang="en-IN" sz="1200" b="1" smtClean="0">
                <a:solidFill>
                  <a:schemeClr val="bg1">
                    <a:lumMod val="50000"/>
                  </a:schemeClr>
                </a:solidFill>
              </a:rPr>
              <a:pPr algn="r"/>
              <a:t>‹#›</a:t>
            </a:fld>
            <a:endParaRPr lang="en-IN" sz="1200" b="1" dirty="0">
              <a:solidFill>
                <a:schemeClr val="bg1">
                  <a:lumMod val="50000"/>
                </a:schemeClr>
              </a:solidFill>
            </a:endParaRPr>
          </a:p>
        </p:txBody>
      </p:sp>
    </p:spTree>
    <p:extLst>
      <p:ext uri="{BB962C8B-B14F-4D97-AF65-F5344CB8AC3E}">
        <p14:creationId xmlns:p14="http://schemas.microsoft.com/office/powerpoint/2010/main" val="19703379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0" r:id="rId4"/>
    <p:sldLayoutId id="2147483661" r:id="rId5"/>
    <p:sldLayoutId id="2147483654" r:id="rId6"/>
    <p:sldLayoutId id="2147483652" r:id="rId7"/>
    <p:sldLayoutId id="2147483653" r:id="rId8"/>
    <p:sldLayoutId id="2147483655" r:id="rId9"/>
    <p:sldLayoutId id="2147483656" r:id="rId10"/>
    <p:sldLayoutId id="2147483657" r:id="rId11"/>
    <p:sldLayoutId id="2147483658" r:id="rId12"/>
    <p:sldLayoutId id="2147483659"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DD8380-CE22-FDCD-CFA5-3FC5C9A107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CC4DC65-3EB4-A1BD-1033-784F71764C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2AE8F0B-2D8A-F1DB-BAF1-77E0B48803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dirty="0"/>
          </a:p>
        </p:txBody>
      </p:sp>
      <p:sp>
        <p:nvSpPr>
          <p:cNvPr id="5" name="Footer Placeholder 4">
            <a:extLst>
              <a:ext uri="{FF2B5EF4-FFF2-40B4-BE49-F238E27FC236}">
                <a16:creationId xmlns:a16="http://schemas.microsoft.com/office/drawing/2014/main" id="{D1D4838D-E3C1-4279-0475-3863CD6BC4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dirty="0"/>
              <a:t>Page no.</a:t>
            </a:r>
          </a:p>
        </p:txBody>
      </p:sp>
      <p:sp>
        <p:nvSpPr>
          <p:cNvPr id="7" name="Slide Number Placeholder 4">
            <a:extLst>
              <a:ext uri="{FF2B5EF4-FFF2-40B4-BE49-F238E27FC236}">
                <a16:creationId xmlns:a16="http://schemas.microsoft.com/office/drawing/2014/main" id="{9ED52879-5D6E-4B54-3AE8-188E2D13E0F7}"/>
              </a:ext>
            </a:extLst>
          </p:cNvPr>
          <p:cNvSpPr txBox="1">
            <a:spLocks/>
          </p:cNvSpPr>
          <p:nvPr userDrawn="1"/>
        </p:nvSpPr>
        <p:spPr>
          <a:xfrm>
            <a:off x="9144000" y="6483350"/>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dirty="0">
                <a:solidFill>
                  <a:schemeClr val="bg1">
                    <a:lumMod val="50000"/>
                  </a:schemeClr>
                </a:solidFill>
              </a:rPr>
              <a:t>Page No. </a:t>
            </a:r>
            <a:fld id="{5F2CEE0D-3009-40F3-A5E9-89B261DC3D10}" type="slidenum">
              <a:rPr lang="en-IN" sz="1200" b="1" smtClean="0">
                <a:solidFill>
                  <a:schemeClr val="bg1">
                    <a:lumMod val="50000"/>
                  </a:schemeClr>
                </a:solidFill>
              </a:rPr>
              <a:pPr algn="r"/>
              <a:t>‹#›</a:t>
            </a:fld>
            <a:endParaRPr lang="en-IN" sz="1200" b="1" dirty="0">
              <a:solidFill>
                <a:schemeClr val="bg1">
                  <a:lumMod val="50000"/>
                </a:schemeClr>
              </a:solidFill>
            </a:endParaRPr>
          </a:p>
        </p:txBody>
      </p:sp>
    </p:spTree>
    <p:extLst>
      <p:ext uri="{BB962C8B-B14F-4D97-AF65-F5344CB8AC3E}">
        <p14:creationId xmlns:p14="http://schemas.microsoft.com/office/powerpoint/2010/main" val="3377817903"/>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DD8380-CE22-FDCD-CFA5-3FC5C9A107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CC4DC65-3EB4-A1BD-1033-784F71764C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2AE8F0B-2D8A-F1DB-BAF1-77E0B48803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a:p>
        </p:txBody>
      </p:sp>
      <p:sp>
        <p:nvSpPr>
          <p:cNvPr id="5" name="Footer Placeholder 4">
            <a:extLst>
              <a:ext uri="{FF2B5EF4-FFF2-40B4-BE49-F238E27FC236}">
                <a16:creationId xmlns:a16="http://schemas.microsoft.com/office/drawing/2014/main" id="{D1D4838D-E3C1-4279-0475-3863CD6BC4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a:t>Page no.</a:t>
            </a:r>
          </a:p>
        </p:txBody>
      </p:sp>
      <p:sp>
        <p:nvSpPr>
          <p:cNvPr id="7" name="Slide Number Placeholder 4">
            <a:extLst>
              <a:ext uri="{FF2B5EF4-FFF2-40B4-BE49-F238E27FC236}">
                <a16:creationId xmlns:a16="http://schemas.microsoft.com/office/drawing/2014/main" id="{9ED52879-5D6E-4B54-3AE8-188E2D13E0F7}"/>
              </a:ext>
            </a:extLst>
          </p:cNvPr>
          <p:cNvSpPr txBox="1">
            <a:spLocks/>
          </p:cNvSpPr>
          <p:nvPr userDrawn="1"/>
        </p:nvSpPr>
        <p:spPr>
          <a:xfrm>
            <a:off x="9144000" y="6483350"/>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a:solidFill>
                  <a:schemeClr val="bg1">
                    <a:lumMod val="50000"/>
                  </a:schemeClr>
                </a:solidFill>
              </a:rPr>
              <a:t>Page No.  </a:t>
            </a:r>
            <a:fld id="{5F2CEE0D-3009-40F3-A5E9-89B261DC3D10}" type="slidenum">
              <a:rPr lang="en-IN" sz="1200" b="1" smtClean="0">
                <a:solidFill>
                  <a:schemeClr val="bg1">
                    <a:lumMod val="50000"/>
                  </a:schemeClr>
                </a:solidFill>
              </a:rPr>
              <a:pPr algn="r"/>
              <a:t>‹#›</a:t>
            </a:fld>
            <a:endParaRPr lang="en-IN" sz="1200" b="1">
              <a:solidFill>
                <a:schemeClr val="bg1">
                  <a:lumMod val="50000"/>
                </a:schemeClr>
              </a:solidFill>
            </a:endParaRPr>
          </a:p>
        </p:txBody>
      </p:sp>
    </p:spTree>
    <p:extLst>
      <p:ext uri="{BB962C8B-B14F-4D97-AF65-F5344CB8AC3E}">
        <p14:creationId xmlns:p14="http://schemas.microsoft.com/office/powerpoint/2010/main" val="3938566789"/>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 id="2147483689"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diagramData" Target="../diagrams/data1.xml"/><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chart" Target="../charts/chart1.xml"/><Relationship Id="rId3" Type="http://schemas.openxmlformats.org/officeDocument/2006/relationships/chart" Target="../charts/chart2.xml"/><Relationship Id="rId4" Type="http://schemas.openxmlformats.org/officeDocument/2006/relationships/chart" Target="../charts/char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chart" Target="../charts/char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0.png"/><Relationship Id="rId3" Type="http://schemas.openxmlformats.org/officeDocument/2006/relationships/image" Target="../media/image31.png"/><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3.png"/><Relationship Id="rId3" Type="http://schemas.openxmlformats.org/officeDocument/2006/relationships/image" Target="../media/image3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5.png"/><Relationship Id="rId3" Type="http://schemas.openxmlformats.org/officeDocument/2006/relationships/image" Target="../media/image36.png"/><Relationship Id="rId4" Type="http://schemas.microsoft.com/office/2007/relationships/hdphoto" Target="../media/hdphoto5.wdp"/><Relationship Id="rId5" Type="http://schemas.openxmlformats.org/officeDocument/2006/relationships/image" Target="../media/image37.png"/><Relationship Id="rId6" Type="http://schemas.openxmlformats.org/officeDocument/2006/relationships/image" Target="../media/image3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39.png"/><Relationship Id="rId4" Type="http://schemas.openxmlformats.org/officeDocument/2006/relationships/image" Target="../media/image40.png"/><Relationship Id="rId5" Type="http://schemas.openxmlformats.org/officeDocument/2006/relationships/image" Target="../media/image41.png"/><Relationship Id="rId6" Type="http://schemas.openxmlformats.org/officeDocument/2006/relationships/image" Target="../media/image4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3.png"/><Relationship Id="rId3" Type="http://schemas.microsoft.com/office/2007/relationships/hdphoto" Target="../media/hdphoto6.wdp"/><Relationship Id="rId4" Type="http://schemas.openxmlformats.org/officeDocument/2006/relationships/chart" Target="../charts/char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4.png"/><Relationship Id="rId3" Type="http://schemas.microsoft.com/office/2007/relationships/hdphoto" Target="../media/hdphoto7.wdp"/><Relationship Id="rId4" Type="http://schemas.openxmlformats.org/officeDocument/2006/relationships/image" Target="../media/image45.png"/><Relationship Id="rId5" Type="http://schemas.microsoft.com/office/2007/relationships/hdphoto" Target="../media/hdphoto8.wdp"/></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3.png"/><Relationship Id="rId3" Type="http://schemas.microsoft.com/office/2007/relationships/hdphoto" Target="../media/hdphoto6.wdp"/><Relationship Id="rId4" Type="http://schemas.openxmlformats.org/officeDocument/2006/relationships/chart" Target="../charts/chart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43.png"/><Relationship Id="rId4" Type="http://schemas.microsoft.com/office/2007/relationships/hdphoto" Target="../media/hdphoto6.wdp"/><Relationship Id="rId5" Type="http://schemas.openxmlformats.org/officeDocument/2006/relationships/chart" Target="../charts/char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5.png"/><Relationship Id="rId3" Type="http://schemas.openxmlformats.org/officeDocument/2006/relationships/image" Target="../media/image16.png"/><Relationship Id="rId4" Type="http://schemas.openxmlformats.org/officeDocument/2006/relationships/image" Target="../media/image17.svg"/><Relationship Id="rId5" Type="http://schemas.openxmlformats.org/officeDocument/2006/relationships/image" Target="../media/image18.png"/><Relationship Id="rId6" Type="http://schemas.openxmlformats.org/officeDocument/2006/relationships/image" Target="../media/image19.svg"/><Relationship Id="rId7" Type="http://schemas.openxmlformats.org/officeDocument/2006/relationships/image" Target="../media/image20.png"/><Relationship Id="rId8" Type="http://schemas.openxmlformats.org/officeDocument/2006/relationships/image" Target="../media/image21.svg"/><Relationship Id="rId9" Type="http://schemas.openxmlformats.org/officeDocument/2006/relationships/image" Target="../media/image22.png"/><Relationship Id="rId10" Type="http://schemas.openxmlformats.org/officeDocument/2006/relationships/image" Target="../media/image23.svg"/><Relationship Id="rId11" Type="http://schemas.openxmlformats.org/officeDocument/2006/relationships/image" Target="../media/image24.png"/><Relationship Id="rId12" Type="http://schemas.openxmlformats.org/officeDocument/2006/relationships/image" Target="../media/image25.svg"/><Relationship Id="rId13" Type="http://schemas.openxmlformats.org/officeDocument/2006/relationships/image" Target="../media/image26.png"/><Relationship Id="rId14" Type="http://schemas.openxmlformats.org/officeDocument/2006/relationships/image" Target="../media/image2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image" Target="../media/image46.png"/><Relationship Id="rId3" Type="http://schemas.openxmlformats.org/officeDocument/2006/relationships/image" Target="../media/image47.png"/><Relationship Id="rId4" Type="http://schemas.openxmlformats.org/officeDocument/2006/relationships/image" Target="../media/image48.png"/><Relationship Id="rId5" Type="http://schemas.openxmlformats.org/officeDocument/2006/relationships/image" Target="../media/image4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image" Target="../media/image50.png"/><Relationship Id="rId3" Type="http://schemas.microsoft.com/office/2007/relationships/hdphoto" Target="../media/hdphoto9.wdp"/><Relationship Id="rId4" Type="http://schemas.openxmlformats.org/officeDocument/2006/relationships/chart" Target="../charts/chart5.xml"/><Relationship Id="rId5" Type="http://schemas.openxmlformats.org/officeDocument/2006/relationships/chart" Target="../charts/char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1.png"/><Relationship Id="rId3" Type="http://schemas.microsoft.com/office/2007/relationships/hdphoto" Target="../media/hdphoto10.wdp"/></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2.png"/><Relationship Id="rId3" Type="http://schemas.microsoft.com/office/2007/relationships/hdphoto" Target="../media/hdphoto11.wdp"/><Relationship Id="rId4" Type="http://schemas.openxmlformats.org/officeDocument/2006/relationships/image" Target="../media/image4.png"/><Relationship Id="rId5" Type="http://schemas.openxmlformats.org/officeDocument/2006/relationships/image" Target="../media/image53.png"/><Relationship Id="rId6" Type="http://schemas.openxmlformats.org/officeDocument/2006/relationships/image" Target="../media/image54.GIF"/><Relationship Id="rId7" Type="http://schemas.openxmlformats.org/officeDocument/2006/relationships/image" Target="../media/image55.png"/><Relationship Id="rId8" Type="http://schemas.openxmlformats.org/officeDocument/2006/relationships/image" Target="../media/image56.png"/><Relationship Id="rId9" Type="http://schemas.openxmlformats.org/officeDocument/2006/relationships/image" Target="../media/image57.png"/><Relationship Id="rId10" Type="http://schemas.microsoft.com/office/2007/relationships/hdphoto" Target="../media/hdphoto12.wdp"/><Relationship Id="rId11" Type="http://schemas.openxmlformats.org/officeDocument/2006/relationships/image" Target="../media/image58.png"/><Relationship Id="rId12" Type="http://schemas.microsoft.com/office/2007/relationships/hdphoto" Target="../media/hdphoto13.wdp"/><Relationship Id="rId13" Type="http://schemas.openxmlformats.org/officeDocument/2006/relationships/image" Target="../media/image59.png"/><Relationship Id="rId14" Type="http://schemas.microsoft.com/office/2007/relationships/hdphoto" Target="../media/hdphoto14.wdp"/><Relationship Id="rId15" Type="http://schemas.openxmlformats.org/officeDocument/2006/relationships/image" Target="../media/image60.png"/><Relationship Id="rId16" Type="http://schemas.openxmlformats.org/officeDocument/2006/relationships/image" Target="../media/image6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2.png"/><Relationship Id="rId3" Type="http://schemas.openxmlformats.org/officeDocument/2006/relationships/image" Target="../media/image6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openxmlformats.org/officeDocument/2006/relationships/hyperlink" Target="https://twitter.com/skyquestt?lang=en" TargetMode="External"/><Relationship Id="rId4" Type="http://schemas.openxmlformats.org/officeDocument/2006/relationships/image" Target="../media/image64.png"/><Relationship Id="rId5" Type="http://schemas.openxmlformats.org/officeDocument/2006/relationships/hyperlink" Target="https://www.linkedin.com/company/skyquest-technology-consulting-private-limited/mycompany/" TargetMode="External"/><Relationship Id="rId6" Type="http://schemas.openxmlformats.org/officeDocument/2006/relationships/image" Target="../media/image65.png"/><Relationship Id="rId7" Type="http://schemas.openxmlformats.org/officeDocument/2006/relationships/hyperlink" Target="https://www.facebook.com/STI4SDG/" TargetMode="External"/><Relationship Id="rId8" Type="http://schemas.openxmlformats.org/officeDocument/2006/relationships/image" Target="../media/image66.png"/><Relationship Id="rId9" Type="http://schemas.openxmlformats.org/officeDocument/2006/relationships/image" Target="../media/image67.png"/><Relationship Id="rId10" Type="http://schemas.openxmlformats.org/officeDocument/2006/relationships/image" Target="../media/image68.svg"/><Relationship Id="rId11" Type="http://schemas.openxmlformats.org/officeDocument/2006/relationships/image" Target="../media/image69.png"/><Relationship Id="rId12" Type="http://schemas.openxmlformats.org/officeDocument/2006/relationships/image" Target="../media/image70.svg"/><Relationship Id="rId13" Type="http://schemas.openxmlformats.org/officeDocument/2006/relationships/image" Target="../media/image71.png"/><Relationship Id="rId14" Type="http://schemas.openxmlformats.org/officeDocument/2006/relationships/image" Target="../media/image72.sv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87DA3-060A-BBDD-9695-BC727B993F03}"/>
              </a:ext>
            </a:extLst>
          </p:cNvPr>
          <p:cNvSpPr>
            <a:spLocks noGrp="1"/>
          </p:cNvSpPr>
          <p:nvPr>
            <p:ph type="ctrTitle"/>
          </p:nvPr>
        </p:nvSpPr>
        <p:spPr>
          <a:xfrm>
            <a:off x="360061" y="2638248"/>
            <a:ext cx="4104362" cy="893846"/>
          </a:xfrm>
          <a:effectLst/>
        </p:spPr>
        <p:txBody>
          <a:bodyPr anchor="t">
            <a:noAutofit/>
          </a:bodyPr>
          <a:lstStyle/>
          <a:p>
            <a:pPr algn="l">
              <a:lnSpc>
                <a:spcPct val="100000"/>
              </a:lnSpc>
            </a:pPr>
            <a:r>
              <a:rPr lang="en-US" sz="1800" dirty="0">
                <a:solidFill>
                  <a:srgbClr val="FB592D"/>
                </a:solidFill>
                <a:latin typeface="Poppins" panose="00000500000000000000" pitchFamily="2" charset="0"/>
              </a:rPr>
              <a:t>HISTORIC YEAR 2019-2023 AND FORECAST TO 2032</a:t>
            </a:r>
            <a:endParaRPr lang="en-IN" sz="1800" dirty="0">
              <a:solidFill>
                <a:schemeClr val="accent5"/>
              </a:solidFill>
              <a:latin typeface="+mn-lt"/>
            </a:endParaRPr>
          </a:p>
        </p:txBody>
      </p:sp>
      <p:sp>
        <p:nvSpPr>
          <p:cNvPr id="9" name="TextBox 11">
            <a:extLst>
              <a:ext uri="{FF2B5EF4-FFF2-40B4-BE49-F238E27FC236}">
                <a16:creationId xmlns:a16="http://schemas.microsoft.com/office/drawing/2014/main" id="{0324EF36-B2D9-B68B-E551-4FF8917058C0}"/>
              </a:ext>
            </a:extLst>
          </p:cNvPr>
          <p:cNvSpPr txBox="1"/>
          <p:nvPr/>
        </p:nvSpPr>
        <p:spPr>
          <a:xfrm>
            <a:off x="433777" y="3230729"/>
            <a:ext cx="7014849" cy="301365"/>
          </a:xfrm>
          <a:prstGeom prst="rect">
            <a:avLst/>
          </a:prstGeom>
          <a:noFill/>
          <a:ln w="12700">
            <a:miter lim="400000"/>
          </a:ln>
        </p:spPr>
        <p:txBody>
          <a:bodyPr wrap="square" lIns="45719" rIns="45719">
            <a:spAutoFit/>
          </a:bodyPr>
          <a:lstStyle/>
          <a:p>
            <a:pPr>
              <a:lnSpc>
                <a:spcPct val="150000"/>
              </a:lnSpc>
              <a:spcAft>
                <a:spcPts val="600"/>
              </a:spcAft>
              <a:defRPr sz="2000">
                <a:solidFill>
                  <a:srgbClr val="FFFFFF"/>
                </a:solidFill>
                <a:latin typeface="Poppins Medium"/>
                <a:ea typeface="Poppins Medium"/>
                <a:cs typeface="Poppins Medium"/>
                <a:sym typeface="Poppins Medium"/>
              </a:defRPr>
            </a:pPr>
            <a:r>
              <a:rPr lang="en-US" sz="1000" dirty="0">
                <a:solidFill>
                  <a:schemeClr val="tx1">
                    <a:lumMod val="95000"/>
                    <a:lumOff val="5000"/>
                  </a:schemeClr>
                </a:solidFill>
                <a:latin typeface="Poppins "/>
                <a:cs typeface="Poppins Medium"/>
              </a:rPr>
              <a:t>By Product Type: Single Occupancy Pods, Double Occupancy Pods, Nap Capsules, Luxury Sleeping Pods
By Airports: International, Domestic
By By Ownership Model: Airport-Owned, Privately-Owned (Third-Party Operators), Franchised
By End User: Kids, Adult
By Sales Channel: Direct Booking (Airport Counters), Online Travel Agencies (OTAs), Mobile Apps, Others
By Region: North America, Europe, Asia-Pacific, Latin America, Middle East &amp; Africa</a:t>
            </a:r>
          </a:p>
        </p:txBody>
      </p:sp>
      <p:sp>
        <p:nvSpPr>
          <p:cNvPr id="4" name="Title 1">
            <a:extLst>
              <a:ext uri="{FF2B5EF4-FFF2-40B4-BE49-F238E27FC236}">
                <a16:creationId xmlns:a16="http://schemas.microsoft.com/office/drawing/2014/main" id="{728A8C57-A33D-436B-AD49-9005EE00B4D5}"/>
              </a:ext>
            </a:extLst>
          </p:cNvPr>
          <p:cNvSpPr txBox="1">
            <a:spLocks/>
          </p:cNvSpPr>
          <p:nvPr/>
        </p:nvSpPr>
        <p:spPr>
          <a:xfrm>
            <a:off x="261450" y="1864113"/>
            <a:ext cx="7014849" cy="1221058"/>
          </a:xfrm>
          <a:prstGeom prst="rect">
            <a:avLst/>
          </a:prstGeom>
          <a:effectLst/>
        </p:spPr>
        <p:txBody>
          <a:bodyPr vert="horz" lIns="91440" tIns="45720" rIns="91440" bIns="45720" rtlCol="0" anchor="t">
            <a:no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nSpc>
                <a:spcPct val="100000"/>
              </a:lnSpc>
            </a:pPr>
            <a:r>
              <a:rPr lang="en-US" sz="3200" dirty="0">
                <a:solidFill>
                  <a:schemeClr val="accent1"/>
                </a:solidFill>
              </a:rPr>
              <a:t>GLOBAL AIRPORT SLEEPING PODS MARKET</a:t>
            </a:r>
            <a:br>
              <a:rPr lang="en-IN" sz="3200" dirty="0">
                <a:solidFill>
                  <a:schemeClr val="accent1"/>
                </a:solidFill>
              </a:rPr>
            </a:br>
            <a:endParaRPr lang="en-IN" sz="1800" dirty="0">
              <a:solidFill>
                <a:schemeClr val="accent5"/>
              </a:solidFill>
              <a:latin typeface="+mn-lt"/>
            </a:endParaRPr>
          </a:p>
        </p:txBody>
      </p:sp>
    </p:spTree>
    <p:extLst>
      <p:ext uri="{BB962C8B-B14F-4D97-AF65-F5344CB8AC3E}">
        <p14:creationId xmlns:p14="http://schemas.microsoft.com/office/powerpoint/2010/main" val="5767444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BAFC29-18DF-0890-DF6D-1FDC0272FD5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577F9CC-393D-3FC0-A521-802C440819D4}"/>
              </a:ext>
            </a:extLst>
          </p:cNvPr>
          <p:cNvSpPr>
            <a:spLocks noGrp="1"/>
          </p:cNvSpPr>
          <p:nvPr>
            <p:ph type="title"/>
          </p:nvPr>
        </p:nvSpPr>
        <p:spPr/>
        <p:txBody>
          <a:bodyPr/>
          <a:lstStyle/>
          <a:p>
            <a:r>
              <a:rPr lang="en-US" dirty="0"/>
              <a:t>RESEARCH METHODOLOGY</a:t>
            </a:r>
          </a:p>
        </p:txBody>
      </p:sp>
      <p:sp>
        <p:nvSpPr>
          <p:cNvPr id="3" name="Rectangle: Rounded Corners 2">
            <a:extLst>
              <a:ext uri="{FF2B5EF4-FFF2-40B4-BE49-F238E27FC236}">
                <a16:creationId xmlns:a16="http://schemas.microsoft.com/office/drawing/2014/main" id="{D5C97E44-375E-5CD3-BF04-8C29F158D92E}"/>
              </a:ext>
            </a:extLst>
          </p:cNvPr>
          <p:cNvSpPr/>
          <p:nvPr/>
        </p:nvSpPr>
        <p:spPr>
          <a:xfrm>
            <a:off x="619432" y="1120877"/>
            <a:ext cx="1622323" cy="589936"/>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Research Objective</a:t>
            </a:r>
          </a:p>
        </p:txBody>
      </p:sp>
      <p:sp>
        <p:nvSpPr>
          <p:cNvPr id="15" name="TextBox 14">
            <a:extLst>
              <a:ext uri="{FF2B5EF4-FFF2-40B4-BE49-F238E27FC236}">
                <a16:creationId xmlns:a16="http://schemas.microsoft.com/office/drawing/2014/main" id="{85A6F7FD-EDF7-DEA1-267A-3E8501CFE517}"/>
              </a:ext>
            </a:extLst>
          </p:cNvPr>
          <p:cNvSpPr txBox="1"/>
          <p:nvPr/>
        </p:nvSpPr>
        <p:spPr>
          <a:xfrm>
            <a:off x="2462980" y="1127695"/>
            <a:ext cx="5217857" cy="6001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Poppins"/>
                <a:ea typeface="+mn-ea"/>
                <a:cs typeface="+mn-cs"/>
              </a:rPr>
              <a:t>The process begins with clearly defining the research objective, which serves as the foundation for the study. This step identifies the specific goals, questions, or problems the research aims to address.</a:t>
            </a:r>
            <a:endParaRPr kumimoji="0" lang="en-US" sz="11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 name="Rectangle: Rounded Corners 15">
            <a:extLst>
              <a:ext uri="{FF2B5EF4-FFF2-40B4-BE49-F238E27FC236}">
                <a16:creationId xmlns:a16="http://schemas.microsoft.com/office/drawing/2014/main" id="{B2BFF334-0693-D47D-D764-BFD2BF8898FA}"/>
              </a:ext>
            </a:extLst>
          </p:cNvPr>
          <p:cNvSpPr/>
          <p:nvPr/>
        </p:nvSpPr>
        <p:spPr>
          <a:xfrm>
            <a:off x="619429" y="2005748"/>
            <a:ext cx="1622323" cy="589936"/>
          </a:xfrm>
          <a:prstGeom prst="round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Secondary Research</a:t>
            </a:r>
          </a:p>
        </p:txBody>
      </p:sp>
      <p:sp>
        <p:nvSpPr>
          <p:cNvPr id="17" name="TextBox 16">
            <a:extLst>
              <a:ext uri="{FF2B5EF4-FFF2-40B4-BE49-F238E27FC236}">
                <a16:creationId xmlns:a16="http://schemas.microsoft.com/office/drawing/2014/main" id="{EDDB77AD-9613-B6C7-722D-48550DF4E432}"/>
              </a:ext>
            </a:extLst>
          </p:cNvPr>
          <p:cNvSpPr txBox="1"/>
          <p:nvPr/>
        </p:nvSpPr>
        <p:spPr>
          <a:xfrm>
            <a:off x="2462980" y="1975192"/>
            <a:ext cx="5235678" cy="6001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Poppins"/>
                <a:ea typeface="+mn-ea"/>
                <a:cs typeface="+mn-cs"/>
              </a:rPr>
              <a:t>Secondary research involves collecting existing data from credible sources to build a comprehensive baseline. This stage gathers relevant insights to contextualize the study and identify data gaps.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
        <p:nvSpPr>
          <p:cNvPr id="18" name="Rectangle: Rounded Corners 17">
            <a:extLst>
              <a:ext uri="{FF2B5EF4-FFF2-40B4-BE49-F238E27FC236}">
                <a16:creationId xmlns:a16="http://schemas.microsoft.com/office/drawing/2014/main" id="{0D7E7F88-8350-C102-0E54-D179E0332069}"/>
              </a:ext>
            </a:extLst>
          </p:cNvPr>
          <p:cNvSpPr/>
          <p:nvPr/>
        </p:nvSpPr>
        <p:spPr>
          <a:xfrm>
            <a:off x="619430" y="2890619"/>
            <a:ext cx="1622323" cy="589936"/>
          </a:xfrm>
          <a:prstGeom prst="round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 Primary Research</a:t>
            </a:r>
          </a:p>
        </p:txBody>
      </p:sp>
      <p:sp>
        <p:nvSpPr>
          <p:cNvPr id="19" name="TextBox 18">
            <a:extLst>
              <a:ext uri="{FF2B5EF4-FFF2-40B4-BE49-F238E27FC236}">
                <a16:creationId xmlns:a16="http://schemas.microsoft.com/office/drawing/2014/main" id="{BAAF16AA-685F-D481-CF7E-D34D5849E89C}"/>
              </a:ext>
            </a:extLst>
          </p:cNvPr>
          <p:cNvSpPr txBox="1"/>
          <p:nvPr/>
        </p:nvSpPr>
        <p:spPr>
          <a:xfrm>
            <a:off x="2462980" y="2806820"/>
            <a:ext cx="5235678" cy="76944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Primary research directly gathers first-hand data to validate, complement, or update insights obtained during secondary research. It involves interacting with industry stakeholders to provide real-time insights and market perspectives.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
        <p:nvSpPr>
          <p:cNvPr id="20" name="Rectangle: Rounded Corners 19">
            <a:extLst>
              <a:ext uri="{FF2B5EF4-FFF2-40B4-BE49-F238E27FC236}">
                <a16:creationId xmlns:a16="http://schemas.microsoft.com/office/drawing/2014/main" id="{E8F2F520-72AC-BB9D-CE22-E6198F5B076F}"/>
              </a:ext>
            </a:extLst>
          </p:cNvPr>
          <p:cNvSpPr/>
          <p:nvPr/>
        </p:nvSpPr>
        <p:spPr>
          <a:xfrm>
            <a:off x="619428" y="5545231"/>
            <a:ext cx="1622323" cy="589936"/>
          </a:xfrm>
          <a:prstGeom prst="round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Data Reporting </a:t>
            </a:r>
          </a:p>
        </p:txBody>
      </p:sp>
      <p:sp>
        <p:nvSpPr>
          <p:cNvPr id="21" name="TextBox 20">
            <a:extLst>
              <a:ext uri="{FF2B5EF4-FFF2-40B4-BE49-F238E27FC236}">
                <a16:creationId xmlns:a16="http://schemas.microsoft.com/office/drawing/2014/main" id="{66D33707-0555-4C62-CAB0-833E1F174294}"/>
              </a:ext>
            </a:extLst>
          </p:cNvPr>
          <p:cNvSpPr txBox="1"/>
          <p:nvPr/>
        </p:nvSpPr>
        <p:spPr>
          <a:xfrm>
            <a:off x="2462980" y="5505431"/>
            <a:ext cx="5235678" cy="6001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The findings and insights are compiled into a detailed, well-structured report that aligns with the client's needs and objectives. The report provides actionable recommendations and data-driven conclusions.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grpSp>
        <p:nvGrpSpPr>
          <p:cNvPr id="28" name="Group 27">
            <a:extLst>
              <a:ext uri="{FF2B5EF4-FFF2-40B4-BE49-F238E27FC236}">
                <a16:creationId xmlns:a16="http://schemas.microsoft.com/office/drawing/2014/main" id="{66EC6BAF-DCF8-E810-D007-2F11A8BFB54D}"/>
              </a:ext>
            </a:extLst>
          </p:cNvPr>
          <p:cNvGrpSpPr/>
          <p:nvPr/>
        </p:nvGrpSpPr>
        <p:grpSpPr>
          <a:xfrm>
            <a:off x="6264071" y="1171920"/>
            <a:ext cx="6528926" cy="4858330"/>
            <a:chOff x="2844752" y="955518"/>
            <a:chExt cx="6342743" cy="5277773"/>
          </a:xfrm>
        </p:grpSpPr>
        <p:graphicFrame>
          <p:nvGraphicFramePr>
            <p:cNvPr id="29" name="Diagram 28">
              <a:extLst>
                <a:ext uri="{FF2B5EF4-FFF2-40B4-BE49-F238E27FC236}">
                  <a16:creationId xmlns:a16="http://schemas.microsoft.com/office/drawing/2014/main" id="{D69D318D-ADE7-9A4A-BB6A-20C9A1B1DC97}"/>
                </a:ext>
              </a:extLst>
            </p:cNvPr>
            <p:cNvGraphicFramePr/>
            <p:nvPr/>
          </p:nvGraphicFramePr>
          <p:xfrm>
            <a:off x="2844752" y="1796692"/>
            <a:ext cx="6342743" cy="35997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0" name="Rectangle 29">
              <a:extLst>
                <a:ext uri="{FF2B5EF4-FFF2-40B4-BE49-F238E27FC236}">
                  <a16:creationId xmlns:a16="http://schemas.microsoft.com/office/drawing/2014/main" id="{82E120D4-5F7B-18BD-0813-E6118E5F588B}"/>
                </a:ext>
              </a:extLst>
            </p:cNvPr>
            <p:cNvSpPr/>
            <p:nvPr/>
          </p:nvSpPr>
          <p:spPr>
            <a:xfrm>
              <a:off x="5150420" y="955518"/>
              <a:ext cx="1731406" cy="558671"/>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rPr>
                <a:t>Research Objective</a:t>
              </a:r>
              <a:endParaRPr kumimoji="0" lang="en-IN"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endParaRPr>
            </a:p>
          </p:txBody>
        </p:sp>
        <p:cxnSp>
          <p:nvCxnSpPr>
            <p:cNvPr id="31" name="Straight Arrow Connector 30">
              <a:extLst>
                <a:ext uri="{FF2B5EF4-FFF2-40B4-BE49-F238E27FC236}">
                  <a16:creationId xmlns:a16="http://schemas.microsoft.com/office/drawing/2014/main" id="{83518C6E-0CC9-69AA-F31B-322FD6D1C7AA}"/>
                </a:ext>
              </a:extLst>
            </p:cNvPr>
            <p:cNvCxnSpPr>
              <a:cxnSpLocks/>
              <a:stCxn id="30" idx="2"/>
              <a:endCxn id="29" idx="0"/>
            </p:cNvCxnSpPr>
            <p:nvPr/>
          </p:nvCxnSpPr>
          <p:spPr>
            <a:xfrm>
              <a:off x="6016123" y="1514189"/>
              <a:ext cx="0" cy="282503"/>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A357CF2C-79C6-8A3D-137A-FCE9C6A53153}"/>
                </a:ext>
              </a:extLst>
            </p:cNvPr>
            <p:cNvCxnSpPr/>
            <p:nvPr/>
          </p:nvCxnSpPr>
          <p:spPr>
            <a:xfrm>
              <a:off x="6016123" y="5396432"/>
              <a:ext cx="0" cy="282503"/>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sp>
          <p:nvSpPr>
            <p:cNvPr id="33" name="Rectangle 32">
              <a:extLst>
                <a:ext uri="{FF2B5EF4-FFF2-40B4-BE49-F238E27FC236}">
                  <a16:creationId xmlns:a16="http://schemas.microsoft.com/office/drawing/2014/main" id="{E8538DC3-0E85-4C21-8813-793E54D6411A}"/>
                </a:ext>
              </a:extLst>
            </p:cNvPr>
            <p:cNvSpPr/>
            <p:nvPr/>
          </p:nvSpPr>
          <p:spPr>
            <a:xfrm>
              <a:off x="5150420" y="5674620"/>
              <a:ext cx="1731406" cy="558671"/>
            </a:xfrm>
            <a:prstGeom prst="rect">
              <a:avLst/>
            </a:prstGeom>
            <a:solidFill>
              <a:srgbClr val="684A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rPr>
                <a:t>Data Reporting </a:t>
              </a:r>
              <a:endParaRPr kumimoji="0" lang="en-IN"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endParaRPr>
            </a:p>
          </p:txBody>
        </p:sp>
      </p:grpSp>
      <p:sp>
        <p:nvSpPr>
          <p:cNvPr id="6" name="Rectangle: Rounded Corners 5">
            <a:extLst>
              <a:ext uri="{FF2B5EF4-FFF2-40B4-BE49-F238E27FC236}">
                <a16:creationId xmlns:a16="http://schemas.microsoft.com/office/drawing/2014/main" id="{F6EDE08D-7E9D-BBB3-3763-CA93DF6A1EAF}"/>
              </a:ext>
            </a:extLst>
          </p:cNvPr>
          <p:cNvSpPr/>
          <p:nvPr/>
        </p:nvSpPr>
        <p:spPr>
          <a:xfrm>
            <a:off x="619428" y="3775490"/>
            <a:ext cx="1622323" cy="589936"/>
          </a:xfrm>
          <a:prstGeom prst="round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 Data Modelling</a:t>
            </a:r>
          </a:p>
        </p:txBody>
      </p:sp>
      <p:sp>
        <p:nvSpPr>
          <p:cNvPr id="7" name="Rectangle: Rounded Corners 6">
            <a:extLst>
              <a:ext uri="{FF2B5EF4-FFF2-40B4-BE49-F238E27FC236}">
                <a16:creationId xmlns:a16="http://schemas.microsoft.com/office/drawing/2014/main" id="{B0275904-5339-4E49-E7F9-1BBAF8DEB74D}"/>
              </a:ext>
            </a:extLst>
          </p:cNvPr>
          <p:cNvSpPr/>
          <p:nvPr/>
        </p:nvSpPr>
        <p:spPr>
          <a:xfrm>
            <a:off x="619428" y="4660361"/>
            <a:ext cx="1622323" cy="589936"/>
          </a:xfrm>
          <a:prstGeom prst="round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 Data Analysis</a:t>
            </a:r>
          </a:p>
        </p:txBody>
      </p:sp>
      <p:sp>
        <p:nvSpPr>
          <p:cNvPr id="8" name="TextBox 7">
            <a:extLst>
              <a:ext uri="{FF2B5EF4-FFF2-40B4-BE49-F238E27FC236}">
                <a16:creationId xmlns:a16="http://schemas.microsoft.com/office/drawing/2014/main" id="{2948AB87-67C8-0C51-D06E-B7DC0B5465C5}"/>
              </a:ext>
            </a:extLst>
          </p:cNvPr>
          <p:cNvSpPr txBox="1"/>
          <p:nvPr/>
        </p:nvSpPr>
        <p:spPr>
          <a:xfrm>
            <a:off x="2462980" y="3732527"/>
            <a:ext cx="5235678" cy="76944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This step involves using data modeling techniques to forecast future trends and market behavior. Predictive modeling ensures informed decision-making by aligning results with economic, industry, and population metrics.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
        <p:nvSpPr>
          <p:cNvPr id="9" name="TextBox 8">
            <a:extLst>
              <a:ext uri="{FF2B5EF4-FFF2-40B4-BE49-F238E27FC236}">
                <a16:creationId xmlns:a16="http://schemas.microsoft.com/office/drawing/2014/main" id="{4043A193-1F83-2D40-60D8-A23AC9FE688F}"/>
              </a:ext>
            </a:extLst>
          </p:cNvPr>
          <p:cNvSpPr txBox="1"/>
          <p:nvPr/>
        </p:nvSpPr>
        <p:spPr>
          <a:xfrm>
            <a:off x="2462980" y="4584676"/>
            <a:ext cx="5235678" cy="76944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Data collected through secondary and primary research is rigorously analyzed to uncover patterns, trends, and actionable insights. This step ensures that findings are relevant, consistent, and aligned with the research objectives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Tree>
    <p:extLst>
      <p:ext uri="{BB962C8B-B14F-4D97-AF65-F5344CB8AC3E}">
        <p14:creationId xmlns:p14="http://schemas.microsoft.com/office/powerpoint/2010/main" val="14123899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4A2962-626E-B9AD-28F5-CD16BA36E6F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12B17EB-0430-8A97-6110-3CD9D1BDBEE2}"/>
              </a:ext>
            </a:extLst>
          </p:cNvPr>
          <p:cNvSpPr>
            <a:spLocks noGrp="1"/>
          </p:cNvSpPr>
          <p:nvPr>
            <p:ph type="title"/>
          </p:nvPr>
        </p:nvSpPr>
        <p:spPr/>
        <p:txBody>
          <a:bodyPr/>
          <a:lstStyle/>
          <a:p>
            <a:r>
              <a:rPr lang="en-US" dirty="0"/>
              <a:t>SECONDARY RESEARCH</a:t>
            </a:r>
          </a:p>
        </p:txBody>
      </p:sp>
      <p:graphicFrame>
        <p:nvGraphicFramePr>
          <p:cNvPr id="4" name="Table 3">
            <a:extLst>
              <a:ext uri="{FF2B5EF4-FFF2-40B4-BE49-F238E27FC236}">
                <a16:creationId xmlns:a16="http://schemas.microsoft.com/office/drawing/2014/main" id="{7EEC5764-FE89-6D85-89AB-B1AEDFCF572D}"/>
              </a:ext>
            </a:extLst>
          </p:cNvPr>
          <p:cNvGraphicFramePr>
            <a:graphicFrameLocks noGrp="1"/>
          </p:cNvGraphicFramePr>
          <p:nvPr>
            <p:extLst>
              <p:ext uri="{D42A27DB-BD31-4B8C-83A1-F6EECF244321}">
                <p14:modId xmlns:p14="http://schemas.microsoft.com/office/powerpoint/2010/main" val="267562208"/>
              </p:ext>
            </p:extLst>
          </p:nvPr>
        </p:nvGraphicFramePr>
        <p:xfrm>
          <a:off x="442023" y="3272532"/>
          <a:ext cx="11253020" cy="2784644"/>
        </p:xfrm>
        <a:graphic>
          <a:graphicData uri="http://schemas.openxmlformats.org/drawingml/2006/table">
            <a:tbl>
              <a:tblPr firstRow="1" bandRow="1">
                <a:tableStyleId>{5C22544A-7EE6-4342-B048-85BDC9FD1C3A}</a:tableStyleId>
              </a:tblPr>
              <a:tblGrid>
                <a:gridCol w="2250604">
                  <a:extLst>
                    <a:ext uri="{9D8B030D-6E8A-4147-A177-3AD203B41FA5}">
                      <a16:colId xmlns:a16="http://schemas.microsoft.com/office/drawing/2014/main" val="1611163253"/>
                    </a:ext>
                  </a:extLst>
                </a:gridCol>
                <a:gridCol w="2250604">
                  <a:extLst>
                    <a:ext uri="{9D8B030D-6E8A-4147-A177-3AD203B41FA5}">
                      <a16:colId xmlns:a16="http://schemas.microsoft.com/office/drawing/2014/main" val="425841365"/>
                    </a:ext>
                  </a:extLst>
                </a:gridCol>
                <a:gridCol w="2250604">
                  <a:extLst>
                    <a:ext uri="{9D8B030D-6E8A-4147-A177-3AD203B41FA5}">
                      <a16:colId xmlns:a16="http://schemas.microsoft.com/office/drawing/2014/main" val="1979226048"/>
                    </a:ext>
                  </a:extLst>
                </a:gridCol>
                <a:gridCol w="2250604">
                  <a:extLst>
                    <a:ext uri="{9D8B030D-6E8A-4147-A177-3AD203B41FA5}">
                      <a16:colId xmlns:a16="http://schemas.microsoft.com/office/drawing/2014/main" val="182819361"/>
                    </a:ext>
                  </a:extLst>
                </a:gridCol>
                <a:gridCol w="2250604">
                  <a:extLst>
                    <a:ext uri="{9D8B030D-6E8A-4147-A177-3AD203B41FA5}">
                      <a16:colId xmlns:a16="http://schemas.microsoft.com/office/drawing/2014/main" val="3714596934"/>
                    </a:ext>
                  </a:extLst>
                </a:gridCol>
              </a:tblGrid>
              <a:tr h="375337">
                <a:tc>
                  <a:txBody>
                    <a:bodyPr/>
                    <a:lstStyle/>
                    <a:p>
                      <a:pPr algn="ctr"/>
                      <a:r>
                        <a:rPr lang="en-US" sz="1100" dirty="0"/>
                        <a:t>Association and Organization</a:t>
                      </a:r>
                    </a:p>
                  </a:txBody>
                  <a:tcPr anchor="ctr"/>
                </a:tc>
                <a:tc>
                  <a:txBody>
                    <a:bodyPr/>
                    <a:lstStyle/>
                    <a:p>
                      <a:pPr algn="ctr"/>
                      <a:r>
                        <a:rPr lang="en-US" sz="1100" dirty="0"/>
                        <a:t>Research Paper and Journal</a:t>
                      </a:r>
                    </a:p>
                  </a:txBody>
                  <a:tcPr anchor="ctr"/>
                </a:tc>
                <a:tc>
                  <a:txBody>
                    <a:bodyPr/>
                    <a:lstStyle/>
                    <a:p>
                      <a:pPr algn="ctr"/>
                      <a:r>
                        <a:rPr lang="en-US" sz="1100" dirty="0"/>
                        <a:t>Competition Data</a:t>
                      </a:r>
                    </a:p>
                  </a:txBody>
                  <a:tcPr anchor="ctr"/>
                </a:tc>
                <a:tc>
                  <a:txBody>
                    <a:bodyPr/>
                    <a:lstStyle/>
                    <a:p>
                      <a:pPr algn="ctr"/>
                      <a:r>
                        <a:rPr lang="en-US" sz="1100" dirty="0"/>
                        <a:t>Paid Databases</a:t>
                      </a:r>
                    </a:p>
                  </a:txBody>
                  <a:tcPr anchor="ctr"/>
                </a:tc>
                <a:tc rowSpan="6">
                  <a:txBody>
                    <a:bodyPr/>
                    <a:lstStyle/>
                    <a:p>
                      <a:pPr algn="ctr"/>
                      <a:endParaRPr lang="en-US" sz="1100" dirty="0"/>
                    </a:p>
                    <a:p>
                      <a:pPr algn="ctr"/>
                      <a:endParaRPr lang="en-US" sz="1100" dirty="0"/>
                    </a:p>
                    <a:p>
                      <a:pPr algn="ctr"/>
                      <a:endParaRPr lang="en-US" sz="1100" dirty="0"/>
                    </a:p>
                    <a:p>
                      <a:pPr algn="ctr"/>
                      <a:endParaRPr lang="en-US" sz="1100" dirty="0"/>
                    </a:p>
                    <a:p>
                      <a:pPr algn="ctr"/>
                      <a:r>
                        <a:rPr lang="en-US" sz="1200" dirty="0"/>
                        <a:t>SkyQuest </a:t>
                      </a:r>
                    </a:p>
                    <a:p>
                      <a:pPr algn="ctr"/>
                      <a:r>
                        <a:rPr lang="en-US" sz="1200" dirty="0"/>
                        <a:t>Internal Database</a:t>
                      </a:r>
                    </a:p>
                  </a:txBody>
                  <a:tcPr anchor="ctr"/>
                </a:tc>
                <a:extLst>
                  <a:ext uri="{0D108BD9-81ED-4DB2-BD59-A6C34878D82A}">
                    <a16:rowId xmlns:a16="http://schemas.microsoft.com/office/drawing/2014/main" val="1466352496"/>
                  </a:ext>
                </a:extLst>
              </a:tr>
              <a:tr h="598194">
                <a:tc>
                  <a:txBody>
                    <a:bodyPr/>
                    <a:lstStyle/>
                    <a:p>
                      <a:pPr marL="91440" algn="l" fontAlgn="b"/>
                      <a:r>
                        <a:rPr lang="en-US" sz="1100" kern="1200" dirty="0">
                          <a:solidFill>
                            <a:schemeClr val="dk1"/>
                          </a:solidFill>
                          <a:latin typeface="+mn-lt"/>
                          <a:ea typeface="+mn-ea"/>
                          <a:cs typeface="+mn-cs"/>
                        </a:rPr>
                        <a:t>Airports Council International (ACI World)</a:t>
                      </a:r>
                    </a:p>
                  </a:txBody>
                  <a:tcPr marL="9525" marR="9525" marT="9525" marB="0" anchor="ctr"/>
                </a:tc>
                <a:tc>
                  <a:txBody>
                    <a:bodyPr/>
                    <a:lstStyle/>
                    <a:p>
                      <a:pPr marL="91440" algn="l" fontAlgn="b"/>
                      <a:r>
                        <a:rPr lang="en-US" sz="1100" kern="1200" dirty="0">
                          <a:solidFill>
                            <a:schemeClr val="dk1"/>
                          </a:solidFill>
                          <a:latin typeface="+mn-lt"/>
                          <a:ea typeface="+mn-ea"/>
                          <a:cs typeface="+mn-cs"/>
                        </a:rPr>
                        <a:t>Journal of Air Transport Management</a:t>
                      </a:r>
                    </a:p>
                  </a:txBody>
                  <a:tcPr marL="9525" marR="9525" marT="9525" marB="0" anchor="ctr"/>
                </a:tc>
                <a:tc>
                  <a:txBody>
                    <a:bodyPr/>
                    <a:lstStyle/>
                    <a:p>
                      <a:pPr marL="91440" algn="ctr"/>
                      <a:r>
                        <a:rPr lang="en-US" sz="1100" kern="1200" dirty="0">
                          <a:solidFill>
                            <a:schemeClr val="dk1"/>
                          </a:solidFill>
                          <a:latin typeface="+mn-lt"/>
                          <a:ea typeface="+mn-ea"/>
                          <a:cs typeface="+mn-cs"/>
                        </a:rPr>
                        <a:t>Annual Report</a:t>
                      </a:r>
                    </a:p>
                  </a:txBody>
                  <a:tcPr anchor="ctr"/>
                </a:tc>
                <a:tc>
                  <a:txBody>
                    <a:bodyPr/>
                    <a:lstStyle/>
                    <a:p>
                      <a:pPr marL="91440" algn="ctr"/>
                      <a:r>
                        <a:rPr lang="en-US" sz="1100" kern="1200" dirty="0">
                          <a:solidFill>
                            <a:schemeClr val="dk1"/>
                          </a:solidFill>
                          <a:latin typeface="+mn-lt"/>
                          <a:ea typeface="+mn-ea"/>
                          <a:cs typeface="+mn-cs"/>
                        </a:rPr>
                        <a:t>Factiva</a:t>
                      </a:r>
                    </a:p>
                  </a:txBody>
                  <a:tcPr anchor="ctr"/>
                </a:tc>
                <a:tc vMerge="1">
                  <a:txBody>
                    <a:bodyPr/>
                    <a:lstStyle/>
                    <a:p>
                      <a:pPr marL="91440" algn="ctr"/>
                      <a:endParaRPr lang="en-US" sz="1100" kern="1200">
                        <a:solidFill>
                          <a:schemeClr val="dk1"/>
                        </a:solidFill>
                        <a:latin typeface="+mn-lt"/>
                        <a:ea typeface="+mn-ea"/>
                        <a:cs typeface="+mn-cs"/>
                      </a:endParaRPr>
                    </a:p>
                  </a:txBody>
                  <a:tcPr anchor="ctr"/>
                </a:tc>
                <a:extLst>
                  <a:ext uri="{0D108BD9-81ED-4DB2-BD59-A6C34878D82A}">
                    <a16:rowId xmlns:a16="http://schemas.microsoft.com/office/drawing/2014/main" val="959145417"/>
                  </a:ext>
                </a:extLst>
              </a:tr>
              <a:tr h="450740">
                <a:tc>
                  <a:txBody>
                    <a:bodyPr/>
                    <a:lstStyle/>
                    <a:p>
                      <a:pPr marL="91440" algn="l" fontAlgn="b"/>
                      <a:r>
                        <a:rPr lang="en-US" sz="1100" kern="1200" dirty="0">
                          <a:solidFill>
                            <a:schemeClr val="dk1"/>
                          </a:solidFill>
                          <a:latin typeface="+mn-lt"/>
                          <a:ea typeface="+mn-ea"/>
                          <a:cs typeface="+mn-cs"/>
                        </a:rPr>
                        <a:t>International Air Transport Association (IATA)</a:t>
                      </a:r>
                    </a:p>
                  </a:txBody>
                  <a:tcPr marL="9525" marR="9525" marT="9525" marB="0" anchor="ctr"/>
                </a:tc>
                <a:tc>
                  <a:txBody>
                    <a:bodyPr/>
                    <a:lstStyle/>
                    <a:p>
                      <a:pPr marL="91440" algn="l" fontAlgn="b"/>
                      <a:r>
                        <a:rPr lang="en-US" sz="1100" kern="1200" dirty="0">
                          <a:solidFill>
                            <a:schemeClr val="dk1"/>
                          </a:solidFill>
                          <a:latin typeface="+mn-lt"/>
                          <a:ea typeface="+mn-ea"/>
                          <a:cs typeface="+mn-cs"/>
                        </a:rPr>
                        <a:t>Transportation Research Part A: Policy and Practice</a:t>
                      </a:r>
                    </a:p>
                  </a:txBody>
                  <a:tcPr marL="9525" marR="9525" marT="9525" marB="0" anchor="ctr"/>
                </a:tc>
                <a:tc>
                  <a:txBody>
                    <a:bodyPr/>
                    <a:lstStyle/>
                    <a:p>
                      <a:pPr marL="91440" algn="ctr"/>
                      <a:r>
                        <a:rPr lang="en-US" sz="1100" kern="1200" dirty="0">
                          <a:solidFill>
                            <a:schemeClr val="dk1"/>
                          </a:solidFill>
                          <a:latin typeface="+mn-lt"/>
                          <a:ea typeface="+mn-ea"/>
                          <a:cs typeface="+mn-cs"/>
                        </a:rPr>
                        <a:t>Investor Presentation</a:t>
                      </a:r>
                    </a:p>
                  </a:txBody>
                  <a:tcPr anchor="ctr"/>
                </a:tc>
                <a:tc>
                  <a:txBody>
                    <a:bodyPr/>
                    <a:lstStyle/>
                    <a:p>
                      <a:pPr marL="91440" algn="ctr"/>
                      <a:r>
                        <a:rPr lang="en-US" sz="1100" kern="1200" dirty="0">
                          <a:solidFill>
                            <a:schemeClr val="dk1"/>
                          </a:solidFill>
                          <a:latin typeface="+mn-lt"/>
                          <a:ea typeface="+mn-ea"/>
                          <a:cs typeface="+mn-cs"/>
                        </a:rPr>
                        <a:t>Bloomberg</a:t>
                      </a:r>
                    </a:p>
                  </a:txBody>
                  <a:tcPr anchor="ctr"/>
                </a:tc>
                <a:tc vMerge="1">
                  <a:txBody>
                    <a:bodyPr/>
                    <a:lstStyle/>
                    <a:p>
                      <a:pPr marL="91440" algn="ctr"/>
                      <a:endParaRPr lang="en-US" sz="1100" kern="1200" dirty="0">
                        <a:solidFill>
                          <a:schemeClr val="dk1"/>
                        </a:solidFill>
                        <a:latin typeface="+mn-lt"/>
                        <a:ea typeface="+mn-ea"/>
                        <a:cs typeface="+mn-cs"/>
                      </a:endParaRPr>
                    </a:p>
                  </a:txBody>
                  <a:tcPr anchor="ctr"/>
                </a:tc>
                <a:extLst>
                  <a:ext uri="{0D108BD9-81ED-4DB2-BD59-A6C34878D82A}">
                    <a16:rowId xmlns:a16="http://schemas.microsoft.com/office/drawing/2014/main" val="822648399"/>
                  </a:ext>
                </a:extLst>
              </a:tr>
              <a:tr h="450740">
                <a:tc>
                  <a:txBody>
                    <a:bodyPr/>
                    <a:lstStyle/>
                    <a:p>
                      <a:pPr marL="91440" algn="l" fontAlgn="b"/>
                      <a:r>
                        <a:rPr lang="en-US" sz="1100" kern="1200" dirty="0">
                          <a:solidFill>
                            <a:schemeClr val="dk1"/>
                          </a:solidFill>
                          <a:latin typeface="+mn-lt"/>
                          <a:ea typeface="+mn-ea"/>
                          <a:cs typeface="+mn-cs"/>
                        </a:rPr>
                        <a:t>International Civil Aviation Organization (ICAO)</a:t>
                      </a:r>
                    </a:p>
                  </a:txBody>
                  <a:tcPr marL="9525" marR="9525" marT="9525" marB="0" anchor="ctr"/>
                </a:tc>
                <a:tc>
                  <a:txBody>
                    <a:bodyPr/>
                    <a:lstStyle/>
                    <a:p>
                      <a:pPr marL="91440" algn="l" fontAlgn="b"/>
                      <a:r>
                        <a:rPr lang="en-US" sz="1100" kern="1200" dirty="0">
                          <a:solidFill>
                            <a:schemeClr val="dk1"/>
                          </a:solidFill>
                          <a:latin typeface="+mn-lt"/>
                          <a:ea typeface="+mn-ea"/>
                          <a:cs typeface="+mn-cs"/>
                        </a:rPr>
                        <a:t>Tourism Management</a:t>
                      </a:r>
                    </a:p>
                  </a:txBody>
                  <a:tcPr marL="9525" marR="9525" marT="9525" marB="0" anchor="ctr"/>
                </a:tc>
                <a:tc>
                  <a:txBody>
                    <a:bodyPr/>
                    <a:lstStyle/>
                    <a:p>
                      <a:pPr marL="91440" algn="ctr"/>
                      <a:r>
                        <a:rPr lang="en-US" sz="1100" kern="1200" dirty="0">
                          <a:solidFill>
                            <a:schemeClr val="dk1"/>
                          </a:solidFill>
                          <a:latin typeface="+mn-lt"/>
                          <a:ea typeface="+mn-ea"/>
                          <a:cs typeface="+mn-cs"/>
                        </a:rPr>
                        <a:t>SEC Filling/ 10K Sizes</a:t>
                      </a:r>
                    </a:p>
                  </a:txBody>
                  <a:tcPr anchor="ctr"/>
                </a:tc>
                <a:tc>
                  <a:txBody>
                    <a:bodyPr/>
                    <a:lstStyle/>
                    <a:p>
                      <a:pPr marL="91440" algn="ctr"/>
                      <a:r>
                        <a:rPr lang="en-US" sz="1100" kern="1200" dirty="0">
                          <a:solidFill>
                            <a:schemeClr val="dk1"/>
                          </a:solidFill>
                          <a:latin typeface="+mn-lt"/>
                          <a:ea typeface="+mn-ea"/>
                          <a:cs typeface="+mn-cs"/>
                        </a:rPr>
                        <a:t>Hoovers</a:t>
                      </a:r>
                    </a:p>
                  </a:txBody>
                  <a:tcPr anchor="ctr"/>
                </a:tc>
                <a:tc vMerge="1">
                  <a:txBody>
                    <a:bodyPr/>
                    <a:lstStyle/>
                    <a:p>
                      <a:pPr marL="91440" algn="ctr"/>
                      <a:endParaRPr lang="en-US" sz="1100" kern="1200">
                        <a:solidFill>
                          <a:schemeClr val="dk1"/>
                        </a:solidFill>
                        <a:latin typeface="+mn-lt"/>
                        <a:ea typeface="+mn-ea"/>
                        <a:cs typeface="+mn-cs"/>
                      </a:endParaRPr>
                    </a:p>
                  </a:txBody>
                  <a:tcPr anchor="ctr"/>
                </a:tc>
                <a:extLst>
                  <a:ext uri="{0D108BD9-81ED-4DB2-BD59-A6C34878D82A}">
                    <a16:rowId xmlns:a16="http://schemas.microsoft.com/office/drawing/2014/main" val="3622465496"/>
                  </a:ext>
                </a:extLst>
              </a:tr>
              <a:tr h="407510">
                <a:tc>
                  <a:txBody>
                    <a:bodyPr/>
                    <a:lstStyle/>
                    <a:p>
                      <a:pPr marL="91440" algn="l" fontAlgn="b"/>
                      <a:r>
                        <a:rPr lang="en-US" sz="1100" kern="1200" dirty="0">
                          <a:solidFill>
                            <a:schemeClr val="dk1"/>
                          </a:solidFill>
                          <a:latin typeface="+mn-lt"/>
                          <a:ea typeface="+mn-ea"/>
                          <a:cs typeface="+mn-cs"/>
                        </a:rPr>
                        <a:t>Federal Aviation Administration (FAA)</a:t>
                      </a:r>
                    </a:p>
                  </a:txBody>
                  <a:tcPr marL="9525" marR="9525" marT="9525" marB="0" anchor="ctr"/>
                </a:tc>
                <a:tc>
                  <a:txBody>
                    <a:bodyPr/>
                    <a:lstStyle/>
                    <a:p>
                      <a:pPr marL="91440" algn="l" fontAlgn="b"/>
                      <a:r>
                        <a:rPr lang="en-US" sz="1100" kern="1200" dirty="0">
                          <a:solidFill>
                            <a:schemeClr val="dk1"/>
                          </a:solidFill>
                          <a:latin typeface="+mn-lt"/>
                          <a:ea typeface="+mn-ea"/>
                          <a:cs typeface="+mn-cs"/>
                        </a:rPr>
                        <a:t>International Journal of Hospitality Management</a:t>
                      </a:r>
                    </a:p>
                  </a:txBody>
                  <a:tcPr marL="9525" marR="9525" marT="9525" marB="0" anchor="ctr"/>
                </a:tc>
                <a:tc>
                  <a:txBody>
                    <a:bodyPr/>
                    <a:lstStyle/>
                    <a:p>
                      <a:pPr marL="91440" algn="ctr"/>
                      <a:r>
                        <a:rPr lang="en-US" sz="1100" kern="1200" dirty="0">
                          <a:solidFill>
                            <a:schemeClr val="dk1"/>
                          </a:solidFill>
                          <a:latin typeface="+mn-lt"/>
                          <a:ea typeface="+mn-ea"/>
                          <a:cs typeface="+mn-cs"/>
                        </a:rPr>
                        <a:t>Company Website</a:t>
                      </a:r>
                    </a:p>
                  </a:txBody>
                  <a:tcPr anchor="ctr"/>
                </a:tc>
                <a:tc>
                  <a:txBody>
                    <a:bodyPr/>
                    <a:lstStyle/>
                    <a:p>
                      <a:pPr marL="91440" algn="ctr"/>
                      <a:r>
                        <a:rPr lang="en-US" sz="1100" kern="1200" dirty="0">
                          <a:solidFill>
                            <a:schemeClr val="dk1"/>
                          </a:solidFill>
                          <a:latin typeface="+mn-lt"/>
                          <a:ea typeface="+mn-ea"/>
                          <a:cs typeface="+mn-cs"/>
                        </a:rPr>
                        <a:t>Morningstar</a:t>
                      </a:r>
                    </a:p>
                  </a:txBody>
                  <a:tcPr anchor="ctr"/>
                </a:tc>
                <a:tc vMerge="1">
                  <a:txBody>
                    <a:bodyPr/>
                    <a:lstStyle/>
                    <a:p>
                      <a:pPr marL="91440" algn="ctr"/>
                      <a:endParaRPr lang="en-US" sz="1100" kern="1200" dirty="0">
                        <a:solidFill>
                          <a:schemeClr val="dk1"/>
                        </a:solidFill>
                        <a:latin typeface="+mn-lt"/>
                        <a:ea typeface="+mn-ea"/>
                        <a:cs typeface="+mn-cs"/>
                      </a:endParaRPr>
                    </a:p>
                  </a:txBody>
                  <a:tcPr anchor="ctr"/>
                </a:tc>
                <a:extLst>
                  <a:ext uri="{0D108BD9-81ED-4DB2-BD59-A6C34878D82A}">
                    <a16:rowId xmlns:a16="http://schemas.microsoft.com/office/drawing/2014/main" val="1872575068"/>
                  </a:ext>
                </a:extLst>
              </a:tr>
              <a:tr h="450740">
                <a:tc>
                  <a:txBody>
                    <a:bodyPr/>
                    <a:lstStyle/>
                    <a:p>
                      <a:pPr marL="91440" algn="l" fontAlgn="b"/>
                      <a:r>
                        <a:rPr lang="en-US" sz="1100" kern="1200" dirty="0">
                          <a:solidFill>
                            <a:schemeClr val="dk1"/>
                          </a:solidFill>
                          <a:latin typeface="+mn-lt"/>
                          <a:ea typeface="+mn-ea"/>
                          <a:cs typeface="+mn-cs"/>
                        </a:rPr>
                        <a:t>American Association of Airport Executives (AAAE)</a:t>
                      </a:r>
                    </a:p>
                  </a:txBody>
                  <a:tcPr marL="9525" marR="9525" marT="9525" marB="0" anchor="ctr"/>
                </a:tc>
                <a:tc>
                  <a:txBody>
                    <a:bodyPr/>
                    <a:lstStyle/>
                    <a:p>
                      <a:pPr marL="91440" algn="l" fontAlgn="b"/>
                      <a:r>
                        <a:rPr lang="en-US" sz="1100" kern="1200" dirty="0">
                          <a:solidFill>
                            <a:schemeClr val="dk1"/>
                          </a:solidFill>
                          <a:latin typeface="+mn-lt"/>
                          <a:ea typeface="+mn-ea"/>
                          <a:cs typeface="+mn-cs"/>
                        </a:rPr>
                        <a:t>Journal of Travel Research</a:t>
                      </a:r>
                    </a:p>
                  </a:txBody>
                  <a:tcPr marL="9525" marR="9525" marT="9525" marB="0" anchor="ctr"/>
                </a:tc>
                <a:tc>
                  <a:txBody>
                    <a:bodyPr/>
                    <a:lstStyle/>
                    <a:p>
                      <a:pPr marL="91440" algn="ctr"/>
                      <a:r>
                        <a:rPr lang="en-US" sz="1100" kern="1200" dirty="0">
                          <a:solidFill>
                            <a:schemeClr val="dk1"/>
                          </a:solidFill>
                          <a:latin typeface="+mn-lt"/>
                          <a:ea typeface="+mn-ea"/>
                          <a:cs typeface="+mn-cs"/>
                        </a:rPr>
                        <a:t>Trade Data</a:t>
                      </a:r>
                    </a:p>
                  </a:txBody>
                  <a:tcPr anchor="ctr"/>
                </a:tc>
                <a:tc>
                  <a:txBody>
                    <a:bodyPr/>
                    <a:lstStyle/>
                    <a:p>
                      <a:pPr marL="91440" algn="ctr"/>
                      <a:r>
                        <a:rPr lang="en-US" sz="1100" kern="1200" dirty="0">
                          <a:solidFill>
                            <a:schemeClr val="dk1"/>
                          </a:solidFill>
                          <a:latin typeface="+mn-lt"/>
                          <a:ea typeface="+mn-ea"/>
                          <a:cs typeface="+mn-cs"/>
                        </a:rPr>
                        <a:t>Seeking Alpha</a:t>
                      </a:r>
                    </a:p>
                  </a:txBody>
                  <a:tcPr anchor="ctr"/>
                </a:tc>
                <a:tc vMerge="1">
                  <a:txBody>
                    <a:bodyPr/>
                    <a:lstStyle/>
                    <a:p>
                      <a:pPr marL="91440" algn="ctr"/>
                      <a:endParaRPr lang="en-US" sz="1100" kern="1200" dirty="0">
                        <a:solidFill>
                          <a:schemeClr val="dk1"/>
                        </a:solidFill>
                        <a:latin typeface="+mn-lt"/>
                        <a:ea typeface="+mn-ea"/>
                        <a:cs typeface="+mn-cs"/>
                      </a:endParaRPr>
                    </a:p>
                  </a:txBody>
                  <a:tcPr anchor="ctr"/>
                </a:tc>
                <a:extLst>
                  <a:ext uri="{0D108BD9-81ED-4DB2-BD59-A6C34878D82A}">
                    <a16:rowId xmlns:a16="http://schemas.microsoft.com/office/drawing/2014/main" val="972462465"/>
                  </a:ext>
                </a:extLst>
              </a:tr>
            </a:tbl>
          </a:graphicData>
        </a:graphic>
      </p:graphicFrame>
      <p:sp>
        <p:nvSpPr>
          <p:cNvPr id="10" name="TextBox 9">
            <a:extLst>
              <a:ext uri="{FF2B5EF4-FFF2-40B4-BE49-F238E27FC236}">
                <a16:creationId xmlns:a16="http://schemas.microsoft.com/office/drawing/2014/main" id="{62FF9D21-910B-C409-9B16-6CFBB8E63FAC}"/>
              </a:ext>
            </a:extLst>
          </p:cNvPr>
          <p:cNvSpPr txBox="1"/>
          <p:nvPr/>
        </p:nvSpPr>
        <p:spPr>
          <a:xfrm>
            <a:off x="469490" y="917736"/>
            <a:ext cx="11253019" cy="646331"/>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The purpose of secondary research is to build a solid foundation for understanding the target market by leveraging existing data, reports, and publications. This step is essential to gaining an initial perspective on the market size, trends, competitive dynamics, challenges, and opportunities. Secondary research helps map out broad market insights that can guide further exploration and refinement of the research focus.</a:t>
            </a:r>
          </a:p>
        </p:txBody>
      </p:sp>
      <p:sp>
        <p:nvSpPr>
          <p:cNvPr id="12" name="TextBox 11">
            <a:extLst>
              <a:ext uri="{FF2B5EF4-FFF2-40B4-BE49-F238E27FC236}">
                <a16:creationId xmlns:a16="http://schemas.microsoft.com/office/drawing/2014/main" id="{96745FCD-15FC-8206-8AB3-07A38BD2F14D}"/>
              </a:ext>
            </a:extLst>
          </p:cNvPr>
          <p:cNvSpPr txBox="1"/>
          <p:nvPr/>
        </p:nvSpPr>
        <p:spPr>
          <a:xfrm>
            <a:off x="469490" y="1571374"/>
            <a:ext cx="11734716" cy="1015663"/>
          </a:xfrm>
          <a:prstGeom prst="rect">
            <a:avLst/>
          </a:prstGeom>
          <a:noFill/>
        </p:spPr>
        <p:txBody>
          <a:bodyPr wrap="squar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Poppins"/>
                <a:ea typeface="+mn-ea"/>
                <a:cs typeface="+mn-cs"/>
              </a:rPr>
              <a:t>Analyst's Role: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solidFill>
              <a:effectLst/>
              <a:uLnTx/>
              <a:uFillTx/>
              <a:latin typeface="Poppins"/>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Source information from industry reports, government data, trade publications, and online repositories.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Map out the competitive landscape, market challenges, and emerging opportunities.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Highlight data gaps and refine the focus for primary research.</a:t>
            </a:r>
          </a:p>
        </p:txBody>
      </p:sp>
      <p:sp>
        <p:nvSpPr>
          <p:cNvPr id="14" name="Rectangle 13">
            <a:extLst>
              <a:ext uri="{FF2B5EF4-FFF2-40B4-BE49-F238E27FC236}">
                <a16:creationId xmlns:a16="http://schemas.microsoft.com/office/drawing/2014/main" id="{55D307B1-3960-EDFA-D33D-FD04DFFA3783}"/>
              </a:ext>
            </a:extLst>
          </p:cNvPr>
          <p:cNvSpPr/>
          <p:nvPr/>
        </p:nvSpPr>
        <p:spPr>
          <a:xfrm>
            <a:off x="469490" y="2854131"/>
            <a:ext cx="11253018" cy="280956"/>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i="0" u="none" strike="noStrike" kern="1200" cap="none" spc="0" normalizeH="0" baseline="0" noProof="0" dirty="0">
                <a:ln>
                  <a:noFill/>
                </a:ln>
                <a:solidFill>
                  <a:prstClr val="white"/>
                </a:solidFill>
                <a:effectLst/>
                <a:uLnTx/>
                <a:uFillTx/>
                <a:latin typeface="Poppins"/>
                <a:ea typeface="+mn-ea"/>
                <a:cs typeface="+mn-cs"/>
              </a:rPr>
              <a:t>Data Sources </a:t>
            </a:r>
          </a:p>
        </p:txBody>
      </p:sp>
      <p:pic>
        <p:nvPicPr>
          <p:cNvPr id="3" name="Picture 2" descr="Logo, company name&#10;&#10;Description automatically generated">
            <a:extLst>
              <a:ext uri="{FF2B5EF4-FFF2-40B4-BE49-F238E27FC236}">
                <a16:creationId xmlns:a16="http://schemas.microsoft.com/office/drawing/2014/main" id="{80818126-2E93-B46C-E0EC-86A3276ACF8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41482" y="4419131"/>
            <a:ext cx="629515" cy="379226"/>
          </a:xfrm>
          <a:prstGeom prst="rect">
            <a:avLst/>
          </a:prstGeom>
        </p:spPr>
      </p:pic>
    </p:spTree>
    <p:extLst>
      <p:ext uri="{BB962C8B-B14F-4D97-AF65-F5344CB8AC3E}">
        <p14:creationId xmlns:p14="http://schemas.microsoft.com/office/powerpoint/2010/main" val="1589768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B10C89-FF01-C9FD-4D94-33188E9FD43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EFC9F0-840A-C416-395E-E80C46AA8B40}"/>
              </a:ext>
            </a:extLst>
          </p:cNvPr>
          <p:cNvSpPr>
            <a:spLocks noGrp="1"/>
          </p:cNvSpPr>
          <p:nvPr>
            <p:ph type="title"/>
          </p:nvPr>
        </p:nvSpPr>
        <p:spPr/>
        <p:txBody>
          <a:bodyPr/>
          <a:lstStyle/>
          <a:p>
            <a:r>
              <a:rPr lang="en-US" dirty="0"/>
              <a:t>PRIMARY RESEARCH</a:t>
            </a:r>
          </a:p>
        </p:txBody>
      </p:sp>
      <p:sp>
        <p:nvSpPr>
          <p:cNvPr id="10" name="TextBox 9">
            <a:extLst>
              <a:ext uri="{FF2B5EF4-FFF2-40B4-BE49-F238E27FC236}">
                <a16:creationId xmlns:a16="http://schemas.microsoft.com/office/drawing/2014/main" id="{9183E8C0-4763-3F3E-C0F4-754B32FB4335}"/>
              </a:ext>
            </a:extLst>
          </p:cNvPr>
          <p:cNvSpPr txBox="1"/>
          <p:nvPr/>
        </p:nvSpPr>
        <p:spPr>
          <a:xfrm>
            <a:off x="469489" y="879607"/>
            <a:ext cx="11253019" cy="830997"/>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The purpose of executing primary research is to gather firsthand insights that validate and complement the data gathered during secondary research. By directly engaging with market participants, primary research ensures that the findings are grounded in real-world market dynamics. This step provides fresh, up-to-date, and specific information that is essential to gain a more nuanced understanding of the market, uncovering insights that secondary sources may not capture.</a:t>
            </a:r>
          </a:p>
        </p:txBody>
      </p:sp>
      <p:sp>
        <p:nvSpPr>
          <p:cNvPr id="14" name="Rectangle 13">
            <a:extLst>
              <a:ext uri="{FF2B5EF4-FFF2-40B4-BE49-F238E27FC236}">
                <a16:creationId xmlns:a16="http://schemas.microsoft.com/office/drawing/2014/main" id="{6816F4B2-9285-C223-7F52-DB0F181C91BC}"/>
              </a:ext>
            </a:extLst>
          </p:cNvPr>
          <p:cNvSpPr/>
          <p:nvPr/>
        </p:nvSpPr>
        <p:spPr>
          <a:xfrm>
            <a:off x="393194" y="3038778"/>
            <a:ext cx="11253018" cy="390222"/>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dirty="0">
                <a:ln>
                  <a:noFill/>
                </a:ln>
                <a:solidFill>
                  <a:prstClr val="white"/>
                </a:solidFill>
                <a:effectLst/>
                <a:uLnTx/>
                <a:uFillTx/>
                <a:latin typeface="Poppins"/>
                <a:ea typeface="+mn-ea"/>
                <a:cs typeface="+mn-cs"/>
              </a:rPr>
              <a:t>Break up of Primary Interviews with Industry Experts</a:t>
            </a:r>
          </a:p>
        </p:txBody>
      </p:sp>
      <p:sp>
        <p:nvSpPr>
          <p:cNvPr id="7" name="TextBox 6">
            <a:extLst>
              <a:ext uri="{FF2B5EF4-FFF2-40B4-BE49-F238E27FC236}">
                <a16:creationId xmlns:a16="http://schemas.microsoft.com/office/drawing/2014/main" id="{DAD19516-5852-47EF-1ED5-A4B92C45F66D}"/>
              </a:ext>
            </a:extLst>
          </p:cNvPr>
          <p:cNvSpPr txBox="1"/>
          <p:nvPr/>
        </p:nvSpPr>
        <p:spPr>
          <a:xfrm>
            <a:off x="427326" y="1791110"/>
            <a:ext cx="11446736" cy="101566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Poppins"/>
                <a:ea typeface="+mn-ea"/>
                <a:cs typeface="+mn-cs"/>
              </a:rPr>
              <a:t>Analyst's Role: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solidFill>
              <a:effectLst/>
              <a:uLnTx/>
              <a:uFillTx/>
              <a:latin typeface="Poppins"/>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Develop interview guides and surveys tailored to the study's objectives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Engage with key industry stakeholders, such as business leaders, end-users, and experts.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Capture a blend of qualitative and quantitative data, ensuring diversity in perspectives.</a:t>
            </a:r>
          </a:p>
        </p:txBody>
      </p:sp>
      <p:sp>
        <p:nvSpPr>
          <p:cNvPr id="9" name="Rectangle 8">
            <a:extLst>
              <a:ext uri="{FF2B5EF4-FFF2-40B4-BE49-F238E27FC236}">
                <a16:creationId xmlns:a16="http://schemas.microsoft.com/office/drawing/2014/main" id="{D43BD698-4FAB-EC7A-2480-5E1BB570E38B}"/>
              </a:ext>
            </a:extLst>
          </p:cNvPr>
          <p:cNvSpPr/>
          <p:nvPr/>
        </p:nvSpPr>
        <p:spPr>
          <a:xfrm>
            <a:off x="529449" y="3615010"/>
            <a:ext cx="3681597" cy="323008"/>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lang="en-US" sz="1080" b="1" i="0" u="none" strike="noStrike" kern="1200" baseline="0">
                <a:solidFill>
                  <a:prstClr val="black"/>
                </a:solidFill>
                <a:latin typeface="Poppins" panose="00000500000000000000" pitchFamily="2" charset="0"/>
                <a:ea typeface="+mn-ea"/>
                <a:cs typeface="Poppins" panose="00000500000000000000" pitchFamily="2" charset="0"/>
              </a:defRPr>
            </a:pPr>
            <a:r>
              <a:rPr kumimoji="0" lang="en-IN" sz="1400" b="1" i="0" u="none" strike="noStrike" kern="1200" cap="none" spc="0" normalizeH="0" baseline="0" noProof="0" dirty="0">
                <a:ln>
                  <a:noFill/>
                </a:ln>
                <a:solidFill>
                  <a:prstClr val="white"/>
                </a:solidFill>
                <a:effectLst/>
                <a:uLnTx/>
                <a:uFillTx/>
                <a:latin typeface="Poppins bold"/>
                <a:ea typeface="+mn-ea"/>
                <a:cs typeface="Poppins" panose="00000500000000000000" pitchFamily="2" charset="0"/>
              </a:rPr>
              <a:t>BY COMPANY</a:t>
            </a:r>
          </a:p>
        </p:txBody>
      </p:sp>
      <p:sp>
        <p:nvSpPr>
          <p:cNvPr id="11" name="Rectangle 10">
            <a:extLst>
              <a:ext uri="{FF2B5EF4-FFF2-40B4-BE49-F238E27FC236}">
                <a16:creationId xmlns:a16="http://schemas.microsoft.com/office/drawing/2014/main" id="{FC6ED4B9-498C-5D02-E478-588A5E77D19F}"/>
              </a:ext>
            </a:extLst>
          </p:cNvPr>
          <p:cNvSpPr/>
          <p:nvPr/>
        </p:nvSpPr>
        <p:spPr>
          <a:xfrm>
            <a:off x="4464851" y="3610609"/>
            <a:ext cx="3229624" cy="323008"/>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lang="en-US" sz="1080" b="1" i="0" u="none" strike="noStrike" kern="1200" baseline="0">
                <a:solidFill>
                  <a:prstClr val="black"/>
                </a:solidFill>
                <a:latin typeface="Poppins" panose="00000500000000000000" pitchFamily="2" charset="0"/>
                <a:ea typeface="+mn-ea"/>
                <a:cs typeface="Poppins" panose="00000500000000000000" pitchFamily="2" charset="0"/>
              </a:defRPr>
            </a:pPr>
            <a:r>
              <a:rPr kumimoji="0" lang="en-IN" sz="1400" b="1" i="0" u="none" strike="noStrike" kern="1200" cap="none" spc="0" normalizeH="0" baseline="0" noProof="0" dirty="0">
                <a:ln>
                  <a:noFill/>
                </a:ln>
                <a:solidFill>
                  <a:prstClr val="white"/>
                </a:solidFill>
                <a:effectLst/>
                <a:uLnTx/>
                <a:uFillTx/>
                <a:latin typeface="Poppins bold"/>
                <a:ea typeface="+mn-ea"/>
                <a:cs typeface="Poppins" panose="00000500000000000000" pitchFamily="2" charset="0"/>
              </a:rPr>
              <a:t>BY DESIGNATION</a:t>
            </a:r>
          </a:p>
        </p:txBody>
      </p:sp>
      <p:graphicFrame>
        <p:nvGraphicFramePr>
          <p:cNvPr id="13" name="Chart 17">
            <a:extLst>
              <a:ext uri="{FF2B5EF4-FFF2-40B4-BE49-F238E27FC236}">
                <a16:creationId xmlns:a16="http://schemas.microsoft.com/office/drawing/2014/main" id="{04C1A71F-7732-7A77-B594-9D6B6EE00056}"/>
              </a:ext>
            </a:extLst>
          </p:cNvPr>
          <p:cNvGraphicFramePr>
            <a:graphicFrameLocks/>
          </p:cNvGraphicFramePr>
          <p:nvPr/>
        </p:nvGraphicFramePr>
        <p:xfrm>
          <a:off x="379275" y="4242342"/>
          <a:ext cx="4339771" cy="1828094"/>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5" name="Chart 18">
            <a:extLst>
              <a:ext uri="{FF2B5EF4-FFF2-40B4-BE49-F238E27FC236}">
                <a16:creationId xmlns:a16="http://schemas.microsoft.com/office/drawing/2014/main" id="{D96063ED-091A-4BA3-F657-D56286AE1EF4}"/>
              </a:ext>
            </a:extLst>
          </p:cNvPr>
          <p:cNvGraphicFramePr/>
          <p:nvPr/>
        </p:nvGraphicFramePr>
        <p:xfrm>
          <a:off x="4501500" y="3983940"/>
          <a:ext cx="3418309" cy="2010159"/>
        </p:xfrm>
        <a:graphic>
          <a:graphicData uri="http://schemas.openxmlformats.org/drawingml/2006/chart">
            <c:chart xmlns:c="http://schemas.openxmlformats.org/drawingml/2006/chart" xmlns:r="http://schemas.openxmlformats.org/officeDocument/2006/relationships" r:id="rId3"/>
          </a:graphicData>
        </a:graphic>
      </p:graphicFrame>
      <p:sp>
        <p:nvSpPr>
          <p:cNvPr id="18" name="Rectangle 17">
            <a:extLst>
              <a:ext uri="{FF2B5EF4-FFF2-40B4-BE49-F238E27FC236}">
                <a16:creationId xmlns:a16="http://schemas.microsoft.com/office/drawing/2014/main" id="{E063BE32-93F5-A6B8-286B-B10701CAA385}"/>
              </a:ext>
            </a:extLst>
          </p:cNvPr>
          <p:cNvSpPr/>
          <p:nvPr/>
        </p:nvSpPr>
        <p:spPr>
          <a:xfrm>
            <a:off x="8100876" y="3610609"/>
            <a:ext cx="3229624" cy="32300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lang="en-US" sz="1080" b="1" i="0" u="none" strike="noStrike" kern="1200" baseline="0">
                <a:solidFill>
                  <a:prstClr val="black"/>
                </a:solidFill>
                <a:latin typeface="Poppins" panose="00000500000000000000" pitchFamily="2" charset="0"/>
                <a:ea typeface="+mn-ea"/>
                <a:cs typeface="Poppins" panose="00000500000000000000" pitchFamily="2" charset="0"/>
              </a:defRPr>
            </a:pPr>
            <a:r>
              <a:rPr kumimoji="0" lang="en-IN" sz="1400" b="1" i="0" u="none" strike="noStrike" kern="1200" cap="none" spc="0" normalizeH="0" baseline="0" noProof="0" dirty="0">
                <a:ln>
                  <a:noFill/>
                </a:ln>
                <a:solidFill>
                  <a:prstClr val="white"/>
                </a:solidFill>
                <a:effectLst/>
                <a:uLnTx/>
                <a:uFillTx/>
                <a:latin typeface="Poppins bold"/>
                <a:ea typeface="+mn-ea"/>
                <a:cs typeface="Poppins" panose="00000500000000000000" pitchFamily="2" charset="0"/>
              </a:rPr>
              <a:t>BY REGION</a:t>
            </a:r>
          </a:p>
        </p:txBody>
      </p:sp>
      <p:graphicFrame>
        <p:nvGraphicFramePr>
          <p:cNvPr id="19" name="Chart 18">
            <a:extLst>
              <a:ext uri="{FF2B5EF4-FFF2-40B4-BE49-F238E27FC236}">
                <a16:creationId xmlns:a16="http://schemas.microsoft.com/office/drawing/2014/main" id="{061A86C8-CEC0-A645-ADAD-2AF048BDEEB5}"/>
              </a:ext>
            </a:extLst>
          </p:cNvPr>
          <p:cNvGraphicFramePr/>
          <p:nvPr/>
        </p:nvGraphicFramePr>
        <p:xfrm>
          <a:off x="8100876" y="4060277"/>
          <a:ext cx="3418309" cy="2010159"/>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890682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BCB508-0EDB-AFAC-20CE-7DE5D861D5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DB814C5-0C47-5080-30F0-AFD43527F288}"/>
              </a:ext>
            </a:extLst>
          </p:cNvPr>
          <p:cNvSpPr>
            <a:spLocks noGrp="1"/>
          </p:cNvSpPr>
          <p:nvPr>
            <p:ph type="title"/>
          </p:nvPr>
        </p:nvSpPr>
        <p:spPr>
          <a:xfrm>
            <a:off x="400050" y="2505443"/>
            <a:ext cx="6585951" cy="923557"/>
          </a:xfrm>
        </p:spPr>
        <p:txBody>
          <a:bodyPr anchor="t">
            <a:normAutofit/>
          </a:bodyPr>
          <a:lstStyle/>
          <a:p>
            <a:pPr>
              <a:lnSpc>
                <a:spcPct val="150000"/>
              </a:lnSpc>
            </a:pPr>
            <a:r>
              <a:rPr lang="en-IN" sz="3200" dirty="0">
                <a:solidFill>
                  <a:schemeClr val="accent1"/>
                </a:solidFill>
              </a:rPr>
              <a:t>EXECUTIVE SUMMARY </a:t>
            </a:r>
          </a:p>
        </p:txBody>
      </p:sp>
      <p:cxnSp>
        <p:nvCxnSpPr>
          <p:cNvPr id="4" name="Straight Connector 3">
            <a:extLst>
              <a:ext uri="{FF2B5EF4-FFF2-40B4-BE49-F238E27FC236}">
                <a16:creationId xmlns:a16="http://schemas.microsoft.com/office/drawing/2014/main" id="{1739E9CB-F2BD-F12A-D298-EB814CB16E6B}"/>
              </a:ext>
            </a:extLst>
          </p:cNvPr>
          <p:cNvCxnSpPr>
            <a:cxnSpLocks/>
          </p:cNvCxnSpPr>
          <p:nvPr/>
        </p:nvCxnSpPr>
        <p:spPr>
          <a:xfrm>
            <a:off x="495300" y="3437105"/>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0" name="Text Placeholder 2">
            <a:extLst>
              <a:ext uri="{FF2B5EF4-FFF2-40B4-BE49-F238E27FC236}">
                <a16:creationId xmlns:a16="http://schemas.microsoft.com/office/drawing/2014/main" id="{0A83BE23-CEEB-468C-8B45-F8B1CF985F04}"/>
              </a:ext>
            </a:extLst>
          </p:cNvPr>
          <p:cNvSpPr txBox="1">
            <a:spLocks/>
          </p:cNvSpPr>
          <p:nvPr/>
        </p:nvSpPr>
        <p:spPr>
          <a:xfrm>
            <a:off x="438150" y="3552825"/>
            <a:ext cx="7321550" cy="150018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sz="1400" b="1">
                <a:solidFill>
                  <a:schemeClr val="tx1"/>
                </a:solidFill>
              </a:rPr>
              <a:t>GLOBAL AIRPORT SLEEPING PODS MARKET-</a:t>
            </a:r>
            <a:endParaRPr lang="en-US" sz="1400" b="1" dirty="0">
              <a:solidFill>
                <a:schemeClr val="tx1"/>
              </a:solidFill>
            </a:endParaRPr>
          </a:p>
        </p:txBody>
      </p:sp>
      <p:sp>
        <p:nvSpPr>
          <p:cNvPr id="11" name="TextBox 10">
            <a:extLst>
              <a:ext uri="{FF2B5EF4-FFF2-40B4-BE49-F238E27FC236}">
                <a16:creationId xmlns:a16="http://schemas.microsoft.com/office/drawing/2014/main" id="{DC20E676-2F7E-43D6-A3C8-06592EEEDF00}"/>
              </a:ext>
            </a:extLst>
          </p:cNvPr>
          <p:cNvSpPr txBox="1"/>
          <p:nvPr/>
        </p:nvSpPr>
        <p:spPr>
          <a:xfrm>
            <a:off x="438150" y="3821780"/>
            <a:ext cx="2873542"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Tree>
    <p:extLst>
      <p:ext uri="{BB962C8B-B14F-4D97-AF65-F5344CB8AC3E}">
        <p14:creationId xmlns:p14="http://schemas.microsoft.com/office/powerpoint/2010/main" val="1825923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D2546-7449-B2BE-8665-E7B4F4E61CE7}"/>
              </a:ext>
            </a:extLst>
          </p:cNvPr>
          <p:cNvSpPr>
            <a:spLocks noGrp="1"/>
          </p:cNvSpPr>
          <p:nvPr>
            <p:ph type="title"/>
          </p:nvPr>
        </p:nvSpPr>
        <p:spPr/>
        <p:txBody>
          <a:bodyPr/>
          <a:lstStyle/>
          <a:p>
            <a:r>
              <a:rPr lang="en-IN" sz="1800" dirty="0"/>
              <a:t>EXECUTIVE SUMMARY </a:t>
            </a:r>
          </a:p>
        </p:txBody>
      </p:sp>
      <p:sp>
        <p:nvSpPr>
          <p:cNvPr id="5" name="Rectangle 4">
            <a:extLst>
              <a:ext uri="{FF2B5EF4-FFF2-40B4-BE49-F238E27FC236}">
                <a16:creationId xmlns:a16="http://schemas.microsoft.com/office/drawing/2014/main" id="{D6EFB78D-C5D6-B1D0-3942-7F886EDEDE0B}"/>
              </a:ext>
            </a:extLst>
          </p:cNvPr>
          <p:cNvSpPr/>
          <p:nvPr/>
        </p:nvSpPr>
        <p:spPr>
          <a:xfrm>
            <a:off x="344714" y="1065873"/>
            <a:ext cx="5941786"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4087371A-B5C5-550F-0B90-58E7B5476C7F}"/>
              </a:ext>
            </a:extLst>
          </p:cNvPr>
          <p:cNvSpPr txBox="1"/>
          <p:nvPr/>
        </p:nvSpPr>
        <p:spPr>
          <a:xfrm>
            <a:off x="344714" y="1078573"/>
            <a:ext cx="5729514" cy="307777"/>
          </a:xfrm>
          <a:prstGeom prst="rect">
            <a:avLst/>
          </a:prstGeom>
          <a:noFill/>
        </p:spPr>
        <p:txBody>
          <a:bodyPr wrap="square">
            <a:spAutoFit/>
          </a:bodyPr>
          <a:lstStyle/>
          <a:p>
            <a:r>
              <a:rPr lang="en-IN" sz="1400" b="1" dirty="0">
                <a:solidFill>
                  <a:schemeClr val="bg1"/>
                </a:solidFill>
              </a:rPr>
              <a:t>MARKET OUTLOOK</a:t>
            </a:r>
          </a:p>
        </p:txBody>
      </p:sp>
      <p:sp>
        <p:nvSpPr>
          <p:cNvPr id="3" name="TextBox 2">
            <a:extLst>
              <a:ext uri="{FF2B5EF4-FFF2-40B4-BE49-F238E27FC236}">
                <a16:creationId xmlns:a16="http://schemas.microsoft.com/office/drawing/2014/main" id="{04F042D4-EE6B-771C-E0A1-8A974CBEA48C}"/>
              </a:ext>
            </a:extLst>
          </p:cNvPr>
          <p:cNvSpPr txBox="1"/>
          <p:nvPr/>
        </p:nvSpPr>
        <p:spPr>
          <a:xfrm>
            <a:off x="344714" y="1373650"/>
            <a:ext cx="5729514" cy="532197"/>
          </a:xfrm>
          <a:prstGeom prst="rect">
            <a:avLst/>
          </a:prstGeom>
          <a:noFill/>
        </p:spPr>
        <p:txBody>
          <a:bodyPr wrap="square">
            <a:spAutoFit/>
          </a:bodyPr>
          <a:lstStyle/>
          <a:p>
            <a:pPr algn="just">
              <a:lnSpc>
                <a:spcPct val="150000"/>
              </a:lnSpc>
              <a:defRPr/>
            </a:pPr>
            <a:r>
              <a:rPr kumimoji="0" lang="en-US" sz="1000" u="none" strike="noStrike" kern="0" cap="none" spc="0" normalizeH="0" baseline="0" noProof="0" dirty="0">
                <a:ln>
                  <a:noFill/>
                </a:ln>
                <a:effectLst/>
                <a:uLnTx/>
                <a:uFillTx/>
                <a:latin typeface="Poppins" panose="00000500000000000000" pitchFamily="2" charset="0"/>
                <a:cs typeface="Poppins" panose="00000500000000000000" pitchFamily="2" charset="0"/>
                <a:sym typeface="Poppins-Regular"/>
              </a:rPr>
              <a:t>The Global Airport Sleeping Pods Market is valued at USD 83.02 Million in 2024, and is expected to reach USD 146.97 Million by 2032. The market shows a steady CAGR of 7.4% from 2025 to 2032. Rising traveler demand for comfort and privacy, longer layovers and flight disruptions drive adoption of airport sleeping pods. Innovations in modular design, contactless booking and sustainability bolster expansion. Hospitality brands and specialized pod manufacturers compete through airport and airline partnerships. Outlook favors consolidation, tech integration and wider international deployment soon.</a:t>
            </a:r>
            <a:r>
              <a:rPr kumimoji="0" lang="en-US" sz="1000" u="none" strike="noStrike" kern="0" cap="none" spc="0" normalizeH="0" baseline="0" noProof="0" dirty="0" err="1">
                <a:ln>
                  <a:noFill/>
                </a:ln>
                <a:effectLst/>
                <a:uLnTx/>
                <a:uFillTx/>
                <a:latin typeface="Poppins" panose="00000500000000000000" pitchFamily="2" charset="0"/>
                <a:cs typeface="Poppins" panose="00000500000000000000" pitchFamily="2" charset="0"/>
                <a:sym typeface="Poppins-Regular"/>
              </a:rPr>
              <a:t/>
            </a:r>
            <a:r>
              <a:rPr kumimoji="0" lang="en-US" sz="1000" u="none" strike="noStrike" kern="0" cap="none" spc="0" normalizeH="0" baseline="0" noProof="0" dirty="0">
                <a:ln>
                  <a:noFill/>
                </a:ln>
                <a:effectLst/>
                <a:uLnTx/>
                <a:uFillTx/>
                <a:latin typeface="Poppins" panose="00000500000000000000" pitchFamily="2" charset="0"/>
                <a:cs typeface="Poppins" panose="00000500000000000000" pitchFamily="2" charset="0"/>
                <a:sym typeface="Poppins-Regular"/>
              </a:rPr>
              <a:t/>
            </a:r>
            <a:endParaRPr lang="en-US" sz="1000" dirty="0">
              <a:latin typeface="Poppins" panose="00000500000000000000" pitchFamily="2" charset="0"/>
              <a:cs typeface="Poppins" panose="00000500000000000000" pitchFamily="2" charset="0"/>
            </a:endParaRPr>
          </a:p>
          <a:p>
            <a:pPr algn="just">
              <a:lnSpc>
                <a:spcPct val="150000"/>
              </a:lnSpc>
              <a:defRPr/>
            </a:pPr>
            <a:r>
              <a:rPr lang="en-US" sz="1000" b="1" u="sng" dirty="0">
                <a:solidFill>
                  <a:srgbClr val="6C3CBF"/>
                </a:solidFill>
                <a:latin typeface="Poppins" panose="00000500000000000000" pitchFamily="2" charset="0"/>
                <a:cs typeface="Poppins" panose="00000500000000000000" pitchFamily="2" charset="0"/>
              </a:rPr>
              <a:t>Key Market Enablers</a:t>
            </a:r>
          </a:p>
        </p:txBody>
      </p:sp>
      <p:sp>
        <p:nvSpPr>
          <p:cNvPr id="7" name="Rectangle 6">
            <a:extLst>
              <a:ext uri="{FF2B5EF4-FFF2-40B4-BE49-F238E27FC236}">
                <a16:creationId xmlns:a16="http://schemas.microsoft.com/office/drawing/2014/main" id="{A957770B-9550-6FC5-84D7-6F4AC737FB8F}"/>
              </a:ext>
            </a:extLst>
          </p:cNvPr>
          <p:cNvSpPr/>
          <p:nvPr/>
        </p:nvSpPr>
        <p:spPr>
          <a:xfrm>
            <a:off x="6389914" y="1065873"/>
            <a:ext cx="54573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362A4D7-DDBC-EDBA-5153-3673ACDB03A2}"/>
              </a:ext>
            </a:extLst>
          </p:cNvPr>
          <p:cNvSpPr txBox="1"/>
          <p:nvPr/>
        </p:nvSpPr>
        <p:spPr>
          <a:xfrm>
            <a:off x="6389914" y="1088956"/>
            <a:ext cx="5141686" cy="261610"/>
          </a:xfrm>
          <a:prstGeom prst="rect">
            <a:avLst/>
          </a:prstGeom>
          <a:noFill/>
        </p:spPr>
        <p:txBody>
          <a:bodyPr wrap="square">
            <a:spAutoFit/>
          </a:bodyPr>
          <a:lstStyle/>
          <a:p>
            <a:r>
              <a:rPr lang="en-US" sz="1100" b="1" dirty="0">
                <a:solidFill>
                  <a:schemeClr val="bg1"/>
                </a:solidFill>
              </a:rPr>
              <a:t>FIGURE 01. GLOBAL AIRPORT SLEEPING PODS MARKET SIZE, (USD MILLION)</a:t>
            </a:r>
            <a:endParaRPr lang="en-IN" sz="1100" b="1" dirty="0">
              <a:solidFill>
                <a:schemeClr val="bg1"/>
              </a:solidFill>
            </a:endParaRPr>
          </a:p>
        </p:txBody>
      </p:sp>
      <p:graphicFrame>
        <p:nvGraphicFramePr>
          <p:cNvPr id="6" name="Chart 5">
            <a:extLst>
              <a:ext uri="{FF2B5EF4-FFF2-40B4-BE49-F238E27FC236}">
                <a16:creationId xmlns:a16="http://schemas.microsoft.com/office/drawing/2014/main" id="{09EBDAA4-F2D0-925E-8B77-E242723A711D}"/>
              </a:ext>
            </a:extLst>
          </p:cNvPr>
          <p:cNvGraphicFramePr>
            <a:graphicFrameLocks/>
          </p:cNvGraphicFramePr>
          <p:nvPr>
            <p:extLst>
              <p:ext uri="{D42A27DB-BD31-4B8C-83A1-F6EECF244321}">
                <p14:modId xmlns:p14="http://schemas.microsoft.com/office/powerpoint/2010/main" val="1642851694"/>
              </p:ext>
            </p:extLst>
          </p:nvPr>
        </p:nvGraphicFramePr>
        <p:xfrm>
          <a:off x="6389914" y="1478683"/>
          <a:ext cx="5457372" cy="4815585"/>
        </p:xfrm>
        <a:graphic>
          <a:graphicData uri="http://schemas.openxmlformats.org/drawingml/2006/chart">
            <c:chart xmlns:c="http://schemas.openxmlformats.org/drawingml/2006/chart" xmlns:r="http://schemas.openxmlformats.org/officeDocument/2006/relationships" r:id="rId2"/>
          </a:graphicData>
        </a:graphic>
      </p:graphicFrame>
      <p:sp>
        <p:nvSpPr>
          <p:cNvPr id="11" name="TextBox 10">
            <a:extLst>
              <a:ext uri="{FF2B5EF4-FFF2-40B4-BE49-F238E27FC236}">
                <a16:creationId xmlns:a16="http://schemas.microsoft.com/office/drawing/2014/main" id="{68525E34-DAD6-E0E5-36FF-DDFA13297305}"/>
              </a:ext>
            </a:extLst>
          </p:cNvPr>
          <p:cNvSpPr txBox="1"/>
          <p:nvPr/>
        </p:nvSpPr>
        <p:spPr>
          <a:xfrm>
            <a:off x="7991800" y="4864636"/>
            <a:ext cx="1164124" cy="230832"/>
          </a:xfrm>
          <a:prstGeom prst="rect">
            <a:avLst/>
          </a:prstGeom>
          <a:noFill/>
        </p:spPr>
        <p:txBody>
          <a:bodyPr wrap="square">
            <a:spAutoFit/>
          </a:bodyPr>
          <a:lstStyle/>
          <a:p>
            <a:pPr algn="ctr" rtl="0">
              <a:defRPr sz="900" b="0" i="0" u="none" strike="noStrike" kern="1200" baseline="0">
                <a:solidFill>
                  <a:prstClr val="black"/>
                </a:solidFill>
                <a:latin typeface="+mn-lt"/>
                <a:ea typeface="+mn-ea"/>
                <a:cs typeface="+mn-cs"/>
              </a:defRPr>
            </a:pPr>
            <a:r>
              <a:rPr lang="en-US" sz="900" b="1" i="0" u="none" strike="noStrike" kern="1200" baseline="0" dirty="0">
                <a:solidFill>
                  <a:srgbClr val="212529"/>
                </a:solidFill>
                <a:effectLst/>
                <a:latin typeface="poppins" panose="00000500000000000000" pitchFamily="2" charset="0"/>
              </a:rPr>
              <a:t>83.02</a:t>
            </a:r>
            <a:endParaRPr lang="en-US" sz="900" b="1" i="0" u="none" strike="noStrike" baseline="0" dirty="0">
              <a:effectLst/>
            </a:endParaRPr>
          </a:p>
        </p:txBody>
      </p:sp>
      <p:sp>
        <p:nvSpPr>
          <p:cNvPr id="12" name="TextBox 11">
            <a:extLst>
              <a:ext uri="{FF2B5EF4-FFF2-40B4-BE49-F238E27FC236}">
                <a16:creationId xmlns:a16="http://schemas.microsoft.com/office/drawing/2014/main" id="{8B7ADEBD-55AF-2AFD-4831-19DAAEE0A3AB}"/>
              </a:ext>
            </a:extLst>
          </p:cNvPr>
          <p:cNvSpPr txBox="1"/>
          <p:nvPr/>
        </p:nvSpPr>
        <p:spPr>
          <a:xfrm>
            <a:off x="10949538" y="1621716"/>
            <a:ext cx="1164124" cy="230832"/>
          </a:xfrm>
          <a:prstGeom prst="rect">
            <a:avLst/>
          </a:prstGeom>
          <a:noFill/>
        </p:spPr>
        <p:txBody>
          <a:bodyPr wrap="square">
            <a:spAutoFit/>
          </a:bodyPr>
          <a:lstStyle/>
          <a:p>
            <a:pPr algn="ctr" rtl="0">
              <a:defRPr sz="900" b="0" i="0" u="none" strike="noStrike" kern="1200" baseline="0">
                <a:solidFill>
                  <a:prstClr val="black"/>
                </a:solidFill>
                <a:latin typeface="+mn-lt"/>
                <a:ea typeface="+mn-ea"/>
                <a:cs typeface="+mn-cs"/>
              </a:defRPr>
            </a:pPr>
            <a:r>
              <a:rPr lang="en-US" sz="900" b="1" i="0" u="none" strike="noStrike" kern="1200" baseline="0" dirty="0">
                <a:solidFill>
                  <a:srgbClr val="212529"/>
                </a:solidFill>
                <a:effectLst/>
                <a:latin typeface="poppins" panose="00000500000000000000" pitchFamily="2" charset="0"/>
              </a:rPr>
              <a:t>146.97</a:t>
            </a:r>
            <a:endParaRPr lang="en-US" sz="900" b="1" i="0" u="none" strike="noStrike" baseline="0" dirty="0">
              <a:effectLst/>
            </a:endParaRPr>
          </a:p>
        </p:txBody>
      </p:sp>
      <p:sp>
        <p:nvSpPr>
          <p:cNvPr id="15" name="TextBox 14">
            <a:extLst>
              <a:ext uri="{FF2B5EF4-FFF2-40B4-BE49-F238E27FC236}">
                <a16:creationId xmlns:a16="http://schemas.microsoft.com/office/drawing/2014/main" id="{DBA21643-9B4F-5465-2F06-6F599966493B}"/>
              </a:ext>
            </a:extLst>
          </p:cNvPr>
          <p:cNvSpPr txBox="1"/>
          <p:nvPr/>
        </p:nvSpPr>
        <p:spPr>
          <a:xfrm>
            <a:off x="372252" y="3420189"/>
            <a:ext cx="5751286" cy="301365"/>
          </a:xfrm>
          <a:prstGeom prst="rect">
            <a:avLst/>
          </a:prstGeom>
          <a:noFill/>
        </p:spPr>
        <p:txBody>
          <a:bodyPr wrap="square">
            <a:spAutoFit/>
          </a:bodyPr>
          <a:lstStyle/>
          <a:p>
            <a:pPr marL="171450" marR="0" lvl="0" indent="-17145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Rising Air Travel Demand: Increased passenger volumes, longer layovers, and growing low-cost carrier networks drive demand for convenient rest options; airports and operators adopt sleeping pods to improve passenger experience, optimize terminal space, and generate ancillary revenue through flexible pricing, scalable deployments, and integration with loyalty programs and booking platforms.
Technology and IoT Adoption: Advanced materials, modular designs, smart climate control, and IoT sensors enable compact, comfortable pods; cloud connectivity supports remote monitoring and predictive maintenance, seamless integration with airport apps facilitates bookings and contactless payments, while data analytics optimize occupancy, pricing strategies, and operational efficiency across terminals worldwide globally.</a:t>
            </a:r>
          </a:p>
        </p:txBody>
      </p:sp>
    </p:spTree>
    <p:extLst>
      <p:ext uri="{BB962C8B-B14F-4D97-AF65-F5344CB8AC3E}">
        <p14:creationId xmlns:p14="http://schemas.microsoft.com/office/powerpoint/2010/main" val="33287726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73799AAD-1FE0-4017-846E-EAF050F52D89}"/>
              </a:ext>
            </a:extLst>
          </p:cNvPr>
          <p:cNvSpPr>
            <a:spLocks noGrp="1"/>
          </p:cNvSpPr>
          <p:nvPr>
            <p:ph type="title"/>
          </p:nvPr>
        </p:nvSpPr>
        <p:spPr>
          <a:xfrm>
            <a:off x="838200" y="1"/>
            <a:ext cx="9718040" cy="825500"/>
          </a:xfrm>
        </p:spPr>
        <p:txBody>
          <a:bodyPr/>
          <a:lstStyle/>
          <a:p>
            <a:r>
              <a:rPr lang="en-IN" sz="1800" dirty="0"/>
              <a:t>EXECUTIVE SUMMARY </a:t>
            </a:r>
          </a:p>
        </p:txBody>
      </p:sp>
      <p:pic>
        <p:nvPicPr>
          <p:cNvPr id="12" name="Picture 11">
            <a:extLst>
              <a:ext uri="{FF2B5EF4-FFF2-40B4-BE49-F238E27FC236}">
                <a16:creationId xmlns:a16="http://schemas.microsoft.com/office/drawing/2014/main" id="{1C5E6315-A03A-473B-9AC9-594E4577A143}"/>
              </a:ext>
            </a:extLst>
          </p:cNvPr>
          <p:cNvPicPr>
            <a:picLocks noChangeAspect="1"/>
          </p:cNvPicPr>
          <p:nvPr/>
        </p:nvPicPr>
        <p:blipFill>
          <a:blip r:embed="rId2"/>
          <a:stretch>
            <a:fillRect/>
          </a:stretch>
        </p:blipFill>
        <p:spPr>
          <a:xfrm>
            <a:off x="899490" y="1753788"/>
            <a:ext cx="2652093" cy="130004"/>
          </a:xfrm>
          <a:prstGeom prst="rect">
            <a:avLst/>
          </a:prstGeom>
        </p:spPr>
      </p:pic>
      <p:sp>
        <p:nvSpPr>
          <p:cNvPr id="13" name="TextBox 12">
            <a:extLst>
              <a:ext uri="{FF2B5EF4-FFF2-40B4-BE49-F238E27FC236}">
                <a16:creationId xmlns:a16="http://schemas.microsoft.com/office/drawing/2014/main" id="{C2670063-CB57-476C-8BD1-F0D980C7B241}"/>
              </a:ext>
            </a:extLst>
          </p:cNvPr>
          <p:cNvSpPr txBox="1"/>
          <p:nvPr/>
        </p:nvSpPr>
        <p:spPr>
          <a:xfrm>
            <a:off x="573519" y="950123"/>
            <a:ext cx="5136020" cy="430887"/>
          </a:xfrm>
          <a:prstGeom prst="rect">
            <a:avLst/>
          </a:prstGeom>
          <a:solidFill>
            <a:srgbClr val="FFFFFF"/>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7340CC"/>
                </a:solidFill>
                <a:effectLst/>
                <a:uLnTx/>
                <a:uFillTx/>
                <a:latin typeface="Poppins bold"/>
                <a:ea typeface="+mn-ea"/>
                <a:cs typeface="+mn-cs"/>
              </a:rPr>
              <a:t>TOP-10 COUNTRY ASSESSMENT, 2024 (%)</a:t>
            </a:r>
          </a:p>
          <a:p>
            <a:pPr algn="l"/>
            <a:r>
              <a:rPr lang="en-US" sz="1100" b="1" i="0" u="none" strike="noStrike" baseline="0" dirty="0">
                <a:solidFill>
                  <a:schemeClr val="tx1">
                    <a:lumMod val="75000"/>
                    <a:lumOff val="25000"/>
                  </a:schemeClr>
                </a:solidFill>
                <a:latin typeface="+mj-lt"/>
              </a:rPr>
              <a:t>GLOBAL AIRPORT SLEEPING PODS MARKET</a:t>
            </a:r>
            <a:endParaRPr lang="en-US" sz="1100" b="1" dirty="0">
              <a:solidFill>
                <a:schemeClr val="tx1">
                  <a:lumMod val="75000"/>
                  <a:lumOff val="25000"/>
                </a:schemeClr>
              </a:solidFill>
              <a:latin typeface="+mj-lt"/>
            </a:endParaRPr>
          </a:p>
        </p:txBody>
      </p:sp>
      <p:pic>
        <p:nvPicPr>
          <p:cNvPr id="15" name="Picture 14">
            <a:extLst>
              <a:ext uri="{FF2B5EF4-FFF2-40B4-BE49-F238E27FC236}">
                <a16:creationId xmlns:a16="http://schemas.microsoft.com/office/drawing/2014/main" id="{98DB0E5B-BBE2-4BB8-AFC7-09D4A6F4FA14}"/>
              </a:ext>
            </a:extLst>
          </p:cNvPr>
          <p:cNvPicPr>
            <a:picLocks noChangeAspect="1"/>
          </p:cNvPicPr>
          <p:nvPr/>
        </p:nvPicPr>
        <p:blipFill>
          <a:blip r:embed="rId3"/>
          <a:stretch>
            <a:fillRect/>
          </a:stretch>
        </p:blipFill>
        <p:spPr>
          <a:xfrm>
            <a:off x="463284" y="1800922"/>
            <a:ext cx="5356491" cy="2351978"/>
          </a:xfrm>
          <a:prstGeom prst="rect">
            <a:avLst/>
          </a:prstGeom>
        </p:spPr>
      </p:pic>
      <p:sp>
        <p:nvSpPr>
          <p:cNvPr id="17" name="TextBox 16">
            <a:extLst>
              <a:ext uri="{FF2B5EF4-FFF2-40B4-BE49-F238E27FC236}">
                <a16:creationId xmlns:a16="http://schemas.microsoft.com/office/drawing/2014/main" id="{556D8289-E9B7-439F-A707-7EF0F899C43E}"/>
              </a:ext>
            </a:extLst>
          </p:cNvPr>
          <p:cNvSpPr txBox="1"/>
          <p:nvPr/>
        </p:nvSpPr>
        <p:spPr>
          <a:xfrm>
            <a:off x="6096000" y="1009663"/>
            <a:ext cx="5136020" cy="430887"/>
          </a:xfrm>
          <a:prstGeom prst="rect">
            <a:avLst/>
          </a:prstGeom>
          <a:solidFill>
            <a:srgbClr val="FFFFFF"/>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7340CC"/>
                </a:solidFill>
                <a:effectLst/>
                <a:uLnTx/>
                <a:uFillTx/>
                <a:latin typeface="Poppins bold"/>
                <a:ea typeface="+mn-ea"/>
                <a:cs typeface="+mn-cs"/>
              </a:rPr>
              <a:t>SEGMENTAL OVERVIEW, 2024 (%)</a:t>
            </a:r>
          </a:p>
          <a:p>
            <a:pPr marL="0" algn="l" rtl="0" eaLnBrk="1" latinLnBrk="0" hangingPunct="1">
              <a:spcBef>
                <a:spcPts val="0"/>
              </a:spcBef>
              <a:spcAft>
                <a:spcPts val="0"/>
              </a:spcAft>
            </a:pPr>
            <a:r>
              <a:rPr lang="en-US" sz="1100" b="1" i="0" kern="1200" baseline="0" dirty="0">
                <a:solidFill>
                  <a:srgbClr val="404040"/>
                </a:solidFill>
                <a:effectLst/>
                <a:latin typeface="Poppins bold" panose="00000800000000000000" pitchFamily="2" charset="0"/>
                <a:ea typeface="+mn-ea"/>
                <a:cs typeface="+mn-cs"/>
              </a:rPr>
              <a:t>GLOBAL AIRPORT SLEEPING PODS MARKET</a:t>
            </a:r>
            <a:endParaRPr lang="en-US" sz="1100" dirty="0">
              <a:effectLst/>
            </a:endParaRPr>
          </a:p>
        </p:txBody>
      </p:sp>
      <p:pic>
        <p:nvPicPr>
          <p:cNvPr id="18" name="Picture 17">
            <a:extLst>
              <a:ext uri="{FF2B5EF4-FFF2-40B4-BE49-F238E27FC236}">
                <a16:creationId xmlns:a16="http://schemas.microsoft.com/office/drawing/2014/main" id="{CE6922FE-B18B-43DF-9713-455A7476F699}"/>
              </a:ext>
            </a:extLst>
          </p:cNvPr>
          <p:cNvPicPr>
            <a:picLocks noChangeAspect="1"/>
          </p:cNvPicPr>
          <p:nvPr/>
        </p:nvPicPr>
        <p:blipFill>
          <a:blip r:embed="rId4"/>
          <a:stretch>
            <a:fillRect/>
          </a:stretch>
        </p:blipFill>
        <p:spPr>
          <a:xfrm>
            <a:off x="6096000" y="1800922"/>
            <a:ext cx="5310928" cy="2438740"/>
          </a:xfrm>
          <a:prstGeom prst="rect">
            <a:avLst/>
          </a:prstGeom>
        </p:spPr>
      </p:pic>
      <p:sp>
        <p:nvSpPr>
          <p:cNvPr id="10" name="TextBox 9">
            <a:extLst>
              <a:ext uri="{FF2B5EF4-FFF2-40B4-BE49-F238E27FC236}">
                <a16:creationId xmlns:a16="http://schemas.microsoft.com/office/drawing/2014/main" id="{18E6FD4E-657B-4EA0-8D8A-DAA340FF46F4}"/>
              </a:ext>
            </a:extLst>
          </p:cNvPr>
          <p:cNvSpPr txBox="1"/>
          <p:nvPr/>
        </p:nvSpPr>
        <p:spPr>
          <a:xfrm>
            <a:off x="2066925" y="3182779"/>
            <a:ext cx="1484657" cy="246221"/>
          </a:xfrm>
          <a:prstGeom prst="rect">
            <a:avLst/>
          </a:prstGeom>
          <a:noFill/>
        </p:spPr>
        <p:txBody>
          <a:bodyPr wrap="square" rtlCol="0">
            <a:spAutoFit/>
          </a:bodyPr>
          <a:lstStyle/>
          <a:p>
            <a:r>
              <a:rPr lang="en-US" sz="1000" b="1" dirty="0">
                <a:solidFill>
                  <a:schemeClr val="bg1"/>
                </a:solidFill>
              </a:rPr>
              <a:t>USD 83.02 MILLION </a:t>
            </a:r>
            <a:r>
              <a:rPr lang="en-US" sz="900" b="1" dirty="0">
                <a:solidFill>
                  <a:schemeClr val="bg1"/>
                </a:solidFill>
                <a:effectLst/>
                <a:latin typeface="+mj-lt"/>
              </a:rPr>
              <a:t/>
            </a:r>
            <a:r>
              <a:rPr lang="en-US" sz="1000" b="1" dirty="0">
                <a:solidFill>
                  <a:schemeClr val="bg1"/>
                </a:solidFill>
                <a:effectLst/>
                <a:latin typeface="Consolas" panose="020B0609020204030204" pitchFamily="49" charset="0"/>
              </a:rPr>
              <a:t/>
            </a:r>
          </a:p>
        </p:txBody>
      </p:sp>
    </p:spTree>
    <p:extLst>
      <p:ext uri="{BB962C8B-B14F-4D97-AF65-F5344CB8AC3E}">
        <p14:creationId xmlns:p14="http://schemas.microsoft.com/office/powerpoint/2010/main" val="14851533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513230" y="1041771"/>
            <a:ext cx="6547970" cy="681825"/>
          </a:xfrm>
        </p:spPr>
        <p:txBody>
          <a:bodyPr anchor="t">
            <a:noAutofit/>
          </a:bodyPr>
          <a:lstStyle/>
          <a:p>
            <a:pPr>
              <a:lnSpc>
                <a:spcPct val="100000"/>
              </a:lnSpc>
            </a:pPr>
            <a:r>
              <a:rPr lang="en-US" dirty="0">
                <a:solidFill>
                  <a:schemeClr val="accent1"/>
                </a:solidFill>
              </a:rPr>
              <a:t>MARKET DYNAMICS &amp; OUTLOOK</a:t>
            </a:r>
            <a:r>
              <a:rPr lang="en-IN" dirty="0">
                <a:solidFill>
                  <a:schemeClr val="accent1"/>
                </a:solidFill>
              </a:rPr>
              <a:t> </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82750" y="5240344"/>
            <a:ext cx="7321550" cy="1500187"/>
          </a:xfrm>
        </p:spPr>
        <p:txBody>
          <a:bodyPr>
            <a:normAutofit/>
          </a:bodyPr>
          <a:lstStyle/>
          <a:p>
            <a:r>
              <a:rPr lang="en-US" sz="1400" b="1" dirty="0">
                <a:solidFill>
                  <a:schemeClr val="tx1"/>
                </a:solidFill>
              </a:rPr>
              <a:t>GLOBAL AIRPORT SLEEPING PODS MARKET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279550" y="5106128"/>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F454D972-9733-82BD-7B66-E55DF10501F4}"/>
              </a:ext>
            </a:extLst>
          </p:cNvPr>
          <p:cNvSpPr txBox="1"/>
          <p:nvPr/>
        </p:nvSpPr>
        <p:spPr>
          <a:xfrm>
            <a:off x="482750" y="5674966"/>
            <a:ext cx="2753697"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
        <p:nvSpPr>
          <p:cNvPr id="7" name="TextBox 6">
            <a:extLst>
              <a:ext uri="{FF2B5EF4-FFF2-40B4-BE49-F238E27FC236}">
                <a16:creationId xmlns:a16="http://schemas.microsoft.com/office/drawing/2014/main" id="{6DA4817C-0D30-468D-A5BD-73C171EC8489}"/>
              </a:ext>
            </a:extLst>
          </p:cNvPr>
          <p:cNvSpPr txBox="1"/>
          <p:nvPr/>
        </p:nvSpPr>
        <p:spPr>
          <a:xfrm>
            <a:off x="548342" y="2085526"/>
            <a:ext cx="4743450" cy="2999924"/>
          </a:xfrm>
          <a:prstGeom prst="rect">
            <a:avLst/>
          </a:prstGeom>
          <a:noFill/>
        </p:spPr>
        <p:txBody>
          <a:bodyPr wrap="square">
            <a:spAutoFit/>
          </a:bodyPr>
          <a:lstStyle/>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Macro-Economic Indicators</a:t>
            </a:r>
          </a:p>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Drivers &amp; Opportunities</a:t>
            </a:r>
          </a:p>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Restraints &amp; Challenges</a:t>
            </a:r>
          </a:p>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Supply Side Trends</a:t>
            </a:r>
          </a:p>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Demand Side Trends</a:t>
            </a:r>
          </a:p>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Porters Analysis &amp; Impact</a:t>
            </a:r>
          </a:p>
          <a:p>
            <a:pPr marL="171450" lvl="0" indent="-171450">
              <a:lnSpc>
                <a:spcPct val="150000"/>
              </a:lnSpc>
              <a:buClr>
                <a:srgbClr val="000000"/>
              </a:buClr>
              <a:buSzPct val="100000"/>
              <a:buFont typeface="Courier New" panose="02070309020205020404" pitchFamily="49" charset="0"/>
              <a:buChar char="o"/>
              <a:defRPr/>
            </a:pPr>
            <a:r>
              <a:rPr lang="en-US" sz="1100" kern="0" dirty="0">
                <a:solidFill>
                  <a:srgbClr val="000000"/>
                </a:solidFill>
                <a:latin typeface="Poppins" panose="00000500000000000000" pitchFamily="2" charset="0"/>
                <a:ea typeface="Arial"/>
                <a:cs typeface="Poppins" panose="00000500000000000000" pitchFamily="2" charset="0"/>
                <a:sym typeface="Poppins"/>
              </a:rPr>
              <a:t>Threat of New Entrants</a:t>
            </a:r>
          </a:p>
          <a:p>
            <a:pPr marL="171450" lvl="0" indent="-171450">
              <a:lnSpc>
                <a:spcPct val="150000"/>
              </a:lnSpc>
              <a:buClr>
                <a:srgbClr val="000000"/>
              </a:buClr>
              <a:buSzPct val="100000"/>
              <a:buFont typeface="Courier New" panose="02070309020205020404" pitchFamily="49" charset="0"/>
              <a:buChar char="o"/>
              <a:defRPr/>
            </a:pPr>
            <a:r>
              <a:rPr lang="en-US" sz="1100" kern="0" dirty="0">
                <a:solidFill>
                  <a:srgbClr val="000000"/>
                </a:solidFill>
                <a:latin typeface="Poppins" panose="00000500000000000000" pitchFamily="2" charset="0"/>
                <a:ea typeface="Arial"/>
                <a:cs typeface="Poppins" panose="00000500000000000000" pitchFamily="2" charset="0"/>
                <a:sym typeface="Poppins"/>
              </a:rPr>
              <a:t>Bargaining Power of Suppliers</a:t>
            </a:r>
          </a:p>
          <a:p>
            <a:pPr marL="171450" lvl="0" indent="-171450">
              <a:lnSpc>
                <a:spcPct val="150000"/>
              </a:lnSpc>
              <a:buClr>
                <a:srgbClr val="000000"/>
              </a:buClr>
              <a:buSzPct val="100000"/>
              <a:buFont typeface="Courier New" panose="02070309020205020404" pitchFamily="49" charset="0"/>
              <a:buChar char="o"/>
              <a:defRPr/>
            </a:pPr>
            <a:r>
              <a:rPr lang="en-US" sz="1100" kern="0" dirty="0">
                <a:solidFill>
                  <a:srgbClr val="000000"/>
                </a:solidFill>
                <a:latin typeface="Poppins" panose="00000500000000000000" pitchFamily="2" charset="0"/>
                <a:ea typeface="Arial"/>
                <a:cs typeface="Poppins" panose="00000500000000000000" pitchFamily="2" charset="0"/>
                <a:sym typeface="Poppins"/>
              </a:rPr>
              <a:t>Bargaining Power of Buyers</a:t>
            </a:r>
          </a:p>
          <a:p>
            <a:pPr marL="171450" lvl="0" indent="-171450">
              <a:lnSpc>
                <a:spcPct val="150000"/>
              </a:lnSpc>
              <a:buClr>
                <a:srgbClr val="000000"/>
              </a:buClr>
              <a:buSzPct val="100000"/>
              <a:buFont typeface="Courier New" panose="02070309020205020404" pitchFamily="49" charset="0"/>
              <a:buChar char="o"/>
              <a:defRPr/>
            </a:pPr>
            <a:r>
              <a:rPr lang="en-US" sz="1100" kern="0" dirty="0">
                <a:solidFill>
                  <a:srgbClr val="000000"/>
                </a:solidFill>
                <a:latin typeface="Poppins" panose="00000500000000000000" pitchFamily="2" charset="0"/>
                <a:ea typeface="Arial"/>
                <a:cs typeface="Poppins" panose="00000500000000000000" pitchFamily="2" charset="0"/>
                <a:sym typeface="Poppins"/>
              </a:rPr>
              <a:t>Threat of Substitute</a:t>
            </a:r>
          </a:p>
          <a:p>
            <a:pPr marL="171450" lvl="0" indent="-171450">
              <a:lnSpc>
                <a:spcPct val="150000"/>
              </a:lnSpc>
              <a:buClr>
                <a:srgbClr val="000000"/>
              </a:buClr>
              <a:buSzPct val="100000"/>
              <a:buFont typeface="Courier New" panose="02070309020205020404" pitchFamily="49" charset="0"/>
              <a:buChar char="o"/>
              <a:defRPr/>
            </a:pPr>
            <a:r>
              <a:rPr lang="en-US" sz="1100" kern="0" dirty="0">
                <a:solidFill>
                  <a:srgbClr val="000000"/>
                </a:solidFill>
                <a:latin typeface="Poppins" panose="00000500000000000000" pitchFamily="2" charset="0"/>
                <a:ea typeface="Arial"/>
                <a:cs typeface="Poppins" panose="00000500000000000000" pitchFamily="2" charset="0"/>
                <a:sym typeface="Poppins"/>
              </a:rPr>
              <a:t>Intensity of Competitive Rivalry</a:t>
            </a:r>
            <a:endParaRPr lang="en-IN" sz="1200" dirty="0"/>
          </a:p>
        </p:txBody>
      </p:sp>
    </p:spTree>
    <p:extLst>
      <p:ext uri="{BB962C8B-B14F-4D97-AF65-F5344CB8AC3E}">
        <p14:creationId xmlns:p14="http://schemas.microsoft.com/office/powerpoint/2010/main" val="18639777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D2546-7449-B2BE-8665-E7B4F4E61CE7}"/>
              </a:ext>
            </a:extLst>
          </p:cNvPr>
          <p:cNvSpPr>
            <a:spLocks noGrp="1"/>
          </p:cNvSpPr>
          <p:nvPr>
            <p:ph type="title"/>
          </p:nvPr>
        </p:nvSpPr>
        <p:spPr/>
        <p:txBody>
          <a:bodyPr/>
          <a:lstStyle/>
          <a:p>
            <a:r>
              <a:rPr lang="en-US" dirty="0"/>
              <a:t>MARKET DYNAMICS &amp; OUTLOOK</a:t>
            </a:r>
            <a:r>
              <a:rPr lang="en-IN" dirty="0"/>
              <a:t> </a:t>
            </a:r>
            <a:endParaRPr lang="en-IN" sz="1800" dirty="0"/>
          </a:p>
        </p:txBody>
      </p:sp>
      <p:sp>
        <p:nvSpPr>
          <p:cNvPr id="7" name="TextBox 6">
            <a:extLst>
              <a:ext uri="{FF2B5EF4-FFF2-40B4-BE49-F238E27FC236}">
                <a16:creationId xmlns:a16="http://schemas.microsoft.com/office/drawing/2014/main" id="{5F96D21B-341E-4DAE-B778-5D760BDAF48D}"/>
              </a:ext>
            </a:extLst>
          </p:cNvPr>
          <p:cNvSpPr txBox="1"/>
          <p:nvPr/>
        </p:nvSpPr>
        <p:spPr>
          <a:xfrm>
            <a:off x="309405" y="1318849"/>
            <a:ext cx="2982137"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31097E"/>
                </a:solidFill>
                <a:effectLst/>
                <a:uLnTx/>
                <a:uFillTx/>
                <a:latin typeface="Poppins"/>
                <a:ea typeface="+mn-ea"/>
                <a:cs typeface="Poppins SemiBold" panose="00000700000000000000" pitchFamily="2" charset="0"/>
              </a:rPr>
              <a:t>SUPPLY SIDE TRENDS</a:t>
            </a:r>
          </a:p>
        </p:txBody>
      </p:sp>
      <p:sp>
        <p:nvSpPr>
          <p:cNvPr id="8" name="TextBox 7">
            <a:extLst>
              <a:ext uri="{FF2B5EF4-FFF2-40B4-BE49-F238E27FC236}">
                <a16:creationId xmlns:a16="http://schemas.microsoft.com/office/drawing/2014/main" id="{6A41CCFF-858C-44D9-A458-147AA70AD57B}"/>
              </a:ext>
            </a:extLst>
          </p:cNvPr>
          <p:cNvSpPr txBox="1"/>
          <p:nvPr/>
        </p:nvSpPr>
        <p:spPr>
          <a:xfrm>
            <a:off x="6067222" y="1318849"/>
            <a:ext cx="2982137"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31097E"/>
                </a:solidFill>
                <a:effectLst/>
                <a:uLnTx/>
                <a:uFillTx/>
                <a:latin typeface="Poppins"/>
                <a:ea typeface="+mn-ea"/>
                <a:cs typeface="Poppins SemiBold" panose="00000700000000000000" pitchFamily="2" charset="0"/>
              </a:rPr>
              <a:t>DEMAND SIDE TRENDS</a:t>
            </a:r>
          </a:p>
        </p:txBody>
      </p:sp>
      <p:pic>
        <p:nvPicPr>
          <p:cNvPr id="9" name="Picture 8">
            <a:extLst>
              <a:ext uri="{FF2B5EF4-FFF2-40B4-BE49-F238E27FC236}">
                <a16:creationId xmlns:a16="http://schemas.microsoft.com/office/drawing/2014/main" id="{58B66F29-C6EE-48D9-9D13-733C9D752412}"/>
              </a:ext>
            </a:extLst>
          </p:cNvPr>
          <p:cNvPicPr>
            <a:picLocks noChangeAspect="1"/>
          </p:cNvPicPr>
          <p:nvPr/>
        </p:nvPicPr>
        <p:blipFill>
          <a:blip r:embed="rId2"/>
          <a:stretch>
            <a:fillRect/>
          </a:stretch>
        </p:blipFill>
        <p:spPr>
          <a:xfrm>
            <a:off x="338183" y="1585873"/>
            <a:ext cx="5729039" cy="3319817"/>
          </a:xfrm>
          <a:prstGeom prst="rect">
            <a:avLst/>
          </a:prstGeom>
        </p:spPr>
      </p:pic>
      <p:pic>
        <p:nvPicPr>
          <p:cNvPr id="11" name="Picture 10">
            <a:extLst>
              <a:ext uri="{FF2B5EF4-FFF2-40B4-BE49-F238E27FC236}">
                <a16:creationId xmlns:a16="http://schemas.microsoft.com/office/drawing/2014/main" id="{03D2D509-E1A6-4C6F-B417-E9E64D9D2F74}"/>
              </a:ext>
            </a:extLst>
          </p:cNvPr>
          <p:cNvPicPr>
            <a:picLocks noChangeAspect="1"/>
          </p:cNvPicPr>
          <p:nvPr/>
        </p:nvPicPr>
        <p:blipFill>
          <a:blip r:embed="rId3"/>
          <a:stretch>
            <a:fillRect/>
          </a:stretch>
        </p:blipFill>
        <p:spPr>
          <a:xfrm>
            <a:off x="6124781" y="1580458"/>
            <a:ext cx="5838620" cy="3319817"/>
          </a:xfrm>
          <a:prstGeom prst="rect">
            <a:avLst/>
          </a:prstGeom>
        </p:spPr>
      </p:pic>
    </p:spTree>
    <p:extLst>
      <p:ext uri="{BB962C8B-B14F-4D97-AF65-F5344CB8AC3E}">
        <p14:creationId xmlns:p14="http://schemas.microsoft.com/office/powerpoint/2010/main" val="6433529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US" dirty="0"/>
              <a:t>MARKET DYNAMICS &amp; OUTLOOK</a:t>
            </a:r>
            <a:r>
              <a:rPr lang="en-IN" dirty="0"/>
              <a:t> : MARKET DRIVERS &amp; OPPORTUNITIES (1/X) </a:t>
            </a:r>
          </a:p>
        </p:txBody>
      </p:sp>
      <p:graphicFrame>
        <p:nvGraphicFramePr>
          <p:cNvPr id="6" name="Table 5">
            <a:extLst>
              <a:ext uri="{FF2B5EF4-FFF2-40B4-BE49-F238E27FC236}">
                <a16:creationId xmlns:a16="http://schemas.microsoft.com/office/drawing/2014/main" id="{1B46DE8A-0345-CCA5-AF2D-CCA1857606A6}"/>
              </a:ext>
            </a:extLst>
          </p:cNvPr>
          <p:cNvGraphicFramePr>
            <a:graphicFrameLocks noGrp="1"/>
          </p:cNvGraphicFramePr>
          <p:nvPr>
            <p:extLst>
              <p:ext uri="{D42A27DB-BD31-4B8C-83A1-F6EECF244321}">
                <p14:modId xmlns:p14="http://schemas.microsoft.com/office/powerpoint/2010/main" val="2767293984"/>
              </p:ext>
            </p:extLst>
          </p:nvPr>
        </p:nvGraphicFramePr>
        <p:xfrm>
          <a:off x="333828" y="914400"/>
          <a:ext cx="11494377" cy="5128670"/>
        </p:xfrm>
        <a:graphic>
          <a:graphicData uri="http://schemas.openxmlformats.org/drawingml/2006/table">
            <a:tbl>
              <a:tblPr firstRow="1" bandRow="1">
                <a:tableStyleId>{5940675A-B579-460E-94D1-54222C63F5DA}</a:tableStyleId>
              </a:tblPr>
              <a:tblGrid>
                <a:gridCol w="11494377">
                  <a:extLst>
                    <a:ext uri="{9D8B030D-6E8A-4147-A177-3AD203B41FA5}">
                      <a16:colId xmlns:a16="http://schemas.microsoft.com/office/drawing/2014/main" val="3541727421"/>
                    </a:ext>
                  </a:extLst>
                </a:gridCol>
              </a:tblGrid>
              <a:tr h="409575">
                <a:tc>
                  <a:txBody>
                    <a:bodyPr/>
                    <a:lstStyle/>
                    <a:p>
                      <a:pPr marL="0" marR="0" lvl="3" indent="0" algn="just" defTabSz="584200" rtl="0" eaLnBrk="1" fontAlgn="auto" latinLnBrk="0" hangingPunct="1">
                        <a:lnSpc>
                          <a:spcPct val="100000"/>
                        </a:lnSpc>
                        <a:spcBef>
                          <a:spcPts val="0"/>
                        </a:spcBef>
                        <a:spcAft>
                          <a:spcPts val="0"/>
                        </a:spcAft>
                        <a:buClrTx/>
                        <a:buSzTx/>
                        <a:buFontTx/>
                        <a:buNone/>
                        <a:tabLst/>
                        <a:defRPr/>
                      </a:pPr>
                      <a:endParaRPr lang="en-US" sz="1100" b="1" kern="1200" dirty="0">
                        <a:solidFill>
                          <a:schemeClr val="bg1"/>
                        </a:solidFill>
                        <a:latin typeface="+mn-lt"/>
                        <a:ea typeface="Poppins"/>
                        <a:cs typeface="Poppins" panose="00000500000000000000" pitchFamily="2" charset="0"/>
                        <a:sym typeface="Poppins"/>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583814293"/>
                  </a:ext>
                </a:extLst>
              </a:tr>
              <a:tr h="4719095">
                <a:tc>
                  <a:txBody>
                    <a:bodyPr/>
                    <a:lstStyle/>
                    <a:p>
                      <a:pPr marL="174625" marR="0" lvl="0" indent="-174625" algn="just" defTabSz="914400" rtl="0" eaLnBrk="1" fontAlgn="auto" latinLnBrk="0" hangingPunct="1">
                        <a:lnSpc>
                          <a:spcPct val="150000"/>
                        </a:lnSpc>
                        <a:spcBef>
                          <a:spcPts val="600"/>
                        </a:spcBef>
                        <a:spcAft>
                          <a:spcPts val="0"/>
                        </a:spcAft>
                        <a:buClr>
                          <a:srgbClr val="212529"/>
                        </a:buClr>
                        <a:buSzPts val="1600"/>
                        <a:buFont typeface="Arial"/>
                        <a:buChar char="•"/>
                        <a:tabLst/>
                        <a:defRPr/>
                      </a:pPr>
                      <a:r>
                        <a:rPr kumimoji="0" lang="en-US" sz="1000" b="0" i="0" u="none" strike="noStrike" kern="1200" cap="none" spc="0" normalizeH="0" baseline="0" dirty="0">
                          <a:ln>
                            <a:noFill/>
                          </a:ln>
                          <a:solidFill>
                            <a:srgbClr val="1F1F1F"/>
                          </a:solidFill>
                          <a:effectLst/>
                          <a:uFillTx/>
                          <a:latin typeface="+mn-lt"/>
                          <a:ea typeface="Poppins Bold"/>
                          <a:cs typeface="Poppins Bold"/>
                          <a:sym typeface="Poppins"/>
                        </a:rPr>
                        <a:t>Travelers increasingly seek restful options during lengthy airport delays, prompting airports to introduce dedicated sleeping pod facilities. YOTEL and Minute Suites are often cited as examples where compact cabins deliver privacy and comfort within terminal environments. Airports such as Heathrow and Singapore Changi have integrated rest and nap offerings into passenger services, reflecting a shift toward experience centric travel. This trend is driven by consumer preference for privacy, hygiene, and convenience, encouraging operators to prioritize soundproof, easily sanitized pod designs.
Airports leverage sleeping pods as strategic ancillary offerings that enhance passenger experience while activating underused terminal space. Partnerships with hospitality brands like YOTELair and Sleepbox show how transit hubs work with operators to deliver cabin experiences in terminals. Operators note a lower capital footprint compared with full service hotels, making pods attractive for retail planners seeking new revenue. This commercial logic, supported by observable traveler willingness to pay for rest and privacy, drives airport authorities to pilot modular pod concepts.
Heightened health and hygiene expectations after recent health events have shifted traveler preferences toward private, easily sanitized rest solutions, boosting appeal of sleeping pods. Operators emphasize antimicrobial materials, touchless entry systems, and cleaning protocols to reassure passengers, with companies such as Napcabs and SnoozeCube promoting sanitation practices. Airports integrate pod hygiene standards into terminal operations, aligning with broader health measures. Cleanliness has become a competitive differentiator; pod manufacturers design interiors for efficient turnover without compromising passenger privacy and comfort standards.
Innovation in design and connectivity drives sleeping pods, with IoT controls, app reservations, and integrated charging improving usability in terminals. Companies such as GoSleep and Minute Suites highlight seamless booking and adjustable sleep environments to suit traveler needs, while airports fold pods into broader digital passenger services. Contactless access and adjustable ambient lighting boost security and comfort perceptions. Integrated modular construction permits rapid deployment in concourses, positioning pods as a flexible element of contemporary airport service ecosystems, boosting passenger satisfaction.</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414829377"/>
                  </a:ext>
                </a:extLst>
              </a:tr>
            </a:tbl>
          </a:graphicData>
        </a:graphic>
      </p:graphicFrame>
      <p:sp>
        <p:nvSpPr>
          <p:cNvPr id="5" name="TextBox 4">
            <a:extLst>
              <a:ext uri="{FF2B5EF4-FFF2-40B4-BE49-F238E27FC236}">
                <a16:creationId xmlns:a16="http://schemas.microsoft.com/office/drawing/2014/main" id="{5155BE98-9A2A-4AB5-B543-5A60E02C179F}"/>
              </a:ext>
            </a:extLst>
          </p:cNvPr>
          <p:cNvSpPr txBox="1"/>
          <p:nvPr/>
        </p:nvSpPr>
        <p:spPr>
          <a:xfrm>
            <a:off x="463246" y="1012755"/>
            <a:ext cx="11220753" cy="261610"/>
          </a:xfrm>
          <a:prstGeom prst="rect">
            <a:avLst/>
          </a:prstGeom>
          <a:noFill/>
        </p:spPr>
        <p:txBody>
          <a:bodyPr wrap="square">
            <a:spAutoFit/>
          </a:bodyPr>
          <a:lstStyle/>
          <a:p>
            <a:pPr marL="0" marR="0" indent="0" algn="just" rtl="0" eaLnBrk="1" fontAlgn="auto" latinLnBrk="0" hangingPunct="1">
              <a:spcBef>
                <a:spcPts val="0"/>
              </a:spcBef>
              <a:spcAft>
                <a:spcPts val="0"/>
              </a:spcAft>
            </a:pP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Growing Passenger Demand for Enhanced Transit Comfort</a:t>
            </a:r>
            <a:r>
              <a:rPr lang="en-US" sz="1100" b="1" kern="1200" dirty="0" err="1">
                <a:solidFill>
                  <a:srgbClr val="FFFFFF"/>
                </a:solidFill>
                <a:effectLst/>
                <a:latin typeface="Poppins" panose="00000500000000000000" pitchFamily="2" charset="0"/>
                <a:ea typeface="Poppins" panose="00000500000000000000" pitchFamily="2" charset="0"/>
                <a:cs typeface="Poppins" panose="00000500000000000000" pitchFamily="2" charset="0"/>
              </a:rPr>
              <a:t/>
            </a: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
            </a:r>
            <a:endParaRPr lang="en-US" sz="1100" dirty="0">
              <a:effectLst/>
            </a:endParaRPr>
          </a:p>
        </p:txBody>
      </p:sp>
      <p:sp>
        <p:nvSpPr>
          <p:cNvPr id="8" name="TextBox 7">
            <a:extLst>
              <a:ext uri="{FF2B5EF4-FFF2-40B4-BE49-F238E27FC236}">
                <a16:creationId xmlns:a16="http://schemas.microsoft.com/office/drawing/2014/main" id="{A9906AAD-DA7B-4CE6-BEBE-A0643155DEF3}"/>
              </a:ext>
            </a:extLst>
          </p:cNvPr>
          <p:cNvSpPr txBox="1"/>
          <p:nvPr/>
        </p:nvSpPr>
        <p:spPr>
          <a:xfrm>
            <a:off x="1940832" y="6243422"/>
            <a:ext cx="9937190" cy="215444"/>
          </a:xfrm>
          <a:prstGeom prst="rect">
            <a:avLst/>
          </a:prstGeom>
          <a:noFill/>
        </p:spPr>
        <p:txBody>
          <a:bodyPr wrap="square" rtlCol="0">
            <a:spAutoFit/>
          </a:bodyPr>
          <a:lstStyle/>
          <a:p>
            <a:pPr algn="r"/>
            <a:r>
              <a:rPr lang="en-US" sz="800" b="1" i="1" dirty="0"/>
              <a:t>*Please note that the drivers and opportunities mentioned here are only for representation purpose; a comprehensive analysis will be provided in the final report.</a:t>
            </a:r>
            <a:endParaRPr lang="en-US" sz="800" b="1" dirty="0"/>
          </a:p>
        </p:txBody>
      </p:sp>
    </p:spTree>
    <p:extLst>
      <p:ext uri="{BB962C8B-B14F-4D97-AF65-F5344CB8AC3E}">
        <p14:creationId xmlns:p14="http://schemas.microsoft.com/office/powerpoint/2010/main" val="29998396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US" dirty="0"/>
              <a:t>MARKET DYNAMICS &amp; OUTLOOK</a:t>
            </a:r>
            <a:r>
              <a:rPr lang="en-IN" dirty="0"/>
              <a:t> : MARKET DRIVERS &amp; OPPORTUNITIES (2/X) </a:t>
            </a:r>
          </a:p>
        </p:txBody>
      </p:sp>
      <p:graphicFrame>
        <p:nvGraphicFramePr>
          <p:cNvPr id="6" name="Table 5">
            <a:extLst>
              <a:ext uri="{FF2B5EF4-FFF2-40B4-BE49-F238E27FC236}">
                <a16:creationId xmlns:a16="http://schemas.microsoft.com/office/drawing/2014/main" id="{1B46DE8A-0345-CCA5-AF2D-CCA1857606A6}"/>
              </a:ext>
            </a:extLst>
          </p:cNvPr>
          <p:cNvGraphicFramePr>
            <a:graphicFrameLocks noGrp="1"/>
          </p:cNvGraphicFramePr>
          <p:nvPr>
            <p:extLst>
              <p:ext uri="{D42A27DB-BD31-4B8C-83A1-F6EECF244321}">
                <p14:modId xmlns:p14="http://schemas.microsoft.com/office/powerpoint/2010/main" val="3964406852"/>
              </p:ext>
            </p:extLst>
          </p:nvPr>
        </p:nvGraphicFramePr>
        <p:xfrm>
          <a:off x="333828" y="914400"/>
          <a:ext cx="11494377" cy="5146051"/>
        </p:xfrm>
        <a:graphic>
          <a:graphicData uri="http://schemas.openxmlformats.org/drawingml/2006/table">
            <a:tbl>
              <a:tblPr firstRow="1" bandRow="1">
                <a:tableStyleId>{5940675A-B579-460E-94D1-54222C63F5DA}</a:tableStyleId>
              </a:tblPr>
              <a:tblGrid>
                <a:gridCol w="11494377">
                  <a:extLst>
                    <a:ext uri="{9D8B030D-6E8A-4147-A177-3AD203B41FA5}">
                      <a16:colId xmlns:a16="http://schemas.microsoft.com/office/drawing/2014/main" val="3541727421"/>
                    </a:ext>
                  </a:extLst>
                </a:gridCol>
              </a:tblGrid>
              <a:tr h="409575">
                <a:tc>
                  <a:txBody>
                    <a:bodyPr/>
                    <a:lstStyle/>
                    <a:p>
                      <a:pPr marL="0" marR="0" lvl="3" indent="0" algn="just" defTabSz="584200" rtl="0" eaLnBrk="1" fontAlgn="auto" latinLnBrk="0" hangingPunct="1">
                        <a:lnSpc>
                          <a:spcPct val="100000"/>
                        </a:lnSpc>
                        <a:spcBef>
                          <a:spcPts val="0"/>
                        </a:spcBef>
                        <a:spcAft>
                          <a:spcPts val="0"/>
                        </a:spcAft>
                        <a:buClrTx/>
                        <a:buSzTx/>
                        <a:buFontTx/>
                        <a:buNone/>
                        <a:tabLst/>
                        <a:defRPr/>
                      </a:pPr>
                      <a:endParaRPr lang="en-US" sz="1100" b="1" kern="1200" dirty="0">
                        <a:solidFill>
                          <a:schemeClr val="bg1"/>
                        </a:solidFill>
                        <a:latin typeface="+mn-lt"/>
                        <a:ea typeface="Poppins"/>
                        <a:cs typeface="Poppins" panose="00000500000000000000" pitchFamily="2" charset="0"/>
                        <a:sym typeface="Poppins"/>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583814293"/>
                  </a:ext>
                </a:extLst>
              </a:tr>
              <a:tr h="4736476">
                <a:tc>
                  <a:txBody>
                    <a:bodyPr/>
                    <a:lstStyle/>
                    <a:p>
                      <a:pPr marL="174625" marR="0" lvl="0" indent="-174625" algn="just" defTabSz="914400" rtl="0" eaLnBrk="1" fontAlgn="auto" latinLnBrk="0" hangingPunct="1">
                        <a:lnSpc>
                          <a:spcPct val="150000"/>
                        </a:lnSpc>
                        <a:spcBef>
                          <a:spcPts val="600"/>
                        </a:spcBef>
                        <a:spcAft>
                          <a:spcPts val="0"/>
                        </a:spcAft>
                        <a:buClr>
                          <a:srgbClr val="212529"/>
                        </a:buClr>
                        <a:buSzPts val="1600"/>
                        <a:buFont typeface="Arial"/>
                        <a:buChar char="•"/>
                        <a:tabLst/>
                        <a:defRPr/>
                      </a:pPr>
                      <a:r>
                        <a:rPr kumimoji="0" lang="en-US" sz="1000" b="0" i="0" u="none" strike="noStrike" kern="1200" cap="none" spc="0" normalizeH="0" baseline="0" dirty="0">
                          <a:ln>
                            <a:noFill/>
                          </a:ln>
                          <a:solidFill>
                            <a:srgbClr val="1F1F1F"/>
                          </a:solidFill>
                          <a:effectLst/>
                          <a:uFillTx/>
                          <a:latin typeface="+mn-lt"/>
                          <a:ea typeface="Poppins Bold"/>
                          <a:cs typeface="Poppins Bold"/>
                          <a:sym typeface="Poppins"/>
                        </a:rPr>
                        <a:t>Airport operators increasingly view sleeping pods as strategic non-aeronautical revenue sources, monetizing dwell time and premium space. Operators partner with pod brands such as YOTELAIR and Minute Suites to create bookable micro-hotels or rest suites inside terminals, converting underutilized transit zones into paid services. This approach mirrors retail and F&amp;B expansion strategies at global hubs. By packaging pods with loyalty offers and lounge access, airports unlock ancillary sales while enhancing passenger spend without altering core aeronautical pricing structures profitably today
Sleeping pods serve as spatial optimization tools that transform marginal terminal areas into high-yield commercial zones, complementing existing retail and dining ecosystems. Airports known for experiential retail, such as Singapore Changi and Amsterdam Schiphol, demonstrate how services extend passenger dwell time and cross-shop behavior. Integrating pods near duty-free corridors or F&amp;B clusters increases the likelihood of ancillary purchases. Pod operators also offer pop-up retail partnerships and bundled promotions, creating synergistic revenue multipliers that airports leverage to enhance per-passenger commercial yield
Operators favor flexible concession models and revenue-sharing partnerships when deploying pod networks, aligning incentives between airports and hospitality providers. These collaborations enable brands to manage operations while airports secure income without heavy capital outlay. Integration with airport digital ecosystems and distribution systems simplifies on-the-move bookings and dynamic pricing, as demonstrated by pod bookings appearing on airline and travel platforms. The result is an asset-light expansion strategy that balances operational expertise from hospitality firms with airport commercial planning and oversight effectively
Sleeping pods offer a sustainability advantage through compact footprints, modular construction, and lower operating loads compared with full-service hotels, supporting airport decarbonization goals. Prefabricated cabin systems reduce onsite build waste while allowing rapid deployment; operators highlight energy-efficient HVAC, LED lighting, and occupancy sensors to cut consumption. Airports with formal environmental targets, such as Heathrow, can integrate pods into their low-carbon strategies, showcasing practical examples of aligning commercial innovation with sustainability. The approach highlights measurable operational efficiencies alongside enhanced passenger services</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414829377"/>
                  </a:ext>
                </a:extLst>
              </a:tr>
            </a:tbl>
          </a:graphicData>
        </a:graphic>
      </p:graphicFrame>
      <p:sp>
        <p:nvSpPr>
          <p:cNvPr id="5" name="TextBox 4">
            <a:extLst>
              <a:ext uri="{FF2B5EF4-FFF2-40B4-BE49-F238E27FC236}">
                <a16:creationId xmlns:a16="http://schemas.microsoft.com/office/drawing/2014/main" id="{5155BE98-9A2A-4AB5-B543-5A60E02C179F}"/>
              </a:ext>
            </a:extLst>
          </p:cNvPr>
          <p:cNvSpPr txBox="1"/>
          <p:nvPr/>
        </p:nvSpPr>
        <p:spPr>
          <a:xfrm>
            <a:off x="463246" y="1012755"/>
            <a:ext cx="11220753" cy="261610"/>
          </a:xfrm>
          <a:prstGeom prst="rect">
            <a:avLst/>
          </a:prstGeom>
          <a:noFill/>
        </p:spPr>
        <p:txBody>
          <a:bodyPr wrap="square">
            <a:spAutoFit/>
          </a:bodyPr>
          <a:lstStyle/>
          <a:p>
            <a:pPr marL="0" marR="0" indent="0" algn="just" rtl="0" eaLnBrk="1" fontAlgn="auto" latinLnBrk="0" hangingPunct="1">
              <a:spcBef>
                <a:spcPts val="0"/>
              </a:spcBef>
              <a:spcAft>
                <a:spcPts val="0"/>
              </a:spcAft>
            </a:pP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Airports Leveraging Sleeping Pods to Maximize Non-Aeronautical Revenue</a:t>
            </a:r>
            <a:r>
              <a:rPr lang="en-US" sz="1100" b="1" kern="1200" dirty="0" err="1">
                <a:solidFill>
                  <a:srgbClr val="FFFFFF"/>
                </a:solidFill>
                <a:effectLst/>
                <a:latin typeface="Poppins" panose="00000500000000000000" pitchFamily="2" charset="0"/>
                <a:ea typeface="Poppins" panose="00000500000000000000" pitchFamily="2" charset="0"/>
                <a:cs typeface="Poppins" panose="00000500000000000000" pitchFamily="2" charset="0"/>
              </a:rPr>
              <a:t/>
            </a: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
            </a:r>
            <a:endParaRPr lang="en-US" sz="1100" dirty="0">
              <a:effectLst/>
            </a:endParaRPr>
          </a:p>
        </p:txBody>
      </p:sp>
      <p:sp>
        <p:nvSpPr>
          <p:cNvPr id="7" name="TextBox 6">
            <a:extLst>
              <a:ext uri="{FF2B5EF4-FFF2-40B4-BE49-F238E27FC236}">
                <a16:creationId xmlns:a16="http://schemas.microsoft.com/office/drawing/2014/main" id="{B85268B5-32ED-459C-AA87-E22AEA28EBDC}"/>
              </a:ext>
            </a:extLst>
          </p:cNvPr>
          <p:cNvSpPr txBox="1"/>
          <p:nvPr/>
        </p:nvSpPr>
        <p:spPr>
          <a:xfrm>
            <a:off x="1940832" y="6243422"/>
            <a:ext cx="9937190" cy="215444"/>
          </a:xfrm>
          <a:prstGeom prst="rect">
            <a:avLst/>
          </a:prstGeom>
          <a:noFill/>
        </p:spPr>
        <p:txBody>
          <a:bodyPr wrap="square" rtlCol="0">
            <a:spAutoFit/>
          </a:bodyPr>
          <a:lstStyle/>
          <a:p>
            <a:pPr algn="r"/>
            <a:r>
              <a:rPr lang="en-US" sz="800" b="1" i="1" dirty="0"/>
              <a:t>*Please note that the drivers and opportunities mentioned here are only for representation purpose; a comprehensive analysis will be provided in the final report.</a:t>
            </a:r>
            <a:endParaRPr lang="en-US" sz="800" b="1" dirty="0"/>
          </a:p>
        </p:txBody>
      </p:sp>
    </p:spTree>
    <p:extLst>
      <p:ext uri="{BB962C8B-B14F-4D97-AF65-F5344CB8AC3E}">
        <p14:creationId xmlns:p14="http://schemas.microsoft.com/office/powerpoint/2010/main" val="31422564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4D29F-D306-8F95-78A6-37A77A11A441}"/>
              </a:ext>
            </a:extLst>
          </p:cNvPr>
          <p:cNvSpPr>
            <a:spLocks noGrp="1"/>
          </p:cNvSpPr>
          <p:nvPr>
            <p:ph type="title"/>
          </p:nvPr>
        </p:nvSpPr>
        <p:spPr/>
        <p:txBody>
          <a:bodyPr/>
          <a:lstStyle/>
          <a:p>
            <a:pPr>
              <a:lnSpc>
                <a:spcPct val="100000"/>
              </a:lnSpc>
            </a:pPr>
            <a:r>
              <a:rPr lang="en-US" dirty="0"/>
              <a:t>MARKET SEGMENTATION</a:t>
            </a:r>
          </a:p>
        </p:txBody>
      </p:sp>
      <p:sp>
        <p:nvSpPr>
          <p:cNvPr id="13" name="TextBox 12">
            <a:extLst>
              <a:ext uri="{FF2B5EF4-FFF2-40B4-BE49-F238E27FC236}">
                <a16:creationId xmlns:a16="http://schemas.microsoft.com/office/drawing/2014/main" id="{600C4BB0-41D6-A1DE-104D-F3B18E42C5D8}"/>
              </a:ext>
            </a:extLst>
          </p:cNvPr>
          <p:cNvSpPr txBox="1"/>
          <p:nvPr/>
        </p:nvSpPr>
        <p:spPr>
          <a:xfrm>
            <a:off x="372488" y="1122914"/>
            <a:ext cx="11447019" cy="307777"/>
          </a:xfrm>
          <a:prstGeom prst="rect">
            <a:avLst/>
          </a:prstGeom>
          <a:solidFill>
            <a:schemeClr val="accent1"/>
          </a:solidFill>
        </p:spPr>
        <p:txBody>
          <a:bodyPr wrap="square">
            <a:spAutoFit/>
          </a:bodyPr>
          <a:lstStyle/>
          <a:p>
            <a:pPr algn="ctr" defTabSz="825500">
              <a:lnSpc>
                <a:spcPct val="100000"/>
              </a:lnSpc>
              <a:defRPr sz="3200">
                <a:solidFill>
                  <a:srgbClr val="FF582F"/>
                </a:solidFill>
                <a:latin typeface="Helvetica Neue Medium"/>
                <a:ea typeface="Helvetica Neue Medium"/>
                <a:cs typeface="Helvetica Neue Medium"/>
                <a:sym typeface="Helvetica Neue Medium"/>
              </a:defRPr>
            </a:pPr>
            <a:r>
              <a:rPr lang="en-US" sz="1400" b="1" dirty="0">
                <a:solidFill>
                  <a:schemeClr val="bg1"/>
                </a:solidFill>
                <a:latin typeface="+mj-lt"/>
                <a:ea typeface="Helvetica Neue Medium"/>
                <a:cs typeface="Poppins" panose="00000500000000000000" pitchFamily="2" charset="0"/>
                <a:sym typeface="Helvetica Neue Medium"/>
              </a:rPr>
              <a:t>GLOBAL AIRPORT SLEEPING PODS MARKET (USD MILLION)</a:t>
            </a:r>
            <a:endParaRPr kumimoji="0" lang="en-IN" sz="1400" b="1" i="0" u="none" strike="noStrike" kern="0" cap="none" spc="0" normalizeH="0" baseline="0" noProof="0" dirty="0">
              <a:ln>
                <a:noFill/>
              </a:ln>
              <a:solidFill>
                <a:schemeClr val="bg1"/>
              </a:solidFill>
              <a:effectLst/>
              <a:uLnTx/>
              <a:uFillTx/>
              <a:latin typeface="+mj-lt"/>
              <a:ea typeface="Helvetica Neue Medium"/>
              <a:cs typeface="Poppins" panose="00000500000000000000" pitchFamily="2" charset="0"/>
              <a:sym typeface="Helvetica Neue Medium"/>
            </a:endParaRPr>
          </a:p>
        </p:txBody>
      </p:sp>
      <p:sp>
        <p:nvSpPr>
          <p:cNvPr id="49" name="TextBox 48">
            <a:extLst>
              <a:ext uri="{FF2B5EF4-FFF2-40B4-BE49-F238E27FC236}">
                <a16:creationId xmlns:a16="http://schemas.microsoft.com/office/drawing/2014/main" id="{F643C858-3887-4E64-8A14-66D271B80535}"/>
              </a:ext>
            </a:extLst>
          </p:cNvPr>
          <p:cNvSpPr txBox="1"/>
          <p:nvPr/>
        </p:nvSpPr>
        <p:spPr>
          <a:xfrm>
            <a:off x="-669367" y="1424231"/>
            <a:ext cx="8507103" cy="276999"/>
          </a:xfrm>
          <a:prstGeom prst="rect">
            <a:avLst/>
          </a:prstGeom>
          <a:noFill/>
        </p:spPr>
        <p:txBody>
          <a:bodyPr wrap="square">
            <a:spAutoFit/>
          </a:bodyPr>
          <a:lstStyle/>
          <a:p>
            <a:pPr algn="ctr"/>
            <a:r>
              <a:rPr lang="en-US" sz="1200" b="1" i="0" u="none" strike="noStrike" baseline="0" dirty="0">
                <a:solidFill>
                  <a:schemeClr val="accent1"/>
                </a:solidFill>
                <a:latin typeface="+mj-lt"/>
              </a:rPr>
              <a:t>YEARS CONSIDERED  :</a:t>
            </a:r>
            <a:endParaRPr lang="en-US" sz="1000" dirty="0"/>
          </a:p>
        </p:txBody>
      </p:sp>
      <p:sp>
        <p:nvSpPr>
          <p:cNvPr id="34" name="Title 1">
            <a:extLst>
              <a:ext uri="{FF2B5EF4-FFF2-40B4-BE49-F238E27FC236}">
                <a16:creationId xmlns:a16="http://schemas.microsoft.com/office/drawing/2014/main" id="{3C1D3963-BB2F-472A-B1F9-28E5DA0CFAD7}"/>
              </a:ext>
            </a:extLst>
          </p:cNvPr>
          <p:cNvSpPr txBox="1">
            <a:spLocks/>
          </p:cNvSpPr>
          <p:nvPr/>
        </p:nvSpPr>
        <p:spPr>
          <a:xfrm>
            <a:off x="333167" y="1859940"/>
            <a:ext cx="11349576" cy="1565468"/>
          </a:xfrm>
          <a:prstGeom prst="rect">
            <a:avLst/>
          </a:prstGeom>
          <a:effectLst/>
        </p:spPr>
        <p:txBody>
          <a:bodyPr vert="horz" lIns="91440" tIns="45720" rIns="91440" bIns="45720" rtlCol="0" anchor="t">
            <a:no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a:lnSpc>
                <a:spcPct val="100000"/>
              </a:lnSpc>
            </a:pPr>
            <a:endParaRPr lang="en-IN" dirty="0">
              <a:solidFill>
                <a:schemeClr val="accent5"/>
              </a:solidFill>
              <a:latin typeface="+mn-lt"/>
            </a:endParaRPr>
          </a:p>
        </p:txBody>
      </p:sp>
      <p:sp>
        <p:nvSpPr>
          <p:cNvPr id="4" name="TextBox 3">
            <a:extLst>
              <a:ext uri="{FF2B5EF4-FFF2-40B4-BE49-F238E27FC236}">
                <a16:creationId xmlns:a16="http://schemas.microsoft.com/office/drawing/2014/main" id="{BFA7B04E-9863-B5E9-D14B-DFABE4FA79E7}"/>
              </a:ext>
            </a:extLst>
          </p:cNvPr>
          <p:cNvSpPr txBox="1"/>
          <p:nvPr/>
        </p:nvSpPr>
        <p:spPr>
          <a:xfrm>
            <a:off x="4364887" y="1441465"/>
            <a:ext cx="6097554" cy="246221"/>
          </a:xfrm>
          <a:prstGeom prst="rect">
            <a:avLst/>
          </a:prstGeom>
          <a:noFill/>
        </p:spPr>
        <p:txBody>
          <a:bodyPr wrap="square">
            <a:spAutoFit/>
          </a:bodyPr>
          <a:lstStyle/>
          <a:p>
            <a:r>
              <a:rPr kumimoji="0" lang="en-US" sz="1000" b="0" i="0" u="none" strike="noStrike" kern="1200" cap="none" spc="0" normalizeH="0" baseline="0" noProof="0" dirty="0">
                <a:ln>
                  <a:noFill/>
                </a:ln>
                <a:solidFill>
                  <a:prstClr val="black"/>
                </a:solidFill>
                <a:effectLst/>
                <a:uLnTx/>
                <a:uFillTx/>
                <a:latin typeface="Poppins"/>
                <a:ea typeface="+mn-ea"/>
                <a:cs typeface="+mn-cs"/>
              </a:rPr>
              <a:t>Historical Year - 2019-2023 | Base Year - 2024 | Forecast Year - 2025-2032</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endParaRPr lang="en-IN" dirty="0"/>
          </a:p>
        </p:txBody>
      </p:sp>
      <p:sp>
        <p:nvSpPr>
          <p:cNvPr id="50" name="Rounded Rectangle 49"/>
          <p:cNvSpPr/>
          <p:nvPr/>
        </p:nvSpPr>
        <p:spPr>
          <a:xfrm>
            <a:off x="457200" y="1828800"/>
            <a:ext cx="2109216" cy="274320"/>
          </a:xfrm>
          <a:prstGeom prst="roundRect">
            <a:avLst/>
          </a:prstGeom>
          <a:solidFill>
            <a:srgbClr val="0070C0"/>
          </a:solidFill>
          <a:ln>
            <a:solidFill>
              <a:srgbClr val="0070C0"/>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PRODUCT TYPE</a:t>
            </a:r>
          </a:p>
        </p:txBody>
      </p:sp>
      <p:sp>
        <p:nvSpPr>
          <p:cNvPr id="51" name="Rectangle 50"/>
          <p:cNvSpPr/>
          <p:nvPr/>
        </p:nvSpPr>
        <p:spPr>
          <a:xfrm>
            <a:off x="457200" y="2103120"/>
            <a:ext cx="2109216" cy="1047902"/>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Single Occupancy Pods</a:t>
            </a:r>
          </a:p>
          <a:p>
            <a:pPr algn="l" marL="190500" indent="-190500">
              <a:marL val="635000"/>
              <a:indent val="-241300"/>
              <a:buChar char="○"/>
              <a:buFont typeface="Symbol"/>
              <a:buClr>
                <a:srgbClr val="000000"/>
              </a:buClr>
              <a:spcAft>
                <a:spcPts val="600"/>
              </a:spcAft>
              <a:lnSpc>
                <a:spcPts val="1800"/>
              </a:lnSpc>
            </a:pPr>
            <a:r>
              <a:rPr sz="1000">
                <a:solidFill>
                  <a:srgbClr val="000000"/>
                </a:solidFill>
              </a:rPr>
              <a:t>Double Occupancy Pods</a:t>
            </a:r>
          </a:p>
          <a:p>
            <a:pPr algn="l" marL="190500" indent="-190500">
              <a:marL val="635000"/>
              <a:indent val="-241300"/>
              <a:buChar char="○"/>
              <a:buFont typeface="Symbol"/>
              <a:buClr>
                <a:srgbClr val="000000"/>
              </a:buClr>
              <a:spcAft>
                <a:spcPts val="600"/>
              </a:spcAft>
              <a:lnSpc>
                <a:spcPts val="1800"/>
              </a:lnSpc>
            </a:pPr>
            <a:r>
              <a:rPr sz="1000">
                <a:solidFill>
                  <a:srgbClr val="000000"/>
                </a:solidFill>
              </a:rPr>
              <a:t>Nap Capsules</a:t>
            </a:r>
          </a:p>
          <a:p>
            <a:pPr algn="l" marL="190500" indent="-190500">
              <a:marL val="635000"/>
              <a:indent val="-241300"/>
              <a:buChar char="○"/>
              <a:buFont typeface="Symbol"/>
              <a:buClr>
                <a:srgbClr val="000000"/>
              </a:buClr>
              <a:spcAft>
                <a:spcPts val="600"/>
              </a:spcAft>
              <a:lnSpc>
                <a:spcPts val="1800"/>
              </a:lnSpc>
            </a:pPr>
            <a:r>
              <a:rPr sz="1000">
                <a:solidFill>
                  <a:srgbClr val="000000"/>
                </a:solidFill>
              </a:rPr>
              <a:t>Luxury Sleeping Pods</a:t>
            </a:r>
          </a:p>
        </p:txBody>
      </p:sp>
      <p:sp>
        <p:nvSpPr>
          <p:cNvPr id="52" name="Rounded Rectangle 51"/>
          <p:cNvSpPr/>
          <p:nvPr/>
        </p:nvSpPr>
        <p:spPr>
          <a:xfrm>
            <a:off x="2749296" y="1828800"/>
            <a:ext cx="2109216" cy="274320"/>
          </a:xfrm>
          <a:prstGeom prst="roundRect">
            <a:avLst/>
          </a:prstGeom>
          <a:solidFill>
            <a:srgbClr val="92D050"/>
          </a:solidFill>
          <a:ln>
            <a:solidFill>
              <a:srgbClr val="92D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AIRPORTS</a:t>
            </a:r>
          </a:p>
        </p:txBody>
      </p:sp>
      <p:sp>
        <p:nvSpPr>
          <p:cNvPr id="53" name="Rectangle 52"/>
          <p:cNvSpPr/>
          <p:nvPr/>
        </p:nvSpPr>
        <p:spPr>
          <a:xfrm>
            <a:off x="2749296" y="2103120"/>
            <a:ext cx="2109216" cy="822960"/>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International</a:t>
            </a:r>
          </a:p>
          <a:p>
            <a:pPr algn="l" marL="190500" indent="-190500">
              <a:marL val="635000"/>
              <a:indent val="-241300"/>
              <a:buChar char="○"/>
              <a:buFont typeface="Symbol"/>
              <a:buClr>
                <a:srgbClr val="000000"/>
              </a:buClr>
              <a:spcAft>
                <a:spcPts val="600"/>
              </a:spcAft>
              <a:lnSpc>
                <a:spcPts val="1800"/>
              </a:lnSpc>
            </a:pPr>
            <a:r>
              <a:rPr sz="1000">
                <a:solidFill>
                  <a:srgbClr val="000000"/>
                </a:solidFill>
              </a:rPr>
              <a:t>Domestic</a:t>
            </a:r>
          </a:p>
        </p:txBody>
      </p:sp>
      <p:sp>
        <p:nvSpPr>
          <p:cNvPr id="54" name="Rounded Rectangle 53"/>
          <p:cNvSpPr/>
          <p:nvPr/>
        </p:nvSpPr>
        <p:spPr>
          <a:xfrm>
            <a:off x="5041392" y="1828800"/>
            <a:ext cx="2109216" cy="274320"/>
          </a:xfrm>
          <a:prstGeom prst="roundRect">
            <a:avLst/>
          </a:prstGeom>
          <a:solidFill>
            <a:srgbClr val="FFC000"/>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BY OWNERSHIP MODEL</a:t>
            </a:r>
          </a:p>
        </p:txBody>
      </p:sp>
      <p:sp>
        <p:nvSpPr>
          <p:cNvPr id="55" name="Rectangle 54"/>
          <p:cNvSpPr/>
          <p:nvPr/>
        </p:nvSpPr>
        <p:spPr>
          <a:xfrm>
            <a:off x="5041392" y="2103120"/>
            <a:ext cx="2109216" cy="861364"/>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Airport-Owned</a:t>
            </a:r>
          </a:p>
          <a:p>
            <a:pPr algn="l" marL="190500" indent="-190500">
              <a:marL val="635000"/>
              <a:indent val="-241300"/>
              <a:buChar char="○"/>
              <a:buFont typeface="Symbol"/>
              <a:buClr>
                <a:srgbClr val="000000"/>
              </a:buClr>
              <a:spcAft>
                <a:spcPts val="600"/>
              </a:spcAft>
              <a:lnSpc>
                <a:spcPts val="1800"/>
              </a:lnSpc>
            </a:pPr>
            <a:r>
              <a:rPr sz="1000">
                <a:solidFill>
                  <a:srgbClr val="000000"/>
                </a:solidFill>
              </a:rPr>
              <a:t>Privately-Owned (Third-Party Operators)</a:t>
            </a:r>
          </a:p>
          <a:p>
            <a:pPr algn="l" marL="190500" indent="-190500">
              <a:marL val="635000"/>
              <a:indent val="-241300"/>
              <a:buChar char="○"/>
              <a:buFont typeface="Symbol"/>
              <a:buClr>
                <a:srgbClr val="000000"/>
              </a:buClr>
              <a:spcAft>
                <a:spcPts val="600"/>
              </a:spcAft>
              <a:lnSpc>
                <a:spcPts val="1800"/>
              </a:lnSpc>
            </a:pPr>
            <a:r>
              <a:rPr sz="1000">
                <a:solidFill>
                  <a:srgbClr val="000000"/>
                </a:solidFill>
              </a:rPr>
              <a:t>Franchised</a:t>
            </a:r>
          </a:p>
        </p:txBody>
      </p:sp>
      <p:sp>
        <p:nvSpPr>
          <p:cNvPr id="56" name="Rounded Rectangle 55"/>
          <p:cNvSpPr/>
          <p:nvPr/>
        </p:nvSpPr>
        <p:spPr>
          <a:xfrm>
            <a:off x="7333488" y="1828800"/>
            <a:ext cx="2109216" cy="274320"/>
          </a:xfrm>
          <a:prstGeom prst="roundRect">
            <a:avLst/>
          </a:prstGeom>
          <a:solidFill>
            <a:srgbClr val="C00000"/>
          </a:solidFill>
          <a:ln>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END USER</a:t>
            </a:r>
          </a:p>
        </p:txBody>
      </p:sp>
      <p:sp>
        <p:nvSpPr>
          <p:cNvPr id="57" name="Rectangle 56"/>
          <p:cNvSpPr/>
          <p:nvPr/>
        </p:nvSpPr>
        <p:spPr>
          <a:xfrm>
            <a:off x="7333488" y="2103120"/>
            <a:ext cx="2109216" cy="822960"/>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Kids</a:t>
            </a:r>
          </a:p>
          <a:p>
            <a:pPr algn="l" marL="190500" indent="-190500">
              <a:marL val="635000"/>
              <a:indent val="-241300"/>
              <a:buChar char="○"/>
              <a:buFont typeface="Symbol"/>
              <a:buClr>
                <a:srgbClr val="000000"/>
              </a:buClr>
              <a:spcAft>
                <a:spcPts val="600"/>
              </a:spcAft>
              <a:lnSpc>
                <a:spcPts val="1800"/>
              </a:lnSpc>
            </a:pPr>
            <a:r>
              <a:rPr sz="1000">
                <a:solidFill>
                  <a:srgbClr val="000000"/>
                </a:solidFill>
              </a:rPr>
              <a:t>Adult</a:t>
            </a:r>
          </a:p>
        </p:txBody>
      </p:sp>
      <p:sp>
        <p:nvSpPr>
          <p:cNvPr id="58" name="Rounded Rectangle 57"/>
          <p:cNvSpPr/>
          <p:nvPr/>
        </p:nvSpPr>
        <p:spPr>
          <a:xfrm>
            <a:off x="9625584" y="1828800"/>
            <a:ext cx="2109216" cy="274320"/>
          </a:xfrm>
          <a:prstGeom prst="roundRect">
            <a:avLst/>
          </a:prstGeom>
          <a:solidFill>
            <a:srgbClr val="F87884"/>
          </a:solidFill>
          <a:ln>
            <a:solidFill>
              <a:srgbClr val="F87884"/>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SALES CHANNEL</a:t>
            </a:r>
          </a:p>
        </p:txBody>
      </p:sp>
      <p:sp>
        <p:nvSpPr>
          <p:cNvPr id="59" name="Rectangle 58"/>
          <p:cNvSpPr/>
          <p:nvPr/>
        </p:nvSpPr>
        <p:spPr>
          <a:xfrm>
            <a:off x="9625584" y="2103120"/>
            <a:ext cx="2109216" cy="1047902"/>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Direct Booking (Airport Counters)</a:t>
            </a:r>
          </a:p>
          <a:p>
            <a:pPr algn="l" marL="190500" indent="-190500">
              <a:marL val="635000"/>
              <a:indent val="-241300"/>
              <a:buChar char="○"/>
              <a:buFont typeface="Symbol"/>
              <a:buClr>
                <a:srgbClr val="000000"/>
              </a:buClr>
              <a:spcAft>
                <a:spcPts val="600"/>
              </a:spcAft>
              <a:lnSpc>
                <a:spcPts val="1800"/>
              </a:lnSpc>
            </a:pPr>
            <a:r>
              <a:rPr sz="1000">
                <a:solidFill>
                  <a:srgbClr val="000000"/>
                </a:solidFill>
              </a:rPr>
              <a:t>Online Travel Agencies (OTAs)</a:t>
            </a:r>
          </a:p>
          <a:p>
            <a:pPr algn="l" marL="190500" indent="-190500">
              <a:marL val="635000"/>
              <a:indent val="-241300"/>
              <a:buChar char="○"/>
              <a:buFont typeface="Symbol"/>
              <a:buClr>
                <a:srgbClr val="000000"/>
              </a:buClr>
              <a:spcAft>
                <a:spcPts val="600"/>
              </a:spcAft>
              <a:lnSpc>
                <a:spcPts val="1800"/>
              </a:lnSpc>
            </a:pPr>
            <a:r>
              <a:rPr sz="1000">
                <a:solidFill>
                  <a:srgbClr val="000000"/>
                </a:solidFill>
              </a:rPr>
              <a:t>Mobile Apps</a:t>
            </a:r>
          </a:p>
          <a:p>
            <a:pPr algn="l" marL="190500" indent="-190500">
              <a:marL val="635000"/>
              <a:indent val="-241300"/>
              <a:buChar char="○"/>
              <a:buFont typeface="Symbol"/>
              <a:buClr>
                <a:srgbClr val="000000"/>
              </a:buClr>
              <a:spcAft>
                <a:spcPts val="600"/>
              </a:spcAft>
              <a:lnSpc>
                <a:spcPts val="1800"/>
              </a:lnSpc>
            </a:pPr>
            <a:r>
              <a:rPr sz="1000">
                <a:solidFill>
                  <a:srgbClr val="000000"/>
                </a:solidFill>
              </a:rPr>
              <a:t>Others</a:t>
            </a:r>
          </a:p>
        </p:txBody>
      </p:sp>
    </p:spTree>
    <p:extLst>
      <p:ext uri="{BB962C8B-B14F-4D97-AF65-F5344CB8AC3E}">
        <p14:creationId xmlns:p14="http://schemas.microsoft.com/office/powerpoint/2010/main" val="42049178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US" dirty="0"/>
              <a:t>MARKET DYNAMICS &amp; OUTLOOK</a:t>
            </a:r>
            <a:r>
              <a:rPr lang="en-IN" dirty="0"/>
              <a:t> : MARKET RESTRAINTS &amp; CHALLENGES [1/X]</a:t>
            </a:r>
          </a:p>
        </p:txBody>
      </p:sp>
      <p:graphicFrame>
        <p:nvGraphicFramePr>
          <p:cNvPr id="5" name="Table 4">
            <a:extLst>
              <a:ext uri="{FF2B5EF4-FFF2-40B4-BE49-F238E27FC236}">
                <a16:creationId xmlns:a16="http://schemas.microsoft.com/office/drawing/2014/main" id="{3282FCB0-AE22-4112-BD4B-966A0C73C600}"/>
              </a:ext>
            </a:extLst>
          </p:cNvPr>
          <p:cNvGraphicFramePr>
            <a:graphicFrameLocks noGrp="1"/>
          </p:cNvGraphicFramePr>
          <p:nvPr>
            <p:extLst>
              <p:ext uri="{D42A27DB-BD31-4B8C-83A1-F6EECF244321}">
                <p14:modId xmlns:p14="http://schemas.microsoft.com/office/powerpoint/2010/main" val="543806729"/>
              </p:ext>
            </p:extLst>
          </p:nvPr>
        </p:nvGraphicFramePr>
        <p:xfrm>
          <a:off x="333828" y="914400"/>
          <a:ext cx="11494377" cy="5113791"/>
        </p:xfrm>
        <a:graphic>
          <a:graphicData uri="http://schemas.openxmlformats.org/drawingml/2006/table">
            <a:tbl>
              <a:tblPr firstRow="1" bandRow="1">
                <a:tableStyleId>{5940675A-B579-460E-94D1-54222C63F5DA}</a:tableStyleId>
              </a:tblPr>
              <a:tblGrid>
                <a:gridCol w="11494377">
                  <a:extLst>
                    <a:ext uri="{9D8B030D-6E8A-4147-A177-3AD203B41FA5}">
                      <a16:colId xmlns:a16="http://schemas.microsoft.com/office/drawing/2014/main" val="3541727421"/>
                    </a:ext>
                  </a:extLst>
                </a:gridCol>
              </a:tblGrid>
              <a:tr h="438150">
                <a:tc>
                  <a:txBody>
                    <a:bodyPr/>
                    <a:lstStyle/>
                    <a:p>
                      <a:pPr marL="0" marR="0" lvl="3" indent="0" algn="just" defTabSz="584200" rtl="0" eaLnBrk="1" fontAlgn="auto" latinLnBrk="0" hangingPunct="1">
                        <a:lnSpc>
                          <a:spcPct val="100000"/>
                        </a:lnSpc>
                        <a:spcBef>
                          <a:spcPts val="0"/>
                        </a:spcBef>
                        <a:spcAft>
                          <a:spcPts val="0"/>
                        </a:spcAft>
                        <a:buClrTx/>
                        <a:buSzTx/>
                        <a:buFontTx/>
                        <a:buNone/>
                        <a:tabLst/>
                        <a:defRPr/>
                      </a:pPr>
                      <a:endParaRPr lang="en-US" sz="1100" b="1" kern="1200" dirty="0">
                        <a:solidFill>
                          <a:schemeClr val="bg1"/>
                        </a:solidFill>
                        <a:latin typeface="+mn-lt"/>
                        <a:ea typeface="Poppins"/>
                        <a:cs typeface="Poppins" panose="00000500000000000000" pitchFamily="2" charset="0"/>
                        <a:sym typeface="Poppins"/>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583814293"/>
                  </a:ext>
                </a:extLst>
              </a:tr>
              <a:tr h="4675641">
                <a:tc>
                  <a:txBody>
                    <a:bodyPr/>
                    <a:lstStyle/>
                    <a:p>
                      <a:pPr marL="174625" marR="0" lvl="0" indent="-174625" algn="just" defTabSz="914400" rtl="0" eaLnBrk="1" fontAlgn="auto" latinLnBrk="0" hangingPunct="1">
                        <a:lnSpc>
                          <a:spcPct val="150000"/>
                        </a:lnSpc>
                        <a:spcBef>
                          <a:spcPts val="600"/>
                        </a:spcBef>
                        <a:spcAft>
                          <a:spcPts val="0"/>
                        </a:spcAft>
                        <a:buClr>
                          <a:srgbClr val="212529"/>
                        </a:buClr>
                        <a:buSzPts val="1600"/>
                        <a:buFont typeface="Arial"/>
                        <a:buChar char="•"/>
                        <a:tabLst/>
                        <a:defRPr/>
                      </a:pPr>
                      <a:r>
                        <a:rPr kumimoji="0" lang="en-US" sz="1000" b="0" i="0" u="none" strike="noStrike" kern="1200" cap="none" spc="0" normalizeH="0" baseline="0" dirty="0">
                          <a:ln>
                            <a:noFill/>
                          </a:ln>
                          <a:solidFill>
                            <a:srgbClr val="1F1F1F"/>
                          </a:solidFill>
                          <a:effectLst/>
                          <a:uFillTx/>
                          <a:latin typeface="+mn-lt"/>
                          <a:ea typeface="Poppins Bold"/>
                          <a:cs typeface="Poppins Bold"/>
                          <a:sym typeface="Poppins"/>
                        </a:rPr>
                        <a:t>Regulatory scrutiny and airport security protocols frequently constrain adoption of sleeping pods, as authorities prioritize passenger safety and threat mitigation. Agencies such as the U.S. Transportation Security Administration and European counterparts impose stringent rules on unattended spaces, fire safety compliance, and monitoring. Airports like London Heathrow and Singapore Changi enforce strict perimeter and public area controls that complicate pod placement. Consequently, operators must navigate layered inspections, certification processes, and continuous oversight, deterring rapid rollouts despite passenger demand for rest facilities.
Health and hygiene considerations pose a barrier to widespread deployment of sleeping pods, with operators required to implement rigorous cleaning and filtration standards to reassure travelers. The pandemic highlighted risks of shared enclosed spaces, prompting airports such as JFK and Incheon to reconfigure lounge areas and increase sanitation measures. Frequent turnover and deep-clean cycles create operational complexities for pod providers, who must coordinate with airport cleaning teams while following public health advisories, raising staffing and procedural burdens that challenge scalability.
Physical space limitations and legacy terminal designs restrict feasible locations for sleeping pods, as many airports prioritize retail, security lanes, and boarding areas over new rest facilities. Retrofitting pods into constrained concourses demands coordination with airport planners and airlines, clashing with leaseholders and partners at hubs like Amsterdam Schiphol and LaGuardia undergoing modernization. Structural considerations such as ceiling heights, utility access, and passenger flow make installation complex. These infrastructural hurdles slow adoption and require lengthy approvals before commercialization can proceed.
High installation, maintenance, and insurance expenses create financial barriers that deter airports and vendors from investing in sleeping pods amid uncertain returns. Operators such as Minute Suites and Sleepbox have encountered complex leasing negotiations and liability considerations when placing units within terminals, with insurers requiring specific coverage for enclosed spaces. Competitive rental of retail and lounge space further pressures revenue models. These economic and contractual complexities force stakeholders to proceed cautiously, prioritizing pilot deployments and partnerships to mitigate financial risk.</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414829377"/>
                  </a:ext>
                </a:extLst>
              </a:tr>
            </a:tbl>
          </a:graphicData>
        </a:graphic>
      </p:graphicFrame>
      <p:sp>
        <p:nvSpPr>
          <p:cNvPr id="8" name="TextBox 7">
            <a:extLst>
              <a:ext uri="{FF2B5EF4-FFF2-40B4-BE49-F238E27FC236}">
                <a16:creationId xmlns:a16="http://schemas.microsoft.com/office/drawing/2014/main" id="{5DD55FA6-5608-4687-94A5-7705B9550F01}"/>
              </a:ext>
            </a:extLst>
          </p:cNvPr>
          <p:cNvSpPr txBox="1"/>
          <p:nvPr/>
        </p:nvSpPr>
        <p:spPr>
          <a:xfrm>
            <a:off x="463246" y="1012755"/>
            <a:ext cx="11220753" cy="261610"/>
          </a:xfrm>
          <a:prstGeom prst="rect">
            <a:avLst/>
          </a:prstGeom>
          <a:noFill/>
        </p:spPr>
        <p:txBody>
          <a:bodyPr wrap="square">
            <a:spAutoFit/>
          </a:bodyPr>
          <a:lstStyle/>
          <a:p>
            <a:pPr marL="0" marR="0" indent="0" algn="just" rtl="0" eaLnBrk="1" fontAlgn="auto" latinLnBrk="0" hangingPunct="1">
              <a:spcBef>
                <a:spcPts val="0"/>
              </a:spcBef>
              <a:spcAft>
                <a:spcPts val="0"/>
              </a:spcAft>
            </a:pP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Regulatory and Security Concerns Limit Deployment of Sleeping Pods</a:t>
            </a:r>
            <a:r>
              <a:rPr lang="en-US" sz="1100" b="1" kern="1200" dirty="0" err="1">
                <a:solidFill>
                  <a:srgbClr val="FFFFFF"/>
                </a:solidFill>
                <a:effectLst/>
                <a:latin typeface="Poppins" panose="00000500000000000000" pitchFamily="2" charset="0"/>
                <a:ea typeface="Poppins" panose="00000500000000000000" pitchFamily="2" charset="0"/>
                <a:cs typeface="Poppins" panose="00000500000000000000" pitchFamily="2" charset="0"/>
              </a:rPr>
              <a:t/>
            </a: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
            </a:r>
            <a:endParaRPr lang="en-US" sz="1100" dirty="0">
              <a:effectLst/>
            </a:endParaRPr>
          </a:p>
        </p:txBody>
      </p:sp>
      <p:sp>
        <p:nvSpPr>
          <p:cNvPr id="6" name="TextBox 5">
            <a:extLst>
              <a:ext uri="{FF2B5EF4-FFF2-40B4-BE49-F238E27FC236}">
                <a16:creationId xmlns:a16="http://schemas.microsoft.com/office/drawing/2014/main" id="{43AA30CA-B295-4CA1-B6C9-09A77D9DD495}"/>
              </a:ext>
            </a:extLst>
          </p:cNvPr>
          <p:cNvSpPr txBox="1"/>
          <p:nvPr/>
        </p:nvSpPr>
        <p:spPr>
          <a:xfrm>
            <a:off x="1940832" y="6243422"/>
            <a:ext cx="9937190" cy="215444"/>
          </a:xfrm>
          <a:prstGeom prst="rect">
            <a:avLst/>
          </a:prstGeom>
          <a:noFill/>
        </p:spPr>
        <p:txBody>
          <a:bodyPr wrap="square" rtlCol="0">
            <a:spAutoFit/>
          </a:bodyPr>
          <a:lstStyle/>
          <a:p>
            <a:pPr algn="r"/>
            <a:r>
              <a:rPr lang="en-US" sz="800" b="1" i="1" dirty="0"/>
              <a:t>*Please note that the market restraints and challenges  mentioned here are only for representation purpose; a comprehensive analysis will be provided in the final report.</a:t>
            </a:r>
            <a:endParaRPr lang="en-US" sz="800" b="1" dirty="0"/>
          </a:p>
        </p:txBody>
      </p:sp>
    </p:spTree>
    <p:extLst>
      <p:ext uri="{BB962C8B-B14F-4D97-AF65-F5344CB8AC3E}">
        <p14:creationId xmlns:p14="http://schemas.microsoft.com/office/powerpoint/2010/main" val="25890552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US" dirty="0"/>
              <a:t>MARKET DYNAMICS &amp; OUTLOOK</a:t>
            </a:r>
            <a:endParaRPr lang="en-IN" dirty="0"/>
          </a:p>
        </p:txBody>
      </p:sp>
      <p:grpSp>
        <p:nvGrpSpPr>
          <p:cNvPr id="10" name="Group 9">
            <a:extLst>
              <a:ext uri="{FF2B5EF4-FFF2-40B4-BE49-F238E27FC236}">
                <a16:creationId xmlns:a16="http://schemas.microsoft.com/office/drawing/2014/main" id="{E1F2220C-55DC-52C3-78B2-0F6C87659855}"/>
              </a:ext>
            </a:extLst>
          </p:cNvPr>
          <p:cNvGrpSpPr/>
          <p:nvPr/>
        </p:nvGrpSpPr>
        <p:grpSpPr>
          <a:xfrm>
            <a:off x="560156" y="1067016"/>
            <a:ext cx="11072354" cy="5238534"/>
            <a:chOff x="560155" y="1388793"/>
            <a:chExt cx="22866056" cy="10818351"/>
          </a:xfrm>
        </p:grpSpPr>
        <p:pic>
          <p:nvPicPr>
            <p:cNvPr id="3" name="Picture 2">
              <a:extLst>
                <a:ext uri="{FF2B5EF4-FFF2-40B4-BE49-F238E27FC236}">
                  <a16:creationId xmlns:a16="http://schemas.microsoft.com/office/drawing/2014/main" id="{152DA992-A6B4-FC36-50C8-79C5EE88937D}"/>
                </a:ext>
              </a:extLst>
            </p:cNvPr>
            <p:cNvPicPr>
              <a:picLocks noChangeAspect="1"/>
            </p:cNvPicPr>
            <p:nvPr/>
          </p:nvPicPr>
          <p:blipFill>
            <a:blip r:embed="rId2" cstate="print"/>
            <a:stretch>
              <a:fillRect/>
            </a:stretch>
          </p:blipFill>
          <p:spPr>
            <a:xfrm>
              <a:off x="740199" y="7053392"/>
              <a:ext cx="10310008" cy="5153752"/>
            </a:xfrm>
            <a:prstGeom prst="rect">
              <a:avLst/>
            </a:prstGeom>
          </p:spPr>
        </p:pic>
        <p:pic>
          <p:nvPicPr>
            <p:cNvPr id="5" name="Picture 4">
              <a:extLst>
                <a:ext uri="{FF2B5EF4-FFF2-40B4-BE49-F238E27FC236}">
                  <a16:creationId xmlns:a16="http://schemas.microsoft.com/office/drawing/2014/main" id="{19D6D702-3965-24B2-C4DB-B9D051AB4B89}"/>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Lst>
            </a:blip>
            <a:stretch>
              <a:fillRect/>
            </a:stretch>
          </p:blipFill>
          <p:spPr>
            <a:xfrm>
              <a:off x="12275367" y="8080901"/>
              <a:ext cx="11150844" cy="4047561"/>
            </a:xfrm>
            <a:prstGeom prst="rect">
              <a:avLst/>
            </a:prstGeom>
          </p:spPr>
        </p:pic>
        <p:pic>
          <p:nvPicPr>
            <p:cNvPr id="6" name="Picture 5">
              <a:extLst>
                <a:ext uri="{FF2B5EF4-FFF2-40B4-BE49-F238E27FC236}">
                  <a16:creationId xmlns:a16="http://schemas.microsoft.com/office/drawing/2014/main" id="{7F3415C2-C147-0D00-0FAF-EE8235221EBD}"/>
                </a:ext>
              </a:extLst>
            </p:cNvPr>
            <p:cNvPicPr>
              <a:picLocks noChangeAspect="1"/>
            </p:cNvPicPr>
            <p:nvPr/>
          </p:nvPicPr>
          <p:blipFill>
            <a:blip r:embed="rId5"/>
            <a:stretch>
              <a:fillRect/>
            </a:stretch>
          </p:blipFill>
          <p:spPr>
            <a:xfrm>
              <a:off x="12052453" y="7378329"/>
              <a:ext cx="1912786" cy="426757"/>
            </a:xfrm>
            <a:prstGeom prst="rect">
              <a:avLst/>
            </a:prstGeom>
          </p:spPr>
        </p:pic>
        <p:pic>
          <p:nvPicPr>
            <p:cNvPr id="7" name="Picture 6">
              <a:extLst>
                <a:ext uri="{FF2B5EF4-FFF2-40B4-BE49-F238E27FC236}">
                  <a16:creationId xmlns:a16="http://schemas.microsoft.com/office/drawing/2014/main" id="{E04B061D-192A-2E2A-2EBF-65B877E19E26}"/>
                </a:ext>
              </a:extLst>
            </p:cNvPr>
            <p:cNvPicPr>
              <a:picLocks noChangeAspect="1"/>
            </p:cNvPicPr>
            <p:nvPr/>
          </p:nvPicPr>
          <p:blipFill>
            <a:blip r:embed="rId6"/>
            <a:stretch>
              <a:fillRect/>
            </a:stretch>
          </p:blipFill>
          <p:spPr>
            <a:xfrm>
              <a:off x="560155" y="1584185"/>
              <a:ext cx="10608075" cy="5273815"/>
            </a:xfrm>
            <a:prstGeom prst="rect">
              <a:avLst/>
            </a:prstGeom>
          </p:spPr>
        </p:pic>
        <p:pic>
          <p:nvPicPr>
            <p:cNvPr id="8" name="Picture 7">
              <a:extLst>
                <a:ext uri="{FF2B5EF4-FFF2-40B4-BE49-F238E27FC236}">
                  <a16:creationId xmlns:a16="http://schemas.microsoft.com/office/drawing/2014/main" id="{07B7D511-0CC9-9E11-6CB6-BECC2A7C9A5E}"/>
                </a:ext>
              </a:extLst>
            </p:cNvPr>
            <p:cNvPicPr>
              <a:picLocks noChangeAspect="1"/>
            </p:cNvPicPr>
            <p:nvPr/>
          </p:nvPicPr>
          <p:blipFill>
            <a:blip r:embed="rId2" cstate="print"/>
            <a:stretch>
              <a:fillRect/>
            </a:stretch>
          </p:blipFill>
          <p:spPr>
            <a:xfrm>
              <a:off x="11992495" y="1388793"/>
              <a:ext cx="11432340" cy="5664597"/>
            </a:xfrm>
            <a:prstGeom prst="rect">
              <a:avLst/>
            </a:prstGeom>
          </p:spPr>
        </p:pic>
      </p:grpSp>
    </p:spTree>
    <p:extLst>
      <p:ext uri="{BB962C8B-B14F-4D97-AF65-F5344CB8AC3E}">
        <p14:creationId xmlns:p14="http://schemas.microsoft.com/office/powerpoint/2010/main" val="12000751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273217" y="2107187"/>
            <a:ext cx="7029450" cy="889820"/>
          </a:xfrm>
        </p:spPr>
        <p:txBody>
          <a:bodyPr anchor="t">
            <a:normAutofit/>
          </a:bodyPr>
          <a:lstStyle/>
          <a:p>
            <a:pPr>
              <a:lnSpc>
                <a:spcPct val="100000"/>
              </a:lnSpc>
            </a:pPr>
            <a:r>
              <a:rPr lang="en-IN" dirty="0">
                <a:solidFill>
                  <a:schemeClr val="accent1"/>
                </a:solidFill>
              </a:rPr>
              <a:t>KEY MARKET INSIGHTS</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4886327"/>
            <a:ext cx="7321550" cy="1500187"/>
          </a:xfrm>
        </p:spPr>
        <p:txBody>
          <a:bodyPr>
            <a:normAutofit/>
          </a:bodyPr>
          <a:lstStyle/>
          <a:p>
            <a:r>
              <a:rPr lang="en-US" sz="1400" b="1" dirty="0">
                <a:solidFill>
                  <a:schemeClr val="tx1"/>
                </a:solidFill>
              </a:rPr>
              <a:t>GLOBAL AIRPORT SLEEPING PODS MARKET-</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684024"/>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9085AD96-7AB2-D09E-B126-87B7959198B7}"/>
              </a:ext>
            </a:extLst>
          </p:cNvPr>
          <p:cNvSpPr txBox="1"/>
          <p:nvPr/>
        </p:nvSpPr>
        <p:spPr>
          <a:xfrm>
            <a:off x="400050" y="5264017"/>
            <a:ext cx="3065045"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
        <p:nvSpPr>
          <p:cNvPr id="9" name="TextBox 8">
            <a:extLst>
              <a:ext uri="{FF2B5EF4-FFF2-40B4-BE49-F238E27FC236}">
                <a16:creationId xmlns:a16="http://schemas.microsoft.com/office/drawing/2014/main" id="{A8E1C44E-BE8E-4012-9539-4AE081B0D50E}"/>
              </a:ext>
            </a:extLst>
          </p:cNvPr>
          <p:cNvSpPr txBox="1"/>
          <p:nvPr/>
        </p:nvSpPr>
        <p:spPr>
          <a:xfrm>
            <a:off x="-26780" y="2908024"/>
            <a:ext cx="3655805" cy="246221"/>
          </a:xfrm>
          <a:prstGeom prst="rect">
            <a:avLst/>
          </a:prstGeom>
          <a:noFill/>
        </p:spPr>
        <p:txBody>
          <a:bodyPr wrap="square">
            <a:spAutoFit/>
          </a:bodyPr>
          <a:lstStyle/>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rPr>
              <a:t>Key Success Factors
Market Impacting Factors
Top Investment Pockets
Market Attractiveness Index, 2024
Market Ecosystem
PESTEL Analysis
Pricing Analysis
Regulatory Landscape</a:t>
            </a:r>
            <a:r>
              <a:rPr kumimoji="0" lang="en-IN" sz="1000" b="1" i="0" u="none" strike="noStrike" kern="100" cap="none" spc="0" normalizeH="0" baseline="0" noProof="0" dirty="0" err="1">
                <a:ln>
                  <a:noFill/>
                </a:ln>
                <a:solidFill>
                  <a:prstClr val="black"/>
                </a:solidFill>
                <a:effectLst/>
                <a:uLnTx/>
                <a:uFillTx/>
                <a:latin typeface="Poppins"/>
                <a:ea typeface="Calibri" panose="020F0502020204030204" pitchFamily="34" charset="0"/>
                <a:cs typeface="Times New Roman" panose="02020603050405020304" pitchFamily="18" charset="0"/>
              </a:rPr>
              <a:t/>
            </a:r>
            <a:r>
              <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rPr>
              <a:t/>
            </a:r>
          </a:p>
        </p:txBody>
      </p:sp>
      <p:sp>
        <p:nvSpPr>
          <p:cNvPr id="10" name="TextBox 9">
            <a:extLst>
              <a:ext uri="{FF2B5EF4-FFF2-40B4-BE49-F238E27FC236}">
                <a16:creationId xmlns:a16="http://schemas.microsoft.com/office/drawing/2014/main" id="{2EB71FF9-059F-4E7D-B659-2B23586D6395}"/>
              </a:ext>
            </a:extLst>
          </p:cNvPr>
          <p:cNvSpPr txBox="1"/>
          <p:nvPr/>
        </p:nvSpPr>
        <p:spPr>
          <a:xfrm>
            <a:off x="3116470" y="2908023"/>
            <a:ext cx="3655805" cy="246221"/>
          </a:xfrm>
          <a:prstGeom prst="rect">
            <a:avLst/>
          </a:prstGeom>
          <a:noFill/>
        </p:spPr>
        <p:txBody>
          <a:bodyPr wrap="square">
            <a:spAutoFit/>
          </a:bodyPr>
          <a:lstStyle/>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Customer &amp; Buying Criteria Analysis
Raw material Analysis</a:t>
            </a:r>
            <a:r>
              <a:rPr kumimoji="0" lang="en-US" sz="1000" b="1" i="0" u="none" strike="noStrike" kern="100" cap="none" spc="0" normalizeH="0" baseline="0" noProof="0" dirty="0" err="1">
                <a:ln>
                  <a:noFill/>
                </a:ln>
                <a:solidFill>
                  <a:prstClr val="black"/>
                </a:solidFill>
                <a:effectLst/>
                <a:uLnTx/>
                <a:uFillTx/>
                <a:latin typeface="Poppins"/>
                <a:ea typeface="Calibri" panose="020F0502020204030204" pitchFamily="34" charset="0"/>
                <a:cs typeface="Calibri" panose="020F0502020204030204" pitchFamily="34" charset="0"/>
              </a:rPr>
              <a:t/>
            </a: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
            </a:r>
          </a:p>
        </p:txBody>
      </p:sp>
    </p:spTree>
    <p:extLst>
      <p:ext uri="{BB962C8B-B14F-4D97-AF65-F5344CB8AC3E}">
        <p14:creationId xmlns:p14="http://schemas.microsoft.com/office/powerpoint/2010/main" val="26555069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ACD52-28FA-BDBA-A154-73FE356129BC}"/>
              </a:ext>
            </a:extLst>
          </p:cNvPr>
          <p:cNvSpPr>
            <a:spLocks noGrp="1"/>
          </p:cNvSpPr>
          <p:nvPr>
            <p:ph type="title"/>
          </p:nvPr>
        </p:nvSpPr>
        <p:spPr/>
        <p:txBody>
          <a:bodyPr/>
          <a:lstStyle/>
          <a:p>
            <a:r>
              <a:rPr lang="en-US" dirty="0"/>
              <a:t>KEY MARKET INSIGHTS</a:t>
            </a:r>
          </a:p>
        </p:txBody>
      </p:sp>
      <p:grpSp>
        <p:nvGrpSpPr>
          <p:cNvPr id="11" name="Group 10">
            <a:extLst>
              <a:ext uri="{FF2B5EF4-FFF2-40B4-BE49-F238E27FC236}">
                <a16:creationId xmlns:a16="http://schemas.microsoft.com/office/drawing/2014/main" id="{40EFC6B1-2B45-F01D-0DF9-7BBBB1AB18C6}"/>
              </a:ext>
            </a:extLst>
          </p:cNvPr>
          <p:cNvGrpSpPr/>
          <p:nvPr/>
        </p:nvGrpSpPr>
        <p:grpSpPr>
          <a:xfrm>
            <a:off x="511854" y="1093893"/>
            <a:ext cx="11273746" cy="5165332"/>
            <a:chOff x="656996" y="1137435"/>
            <a:chExt cx="22984562" cy="12216754"/>
          </a:xfrm>
        </p:grpSpPr>
        <p:pic>
          <p:nvPicPr>
            <p:cNvPr id="6" name="Picture 5">
              <a:extLst>
                <a:ext uri="{FF2B5EF4-FFF2-40B4-BE49-F238E27FC236}">
                  <a16:creationId xmlns:a16="http://schemas.microsoft.com/office/drawing/2014/main" id="{11EDFA67-F381-852F-5F52-4B733A227060}"/>
                </a:ext>
              </a:extLst>
            </p:cNvPr>
            <p:cNvPicPr>
              <a:picLocks noChangeAspect="1"/>
            </p:cNvPicPr>
            <p:nvPr/>
          </p:nvPicPr>
          <p:blipFill>
            <a:blip r:embed="rId3"/>
            <a:stretch>
              <a:fillRect/>
            </a:stretch>
          </p:blipFill>
          <p:spPr>
            <a:xfrm>
              <a:off x="850865" y="7845682"/>
              <a:ext cx="10453455" cy="5508507"/>
            </a:xfrm>
            <a:prstGeom prst="rect">
              <a:avLst/>
            </a:prstGeom>
          </p:spPr>
        </p:pic>
        <p:pic>
          <p:nvPicPr>
            <p:cNvPr id="7" name="Picture 6">
              <a:extLst>
                <a:ext uri="{FF2B5EF4-FFF2-40B4-BE49-F238E27FC236}">
                  <a16:creationId xmlns:a16="http://schemas.microsoft.com/office/drawing/2014/main" id="{70D5C47E-9546-F815-7CDB-6B0409BCE9EB}"/>
                </a:ext>
              </a:extLst>
            </p:cNvPr>
            <p:cNvPicPr>
              <a:picLocks noChangeAspect="1"/>
            </p:cNvPicPr>
            <p:nvPr/>
          </p:nvPicPr>
          <p:blipFill>
            <a:blip r:embed="rId4"/>
            <a:stretch>
              <a:fillRect/>
            </a:stretch>
          </p:blipFill>
          <p:spPr>
            <a:xfrm>
              <a:off x="12192000" y="1361519"/>
              <a:ext cx="11449558" cy="6006325"/>
            </a:xfrm>
            <a:prstGeom prst="rect">
              <a:avLst/>
            </a:prstGeom>
          </p:spPr>
        </p:pic>
        <p:pic>
          <p:nvPicPr>
            <p:cNvPr id="9" name="Picture 8">
              <a:extLst>
                <a:ext uri="{FF2B5EF4-FFF2-40B4-BE49-F238E27FC236}">
                  <a16:creationId xmlns:a16="http://schemas.microsoft.com/office/drawing/2014/main" id="{83028B71-F3B2-1069-E446-E047559E1AAC}"/>
                </a:ext>
              </a:extLst>
            </p:cNvPr>
            <p:cNvPicPr>
              <a:picLocks noChangeAspect="1"/>
            </p:cNvPicPr>
            <p:nvPr/>
          </p:nvPicPr>
          <p:blipFill>
            <a:blip r:embed="rId5"/>
            <a:stretch>
              <a:fillRect/>
            </a:stretch>
          </p:blipFill>
          <p:spPr>
            <a:xfrm>
              <a:off x="656996" y="1137435"/>
              <a:ext cx="10647324" cy="6230409"/>
            </a:xfrm>
            <a:prstGeom prst="rect">
              <a:avLst/>
            </a:prstGeom>
          </p:spPr>
        </p:pic>
        <p:pic>
          <p:nvPicPr>
            <p:cNvPr id="10" name="Picture 9">
              <a:extLst>
                <a:ext uri="{FF2B5EF4-FFF2-40B4-BE49-F238E27FC236}">
                  <a16:creationId xmlns:a16="http://schemas.microsoft.com/office/drawing/2014/main" id="{4E18939F-E6D4-F0CE-31B2-82D058BCCE00}"/>
                </a:ext>
              </a:extLst>
            </p:cNvPr>
            <p:cNvPicPr>
              <a:picLocks noChangeAspect="1"/>
            </p:cNvPicPr>
            <p:nvPr/>
          </p:nvPicPr>
          <p:blipFill>
            <a:blip r:embed="rId6"/>
            <a:stretch>
              <a:fillRect/>
            </a:stretch>
          </p:blipFill>
          <p:spPr>
            <a:xfrm>
              <a:off x="12406508" y="7688382"/>
              <a:ext cx="10785987" cy="5448795"/>
            </a:xfrm>
            <a:prstGeom prst="rect">
              <a:avLst/>
            </a:prstGeom>
          </p:spPr>
        </p:pic>
      </p:grpSp>
    </p:spTree>
    <p:extLst>
      <p:ext uri="{BB962C8B-B14F-4D97-AF65-F5344CB8AC3E}">
        <p14:creationId xmlns:p14="http://schemas.microsoft.com/office/powerpoint/2010/main" val="35197732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107930"/>
            <a:ext cx="7029450" cy="942220"/>
          </a:xfrm>
        </p:spPr>
        <p:txBody>
          <a:bodyPr anchor="t">
            <a:normAutofit fontScale="90000"/>
          </a:bodyPr>
          <a:lstStyle/>
          <a:p>
            <a:pPr defTabSz="457200">
              <a:lnSpc>
                <a:spcPct val="100000"/>
              </a:lnSpc>
              <a:buClr>
                <a:srgbClr val="000000"/>
              </a:buClr>
              <a:buSzPts val="8800"/>
              <a:defRPr/>
            </a:pPr>
            <a:r>
              <a:rPr lang="en-IN" dirty="0">
                <a:solidFill>
                  <a:schemeClr val="accent1"/>
                </a:solidFill>
              </a:rPr>
              <a:t>GLOBAL MARKET ANALYSIS,</a:t>
            </a:r>
            <a:br>
              <a:rPr lang="en-IN" dirty="0">
                <a:solidFill>
                  <a:schemeClr val="accent1"/>
                </a:solidFill>
              </a:rPr>
            </a:br>
            <a:r>
              <a:rPr lang="en-IN" dirty="0">
                <a:solidFill>
                  <a:schemeClr val="accent1"/>
                </a:solidFill>
              </a:rPr>
              <a:t>SEGMENTAL ANALYSIS</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5118604"/>
            <a:ext cx="7321550" cy="1096254"/>
          </a:xfrm>
        </p:spPr>
        <p:txBody>
          <a:bodyPr>
            <a:normAutofit/>
          </a:bodyPr>
          <a:lstStyle/>
          <a:p>
            <a:r>
              <a:rPr lang="en-US" sz="1400" b="1" dirty="0">
                <a:solidFill>
                  <a:schemeClr val="tx1"/>
                </a:solidFill>
              </a:rPr>
              <a:t>GLOBAL AIRPORT SLEEPING PODS MARKET-</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63652" y="5032825"/>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8EB15A32-0C23-DE51-EB5B-0BADB356A83E}"/>
              </a:ext>
            </a:extLst>
          </p:cNvPr>
          <p:cNvSpPr txBox="1"/>
          <p:nvPr/>
        </p:nvSpPr>
        <p:spPr>
          <a:xfrm>
            <a:off x="400050" y="3121614"/>
            <a:ext cx="3975305" cy="343171"/>
          </a:xfrm>
          <a:prstGeom prst="rect">
            <a:avLst/>
          </a:prstGeom>
          <a:noFill/>
        </p:spPr>
        <p:txBody>
          <a:bodyPr wrap="square">
            <a:spAutoFit/>
          </a:bodyPr>
          <a:lstStyle/>
          <a:p>
            <a:pPr marL="285750" marR="0" lvl="0" indent="-28575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1200" b="1" i="0" u="none" strike="noStrike" kern="1200" cap="none" spc="0" normalizeH="0" baseline="0" noProof="0" dirty="0">
                <a:ln>
                  <a:noFill/>
                </a:ln>
                <a:solidFill>
                  <a:prstClr val="black"/>
                </a:solidFill>
                <a:effectLst/>
                <a:uLnTx/>
                <a:uFillTx/>
                <a:latin typeface="Poppins"/>
                <a:ea typeface="+mn-ea"/>
                <a:cs typeface="+mn-cs"/>
                <a:sym typeface="Poppins"/>
              </a:rPr>
              <a:t>By Product Type
By Airports
By By Ownership Model
By End User
By Sales Channel</a:t>
            </a:r>
          </a:p>
        </p:txBody>
      </p:sp>
      <p:sp>
        <p:nvSpPr>
          <p:cNvPr id="6" name="TextBox 5">
            <a:extLst>
              <a:ext uri="{FF2B5EF4-FFF2-40B4-BE49-F238E27FC236}">
                <a16:creationId xmlns:a16="http://schemas.microsoft.com/office/drawing/2014/main" id="{0E01F9CC-611D-20C6-3722-D77277E8BAF6}"/>
              </a:ext>
            </a:extLst>
          </p:cNvPr>
          <p:cNvSpPr txBox="1"/>
          <p:nvPr/>
        </p:nvSpPr>
        <p:spPr>
          <a:xfrm>
            <a:off x="400050" y="5446517"/>
            <a:ext cx="2984834"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Tree>
    <p:extLst>
      <p:ext uri="{BB962C8B-B14F-4D97-AF65-F5344CB8AC3E}">
        <p14:creationId xmlns:p14="http://schemas.microsoft.com/office/powerpoint/2010/main" val="26898327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2FA1B-51C7-80F2-502C-AC2E14E67B33}"/>
              </a:ext>
            </a:extLst>
          </p:cNvPr>
          <p:cNvSpPr>
            <a:spLocks noGrp="1"/>
          </p:cNvSpPr>
          <p:nvPr>
            <p:ph type="title"/>
          </p:nvPr>
        </p:nvSpPr>
        <p:spPr/>
        <p:txBody>
          <a:bodyPr/>
          <a:lstStyle/>
          <a:p>
            <a:r>
              <a:rPr lang="en-US" dirty="0"/>
              <a:t>GLOBAL MARKET ANALYSIS – BY PRODUCT TYPE</a:t>
            </a:r>
          </a:p>
        </p:txBody>
      </p:sp>
      <p:sp>
        <p:nvSpPr>
          <p:cNvPr id="3" name="Rectangle 2">
            <a:extLst>
              <a:ext uri="{FF2B5EF4-FFF2-40B4-BE49-F238E27FC236}">
                <a16:creationId xmlns:a16="http://schemas.microsoft.com/office/drawing/2014/main" id="{19CD149F-DFD2-D4ED-CEBC-29A45F7D7FD1}"/>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6" name="TextBox 5">
            <a:extLst>
              <a:ext uri="{FF2B5EF4-FFF2-40B4-BE49-F238E27FC236}">
                <a16:creationId xmlns:a16="http://schemas.microsoft.com/office/drawing/2014/main" id="{518BFD99-C89B-E4BC-6E27-ED4320EFF9DE}"/>
              </a:ext>
            </a:extLst>
          </p:cNvPr>
          <p:cNvSpPr txBox="1"/>
          <p:nvPr/>
        </p:nvSpPr>
        <p:spPr>
          <a:xfrm>
            <a:off x="344713" y="1065873"/>
            <a:ext cx="11138725" cy="307777"/>
          </a:xfrm>
          <a:prstGeom prst="rect">
            <a:avLst/>
          </a:prstGeom>
          <a:noFill/>
        </p:spPr>
        <p:txBody>
          <a:bodyPr wrap="square">
            <a:spAutoFit/>
          </a:bodyPr>
          <a:lstStyle/>
          <a:p>
            <a:pPr lvl="0">
              <a:defRPr/>
            </a:pPr>
            <a:r>
              <a:rPr lang="en-US" sz="1400" b="1" dirty="0">
                <a:solidFill>
                  <a:prstClr val="white"/>
                </a:solidFill>
              </a:rPr>
              <a:t>GLOBAL AIRPORT SLEEPING PODS MARKET SIZE,  BY PRODUCT TYPE, 2019-2032 (USD MILLION)</a:t>
            </a:r>
          </a:p>
        </p:txBody>
      </p:sp>
      <p:sp>
        <p:nvSpPr>
          <p:cNvPr id="12" name="TextBox 11">
            <a:extLst>
              <a:ext uri="{FF2B5EF4-FFF2-40B4-BE49-F238E27FC236}">
                <a16:creationId xmlns:a16="http://schemas.microsoft.com/office/drawing/2014/main" id="{8086EEC6-54E7-40FD-8272-325B3F990A7C}"/>
              </a:ext>
            </a:extLst>
          </p:cNvPr>
          <p:cNvSpPr txBox="1"/>
          <p:nvPr/>
        </p:nvSpPr>
        <p:spPr>
          <a:xfrm>
            <a:off x="3152775" y="6105561"/>
            <a:ext cx="8772872" cy="305725"/>
          </a:xfrm>
          <a:prstGeom prst="rect">
            <a:avLst/>
          </a:prstGeom>
          <a:noFill/>
        </p:spPr>
        <p:txBody>
          <a:bodyPr wrap="square" rtlCol="0">
            <a:spAutoFit/>
          </a:bodyPr>
          <a:lstStyle/>
          <a:p>
            <a:pPr marL="0" marR="0" lvl="0" indent="0" algn="r" defTabSz="457200" rtl="0" eaLnBrk="1" fontAlgn="auto" latinLnBrk="0" hangingPunct="0">
              <a:lnSpc>
                <a:spcPct val="200000"/>
              </a:lnSpc>
              <a:spcBef>
                <a:spcPts val="0"/>
              </a:spcBef>
              <a:spcAft>
                <a:spcPts val="0"/>
              </a:spcAft>
              <a:buClrTx/>
              <a:buSzTx/>
              <a:buFontTx/>
              <a:buNone/>
              <a:tabLst/>
              <a:defRPr/>
            </a:pP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*Please note that this slide represents an indicative segmentation overview. </a:t>
            </a:r>
            <a:r>
              <a:rPr kumimoji="0" lang="en-US" sz="800" b="1" i="1" u="none" strike="noStrike" kern="1200" cap="none" spc="0" normalizeH="0" baseline="0" noProof="0" dirty="0">
                <a:ln>
                  <a:noFill/>
                </a:ln>
                <a:solidFill>
                  <a:prstClr val="black"/>
                </a:solidFill>
                <a:effectLst/>
                <a:uLnTx/>
                <a:uFillTx/>
                <a:latin typeface="Poppins"/>
                <a:ea typeface="+mn-ea"/>
                <a:cs typeface="+mn-cs"/>
              </a:rPr>
              <a:t>t</a:t>
            </a: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he complete level-2 segmentation analysis will be covered in the Final Report.</a:t>
            </a:r>
          </a:p>
        </p:txBody>
      </p:sp>
      <p:grpSp>
        <p:nvGrpSpPr>
          <p:cNvPr id="10" name="Group 9">
            <a:extLst>
              <a:ext uri="{FF2B5EF4-FFF2-40B4-BE49-F238E27FC236}">
                <a16:creationId xmlns:a16="http://schemas.microsoft.com/office/drawing/2014/main" id="{F9A47BC1-B6B2-D0E9-BF36-7DAD7FBCA6C4}"/>
              </a:ext>
            </a:extLst>
          </p:cNvPr>
          <p:cNvGrpSpPr/>
          <p:nvPr/>
        </p:nvGrpSpPr>
        <p:grpSpPr>
          <a:xfrm>
            <a:off x="7215809" y="3498187"/>
            <a:ext cx="4709838" cy="2703829"/>
            <a:chOff x="339726" y="4751902"/>
            <a:chExt cx="11473602" cy="1557705"/>
          </a:xfrm>
        </p:grpSpPr>
        <p:sp>
          <p:nvSpPr>
            <p:cNvPr id="13" name="object 72">
              <a:extLst>
                <a:ext uri="{FF2B5EF4-FFF2-40B4-BE49-F238E27FC236}">
                  <a16:creationId xmlns:a16="http://schemas.microsoft.com/office/drawing/2014/main" id="{6E407B62-0FA8-ED99-5650-274692F33A2A}"/>
                </a:ext>
              </a:extLst>
            </p:cNvPr>
            <p:cNvSpPr/>
            <p:nvPr/>
          </p:nvSpPr>
          <p:spPr>
            <a:xfrm>
              <a:off x="339726" y="4860697"/>
              <a:ext cx="11473602" cy="1448910"/>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14" name="TextBox 13">
              <a:extLst>
                <a:ext uri="{FF2B5EF4-FFF2-40B4-BE49-F238E27FC236}">
                  <a16:creationId xmlns:a16="http://schemas.microsoft.com/office/drawing/2014/main" id="{97C9663E-7D14-1F22-22D3-E1AEDE4CAB7A}"/>
                </a:ext>
              </a:extLst>
            </p:cNvPr>
            <p:cNvSpPr txBox="1"/>
            <p:nvPr/>
          </p:nvSpPr>
          <p:spPr>
            <a:xfrm>
              <a:off x="832438" y="4751902"/>
              <a:ext cx="3915006"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pic>
        <p:nvPicPr>
          <p:cNvPr id="4" name="Picture 3">
            <a:extLst>
              <a:ext uri="{FF2B5EF4-FFF2-40B4-BE49-F238E27FC236}">
                <a16:creationId xmlns:a16="http://schemas.microsoft.com/office/drawing/2014/main" id="{8AC262D4-1299-B2FF-6963-BEE01954287D}"/>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tretch>
            <a:fillRect/>
          </a:stretch>
        </p:blipFill>
        <p:spPr>
          <a:xfrm>
            <a:off x="7215809" y="3897808"/>
            <a:ext cx="4709838" cy="2207750"/>
          </a:xfrm>
          <a:prstGeom prst="rect">
            <a:avLst/>
          </a:prstGeom>
        </p:spPr>
      </p:pic>
      <p:graphicFrame>
        <p:nvGraphicFramePr>
          <p:cNvPr id="15" name="Table 14"/>
          <p:cNvGraphicFramePr>
            <a:graphicFrameLocks noGrp="1"/>
          </p:cNvGraphicFramePr>
          <p:nvPr/>
        </p:nvGraphicFramePr>
        <p:xfrm>
          <a:off x="411480" y="3703320"/>
          <a:ext cx="6766560" cy="2304287"/>
        </p:xfrm>
        <a:graphic>
          <a:graphicData uri="http://schemas.openxmlformats.org/drawingml/2006/table">
            <a:tbl>
              <a:tblPr firstRow="1" bandRow="1">
                <a:tableStyleId>{5C22544A-7EE6-4342-B048-85BDC9FD1C3A}</a:tableStyleId>
              </a:tblPr>
              <a:tblGrid>
                <a:gridCol w="914400"/>
                <a:gridCol w="365760"/>
                <a:gridCol w="365760"/>
                <a:gridCol w="365760"/>
                <a:gridCol w="365760"/>
                <a:gridCol w="365760"/>
                <a:gridCol w="365760"/>
                <a:gridCol w="365760"/>
                <a:gridCol w="365760"/>
                <a:gridCol w="365760"/>
                <a:gridCol w="365760"/>
                <a:gridCol w="365760"/>
                <a:gridCol w="365760"/>
                <a:gridCol w="365760"/>
                <a:gridCol w="365760"/>
                <a:gridCol w="731520"/>
              </a:tblGrid>
              <a:tr h="384047">
                <a:tc>
                  <a:txBody>
                    <a:bodyPr wrap="none"/>
                    <a:lstStyle/>
                    <a:p>
                      <a:pPr algn="ctr"/>
                      <a:r>
                        <a:rPr sz="570" b="1">
                          <a:solidFill>
                            <a:srgbClr val="FFFFFF"/>
                          </a:solidFill>
                          <a:latin typeface="Poppins Bold"/>
                        </a:rPr>
                        <a:t/>
                      </a:r>
                    </a:p>
                  </a:txBody>
                  <a:tcPr anchor="ctr">
                    <a:solidFill>
                      <a:srgbClr val="31067E"/>
                    </a:solidFill>
                  </a:tcPr>
                </a:tc>
                <a:tc>
                  <a:txBody>
                    <a:bodyPr wrap="none"/>
                    <a:lstStyle/>
                    <a:p>
                      <a:pPr algn="ctr"/>
                      <a:r>
                        <a:rPr sz="570" b="1">
                          <a:solidFill>
                            <a:srgbClr val="FFFFFF"/>
                          </a:solidFill>
                          <a:latin typeface="Poppins Bold"/>
                        </a:rPr>
                        <a:t>2019</a:t>
                      </a:r>
                    </a:p>
                  </a:txBody>
                  <a:tcPr anchor="ctr">
                    <a:solidFill>
                      <a:srgbClr val="31067E"/>
                    </a:solidFill>
                  </a:tcPr>
                </a:tc>
                <a:tc>
                  <a:txBody>
                    <a:bodyPr wrap="none"/>
                    <a:lstStyle/>
                    <a:p>
                      <a:pPr algn="ctr"/>
                      <a:r>
                        <a:rPr sz="570" b="1">
                          <a:solidFill>
                            <a:srgbClr val="FFFFFF"/>
                          </a:solidFill>
                          <a:latin typeface="Poppins Bold"/>
                        </a:rPr>
                        <a:t>2020</a:t>
                      </a:r>
                    </a:p>
                  </a:txBody>
                  <a:tcPr anchor="ctr">
                    <a:solidFill>
                      <a:srgbClr val="31067E"/>
                    </a:solidFill>
                  </a:tcPr>
                </a:tc>
                <a:tc>
                  <a:txBody>
                    <a:bodyPr wrap="none"/>
                    <a:lstStyle/>
                    <a:p>
                      <a:pPr algn="ctr"/>
                      <a:r>
                        <a:rPr sz="570" b="1">
                          <a:solidFill>
                            <a:srgbClr val="FFFFFF"/>
                          </a:solidFill>
                          <a:latin typeface="Poppins Bold"/>
                        </a:rPr>
                        <a:t>2021</a:t>
                      </a:r>
                    </a:p>
                  </a:txBody>
                  <a:tcPr anchor="ctr">
                    <a:solidFill>
                      <a:srgbClr val="31067E"/>
                    </a:solidFill>
                  </a:tcPr>
                </a:tc>
                <a:tc>
                  <a:txBody>
                    <a:bodyPr wrap="none"/>
                    <a:lstStyle/>
                    <a:p>
                      <a:pPr algn="ctr"/>
                      <a:r>
                        <a:rPr sz="570" b="1">
                          <a:solidFill>
                            <a:srgbClr val="FFFFFF"/>
                          </a:solidFill>
                          <a:latin typeface="Poppins Bold"/>
                        </a:rPr>
                        <a:t>2022</a:t>
                      </a:r>
                    </a:p>
                  </a:txBody>
                  <a:tcPr anchor="ctr">
                    <a:solidFill>
                      <a:srgbClr val="31067E"/>
                    </a:solidFill>
                  </a:tcPr>
                </a:tc>
                <a:tc>
                  <a:txBody>
                    <a:bodyPr wrap="none"/>
                    <a:lstStyle/>
                    <a:p>
                      <a:pPr algn="ctr"/>
                      <a:r>
                        <a:rPr sz="570" b="1">
                          <a:solidFill>
                            <a:srgbClr val="FFFFFF"/>
                          </a:solidFill>
                          <a:latin typeface="Poppins Bold"/>
                        </a:rPr>
                        <a:t>2023</a:t>
                      </a:r>
                    </a:p>
                  </a:txBody>
                  <a:tcPr anchor="ctr">
                    <a:solidFill>
                      <a:srgbClr val="31067E"/>
                    </a:solidFill>
                  </a:tcPr>
                </a:tc>
                <a:tc>
                  <a:txBody>
                    <a:bodyPr wrap="none"/>
                    <a:lstStyle/>
                    <a:p>
                      <a:pPr algn="ctr"/>
                      <a:r>
                        <a:rPr sz="570" b="1">
                          <a:solidFill>
                            <a:srgbClr val="FFFFFF"/>
                          </a:solidFill>
                          <a:latin typeface="Poppins Bold"/>
                        </a:rPr>
                        <a:t>2024</a:t>
                      </a:r>
                    </a:p>
                  </a:txBody>
                  <a:tcPr anchor="ctr">
                    <a:solidFill>
                      <a:srgbClr val="31067E"/>
                    </a:solidFill>
                  </a:tcPr>
                </a:tc>
                <a:tc>
                  <a:txBody>
                    <a:bodyPr wrap="none"/>
                    <a:lstStyle/>
                    <a:p>
                      <a:pPr algn="ctr"/>
                      <a:r>
                        <a:rPr sz="570" b="1">
                          <a:solidFill>
                            <a:srgbClr val="FFFFFF"/>
                          </a:solidFill>
                          <a:latin typeface="Poppins Bold"/>
                        </a:rPr>
                        <a:t>2025</a:t>
                      </a:r>
                    </a:p>
                  </a:txBody>
                  <a:tcPr anchor="ctr">
                    <a:solidFill>
                      <a:srgbClr val="31067E"/>
                    </a:solidFill>
                  </a:tcPr>
                </a:tc>
                <a:tc>
                  <a:txBody>
                    <a:bodyPr wrap="none"/>
                    <a:lstStyle/>
                    <a:p>
                      <a:pPr algn="ctr"/>
                      <a:r>
                        <a:rPr sz="570" b="1">
                          <a:solidFill>
                            <a:srgbClr val="FFFFFF"/>
                          </a:solidFill>
                          <a:latin typeface="Poppins Bold"/>
                        </a:rPr>
                        <a:t>2026</a:t>
                      </a:r>
                    </a:p>
                  </a:txBody>
                  <a:tcPr anchor="ctr">
                    <a:solidFill>
                      <a:srgbClr val="31067E"/>
                    </a:solidFill>
                  </a:tcPr>
                </a:tc>
                <a:tc>
                  <a:txBody>
                    <a:bodyPr wrap="none"/>
                    <a:lstStyle/>
                    <a:p>
                      <a:pPr algn="ctr"/>
                      <a:r>
                        <a:rPr sz="570" b="1">
                          <a:solidFill>
                            <a:srgbClr val="FFFFFF"/>
                          </a:solidFill>
                          <a:latin typeface="Poppins Bold"/>
                        </a:rPr>
                        <a:t>2027</a:t>
                      </a:r>
                    </a:p>
                  </a:txBody>
                  <a:tcPr anchor="ctr">
                    <a:solidFill>
                      <a:srgbClr val="31067E"/>
                    </a:solidFill>
                  </a:tcPr>
                </a:tc>
                <a:tc>
                  <a:txBody>
                    <a:bodyPr wrap="none"/>
                    <a:lstStyle/>
                    <a:p>
                      <a:pPr algn="ctr"/>
                      <a:r>
                        <a:rPr sz="570" b="1">
                          <a:solidFill>
                            <a:srgbClr val="FFFFFF"/>
                          </a:solidFill>
                          <a:latin typeface="Poppins Bold"/>
                        </a:rPr>
                        <a:t>2028</a:t>
                      </a:r>
                    </a:p>
                  </a:txBody>
                  <a:tcPr anchor="ctr">
                    <a:solidFill>
                      <a:srgbClr val="31067E"/>
                    </a:solidFill>
                  </a:tcPr>
                </a:tc>
                <a:tc>
                  <a:txBody>
                    <a:bodyPr wrap="none"/>
                    <a:lstStyle/>
                    <a:p>
                      <a:pPr algn="ctr"/>
                      <a:r>
                        <a:rPr sz="570" b="1">
                          <a:solidFill>
                            <a:srgbClr val="FFFFFF"/>
                          </a:solidFill>
                          <a:latin typeface="Poppins Bold"/>
                        </a:rPr>
                        <a:t>2029</a:t>
                      </a:r>
                    </a:p>
                  </a:txBody>
                  <a:tcPr anchor="ctr">
                    <a:solidFill>
                      <a:srgbClr val="31067E"/>
                    </a:solidFill>
                  </a:tcPr>
                </a:tc>
                <a:tc>
                  <a:txBody>
                    <a:bodyPr wrap="none"/>
                    <a:lstStyle/>
                    <a:p>
                      <a:pPr algn="ctr"/>
                      <a:r>
                        <a:rPr sz="570" b="1">
                          <a:solidFill>
                            <a:srgbClr val="FFFFFF"/>
                          </a:solidFill>
                          <a:latin typeface="Poppins Bold"/>
                        </a:rPr>
                        <a:t>2030</a:t>
                      </a:r>
                    </a:p>
                  </a:txBody>
                  <a:tcPr anchor="ctr">
                    <a:solidFill>
                      <a:srgbClr val="31067E"/>
                    </a:solidFill>
                  </a:tcPr>
                </a:tc>
                <a:tc>
                  <a:txBody>
                    <a:bodyPr wrap="none"/>
                    <a:lstStyle/>
                    <a:p>
                      <a:pPr algn="ctr"/>
                      <a:r>
                        <a:rPr sz="570" b="1">
                          <a:solidFill>
                            <a:srgbClr val="FFFFFF"/>
                          </a:solidFill>
                          <a:latin typeface="Poppins Bold"/>
                        </a:rPr>
                        <a:t>2031</a:t>
                      </a:r>
                    </a:p>
                  </a:txBody>
                  <a:tcPr anchor="ctr">
                    <a:solidFill>
                      <a:srgbClr val="31067E"/>
                    </a:solidFill>
                  </a:tcPr>
                </a:tc>
                <a:tc>
                  <a:txBody>
                    <a:bodyPr wrap="none"/>
                    <a:lstStyle/>
                    <a:p>
                      <a:pPr algn="ctr"/>
                      <a:r>
                        <a:rPr sz="570" b="1">
                          <a:solidFill>
                            <a:srgbClr val="FFFFFF"/>
                          </a:solidFill>
                          <a:latin typeface="Poppins Bold"/>
                        </a:rPr>
                        <a:t>2032</a:t>
                      </a:r>
                    </a:p>
                  </a:txBody>
                  <a:tcPr anchor="ctr">
                    <a:solidFill>
                      <a:srgbClr val="31067E"/>
                    </a:solidFill>
                  </a:tcPr>
                </a:tc>
                <a:tc>
                  <a:txBody>
                    <a:bodyPr/>
                    <a:lstStyle/>
                    <a:p>
                      <a:pPr algn="ctr"/>
                      <a:r>
                        <a:rPr sz="800" b="1">
                          <a:solidFill>
                            <a:srgbClr val="FFFFFF"/>
                          </a:solidFill>
                          <a:latin typeface="Poppins Bold"/>
                        </a:rPr>
                        <a:t>CAGR (2025–2032)</a:t>
                      </a:r>
                    </a:p>
                  </a:txBody>
                  <a:tcPr anchor="ctr">
                    <a:solidFill>
                      <a:srgbClr val="31067E"/>
                    </a:solidFill>
                  </a:tcPr>
                </a:tc>
              </a:tr>
              <a:tr h="384047">
                <a:tc>
                  <a:txBody>
                    <a:bodyPr/>
                    <a:lstStyle/>
                    <a:p>
                      <a:pPr algn="ctr">
                        <a:defRPr sz="800" b="1">
                          <a:latin typeface="Poppins Bold"/>
                        </a:defRPr>
                      </a:pPr>
                      <a:r>
                        <a:t>Single Occupancy Pods</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384047">
                <a:tc>
                  <a:txBody>
                    <a:bodyPr/>
                    <a:lstStyle/>
                    <a:p>
                      <a:pPr algn="ctr">
                        <a:defRPr sz="800" b="1">
                          <a:latin typeface="Poppins Bold"/>
                        </a:defRPr>
                      </a:pPr>
                      <a:r>
                        <a:t>Double Occupancy Pods</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384047">
                <a:tc>
                  <a:txBody>
                    <a:bodyPr/>
                    <a:lstStyle/>
                    <a:p>
                      <a:pPr algn="ctr">
                        <a:defRPr sz="800" b="1">
                          <a:latin typeface="Poppins Bold"/>
                        </a:defRPr>
                      </a:pPr>
                      <a:r>
                        <a:t>Nap Capsules</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384047">
                <a:tc>
                  <a:txBody>
                    <a:bodyPr/>
                    <a:lstStyle/>
                    <a:p>
                      <a:pPr algn="ctr">
                        <a:defRPr sz="800" b="1">
                          <a:latin typeface="Poppins Bold"/>
                        </a:defRPr>
                      </a:pPr>
                      <a:r>
                        <a:t>Luxury Sleeping Pods</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384052">
                <a:tc>
                  <a:txBody>
                    <a:bodyPr/>
                    <a:lstStyle/>
                    <a:p>
                      <a:pPr algn="ctr">
                        <a:defRPr sz="800" b="1">
                          <a:latin typeface="Poppins Bold"/>
                        </a:defRPr>
                      </a:pPr>
                      <a:r>
                        <a:t>Total</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bl>
          </a:graphicData>
        </a:graphic>
      </p:graphicFrame>
      <p:graphicFrame>
        <p:nvGraphicFramePr>
          <p:cNvPr id="16" name="Chart 15"/>
          <p:cNvGraphicFramePr>
            <a:graphicFrameLocks noGrp="1"/>
          </p:cNvGraphicFramePr>
          <p:nvPr/>
        </p:nvGraphicFramePr>
        <p:xfrm>
          <a:off x="365760" y="1005840"/>
          <a:ext cx="11430000" cy="2560320"/>
        </p:xfrm>
        <a:graphic>
          <a:graphicData uri="http://schemas.openxmlformats.org/drawingml/2006/chart">
            <c:chart xmlns:c="http://schemas.openxmlformats.org/drawingml/2006/chart" r:id="rId4"/>
          </a:graphicData>
        </a:graphic>
      </p:graphicFrame>
    </p:spTree>
    <p:extLst>
      <p:ext uri="{BB962C8B-B14F-4D97-AF65-F5344CB8AC3E}">
        <p14:creationId xmlns:p14="http://schemas.microsoft.com/office/powerpoint/2010/main" val="34220825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678407"/>
            <a:ext cx="6044293" cy="2274118"/>
          </a:xfrm>
        </p:spPr>
        <p:txBody>
          <a:bodyPr anchor="t">
            <a:normAutofit/>
          </a:bodyPr>
          <a:lstStyle/>
          <a:p>
            <a:pPr defTabSz="457200">
              <a:lnSpc>
                <a:spcPct val="120000"/>
              </a:lnSpc>
              <a:buClr>
                <a:srgbClr val="000000"/>
              </a:buClr>
              <a:buSzPts val="8800"/>
              <a:defRPr/>
            </a:pPr>
            <a:r>
              <a:rPr lang="en-US" sz="3200" dirty="0">
                <a:solidFill>
                  <a:schemeClr val="accent1"/>
                </a:solidFill>
                <a:effectLst>
                  <a:outerShdw blurRad="38100" dist="38100" dir="2700000" algn="tl">
                    <a:srgbClr val="000000">
                      <a:alpha val="43137"/>
                    </a:srgbClr>
                  </a:outerShdw>
                </a:effectLst>
              </a:rPr>
              <a:t>GLOBAL MARKET ANALYSIS BY REGION</a:t>
            </a:r>
            <a:endParaRPr lang="en-US" sz="1800" b="1" dirty="0">
              <a:solidFill>
                <a:schemeClr val="tx1"/>
              </a:solidFill>
              <a:latin typeface="+mn-lt"/>
            </a:endParaRP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003206"/>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 Placeholder 2">
            <a:extLst>
              <a:ext uri="{FF2B5EF4-FFF2-40B4-BE49-F238E27FC236}">
                <a16:creationId xmlns:a16="http://schemas.microsoft.com/office/drawing/2014/main" id="{11B23728-D16A-4005-9948-F02C59EC1B78}"/>
              </a:ext>
            </a:extLst>
          </p:cNvPr>
          <p:cNvSpPr>
            <a:spLocks noGrp="1"/>
          </p:cNvSpPr>
          <p:nvPr>
            <p:ph type="body" idx="1"/>
          </p:nvPr>
        </p:nvSpPr>
        <p:spPr>
          <a:xfrm>
            <a:off x="400050" y="4086227"/>
            <a:ext cx="7321550" cy="1500187"/>
          </a:xfrm>
        </p:spPr>
        <p:txBody>
          <a:bodyPr>
            <a:normAutofit/>
          </a:bodyPr>
          <a:lstStyle/>
          <a:p>
            <a:r>
              <a:rPr lang="en-US" sz="1400" b="1" dirty="0">
                <a:solidFill>
                  <a:schemeClr val="tx1"/>
                </a:solidFill>
              </a:rPr>
              <a:t>GLOBAL AIRPORT SLEEPING PODS MARKET-</a:t>
            </a:r>
          </a:p>
        </p:txBody>
      </p:sp>
      <p:sp>
        <p:nvSpPr>
          <p:cNvPr id="9" name="TextBox 8">
            <a:extLst>
              <a:ext uri="{FF2B5EF4-FFF2-40B4-BE49-F238E27FC236}">
                <a16:creationId xmlns:a16="http://schemas.microsoft.com/office/drawing/2014/main" id="{82B6EFD4-638C-4323-A0C1-DD47FB3E30AE}"/>
              </a:ext>
            </a:extLst>
          </p:cNvPr>
          <p:cNvSpPr txBox="1"/>
          <p:nvPr/>
        </p:nvSpPr>
        <p:spPr>
          <a:xfrm>
            <a:off x="400050" y="4463917"/>
            <a:ext cx="3065045"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Tree>
    <p:extLst>
      <p:ext uri="{BB962C8B-B14F-4D97-AF65-F5344CB8AC3E}">
        <p14:creationId xmlns:p14="http://schemas.microsoft.com/office/powerpoint/2010/main" val="4973241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5CAA5F-CAA7-7437-7C9C-23D46881E544}"/>
              </a:ext>
            </a:extLst>
          </p:cNvPr>
          <p:cNvSpPr>
            <a:spLocks noGrp="1"/>
          </p:cNvSpPr>
          <p:nvPr>
            <p:ph type="title"/>
          </p:nvPr>
        </p:nvSpPr>
        <p:spPr/>
        <p:txBody>
          <a:bodyPr/>
          <a:lstStyle/>
          <a:p>
            <a:r>
              <a:rPr lang="en-US" dirty="0"/>
              <a:t>GLOBAL MARKET ANALYSIS BY REGION</a:t>
            </a:r>
          </a:p>
        </p:txBody>
      </p:sp>
      <p:sp>
        <p:nvSpPr>
          <p:cNvPr id="3" name="Rectangle 2">
            <a:extLst>
              <a:ext uri="{FF2B5EF4-FFF2-40B4-BE49-F238E27FC236}">
                <a16:creationId xmlns:a16="http://schemas.microsoft.com/office/drawing/2014/main" id="{048A901E-B6B3-5453-30FA-C04543DE9243}"/>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5" name="TextBox 4">
            <a:extLst>
              <a:ext uri="{FF2B5EF4-FFF2-40B4-BE49-F238E27FC236}">
                <a16:creationId xmlns:a16="http://schemas.microsoft.com/office/drawing/2014/main" id="{E6C6E104-91C3-17CD-95A1-A99CCBE1E6D2}"/>
              </a:ext>
            </a:extLst>
          </p:cNvPr>
          <p:cNvSpPr txBox="1"/>
          <p:nvPr/>
        </p:nvSpPr>
        <p:spPr>
          <a:xfrm>
            <a:off x="344713" y="1065873"/>
            <a:ext cx="11138725"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GLOBAL AIRPORT SLEEPING PODS MARKET: REGIONAL ANALYSIS, 2019-2032 (USD MILLION)</a:t>
            </a:r>
          </a:p>
        </p:txBody>
      </p:sp>
      <p:pic>
        <p:nvPicPr>
          <p:cNvPr id="7" name="Picture 6">
            <a:extLst>
              <a:ext uri="{FF2B5EF4-FFF2-40B4-BE49-F238E27FC236}">
                <a16:creationId xmlns:a16="http://schemas.microsoft.com/office/drawing/2014/main" id="{04A18040-5D87-8487-02B8-3EEB8F443804}"/>
              </a:ext>
            </a:extLst>
          </p:cNvPr>
          <p:cNvPicPr>
            <a:picLocks noChangeAspect="1"/>
          </p:cNvPicPr>
          <p:nvPr/>
        </p:nvPicPr>
        <p:blipFill>
          <a:blip r:embed="rId2" cstate="print">
            <a:extLst>
              <a:ext uri="{BEBA8EAE-BF5A-486C-A8C5-ECC9F3942E4B}">
                <a14:imgProps xmlns:a14="http://schemas.microsoft.com/office/drawing/2010/main">
                  <a14:imgLayer r:embed="rId3">
                    <a14:imgEffect>
                      <a14:saturation sat="400000"/>
                    </a14:imgEffect>
                  </a14:imgLayer>
                </a14:imgProps>
              </a:ext>
            </a:extLst>
          </a:blip>
          <a:stretch>
            <a:fillRect/>
          </a:stretch>
        </p:blipFill>
        <p:spPr>
          <a:xfrm>
            <a:off x="344713" y="1614022"/>
            <a:ext cx="6253902" cy="2812835"/>
          </a:xfrm>
          <a:prstGeom prst="rect">
            <a:avLst/>
          </a:prstGeom>
        </p:spPr>
      </p:pic>
      <p:sp>
        <p:nvSpPr>
          <p:cNvPr id="8" name="Rectangle: Rounded Corners 7">
            <a:extLst>
              <a:ext uri="{FF2B5EF4-FFF2-40B4-BE49-F238E27FC236}">
                <a16:creationId xmlns:a16="http://schemas.microsoft.com/office/drawing/2014/main" id="{C7FCC77D-A509-0C90-1001-CF2C738DD3EA}"/>
              </a:ext>
            </a:extLst>
          </p:cNvPr>
          <p:cNvSpPr/>
          <p:nvPr/>
        </p:nvSpPr>
        <p:spPr>
          <a:xfrm>
            <a:off x="961653" y="2111583"/>
            <a:ext cx="1626919" cy="315388"/>
          </a:xfrm>
          <a:prstGeom prst="roundRect">
            <a:avLst>
              <a:gd name="adj" fmla="val 5000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North America</a:t>
            </a:r>
          </a:p>
        </p:txBody>
      </p:sp>
      <p:sp>
        <p:nvSpPr>
          <p:cNvPr id="9" name="Isosceles Triangle 8">
            <a:extLst>
              <a:ext uri="{FF2B5EF4-FFF2-40B4-BE49-F238E27FC236}">
                <a16:creationId xmlns:a16="http://schemas.microsoft.com/office/drawing/2014/main" id="{FAAB6FC2-1E1F-595C-B30F-954A7F0E46A8}"/>
              </a:ext>
            </a:extLst>
          </p:cNvPr>
          <p:cNvSpPr/>
          <p:nvPr/>
        </p:nvSpPr>
        <p:spPr>
          <a:xfrm flipV="1">
            <a:off x="1626522" y="2426971"/>
            <a:ext cx="297180" cy="111442"/>
          </a:xfrm>
          <a:prstGeom prst="triangle">
            <a:avLst>
              <a:gd name="adj" fmla="val 48398"/>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0" name="Rectangle: Rounded Corners 9">
            <a:extLst>
              <a:ext uri="{FF2B5EF4-FFF2-40B4-BE49-F238E27FC236}">
                <a16:creationId xmlns:a16="http://schemas.microsoft.com/office/drawing/2014/main" id="{6BD5CA7A-C8CD-F09B-9C22-901DDD132FDA}"/>
              </a:ext>
            </a:extLst>
          </p:cNvPr>
          <p:cNvSpPr/>
          <p:nvPr/>
        </p:nvSpPr>
        <p:spPr>
          <a:xfrm>
            <a:off x="3235917" y="1863933"/>
            <a:ext cx="1088434" cy="315388"/>
          </a:xfrm>
          <a:prstGeom prst="roundRect">
            <a:avLst>
              <a:gd name="adj" fmla="val 50000"/>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Europe</a:t>
            </a:r>
          </a:p>
        </p:txBody>
      </p:sp>
      <p:sp>
        <p:nvSpPr>
          <p:cNvPr id="11" name="Isosceles Triangle 10">
            <a:extLst>
              <a:ext uri="{FF2B5EF4-FFF2-40B4-BE49-F238E27FC236}">
                <a16:creationId xmlns:a16="http://schemas.microsoft.com/office/drawing/2014/main" id="{6DF3873E-6A43-B356-9416-8EA3826A0559}"/>
              </a:ext>
            </a:extLst>
          </p:cNvPr>
          <p:cNvSpPr/>
          <p:nvPr/>
        </p:nvSpPr>
        <p:spPr>
          <a:xfrm flipV="1">
            <a:off x="3631543" y="2179321"/>
            <a:ext cx="297180" cy="111442"/>
          </a:xfrm>
          <a:prstGeom prst="triangle">
            <a:avLst>
              <a:gd name="adj" fmla="val 48398"/>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2" name="Rectangle: Rounded Corners 11">
            <a:extLst>
              <a:ext uri="{FF2B5EF4-FFF2-40B4-BE49-F238E27FC236}">
                <a16:creationId xmlns:a16="http://schemas.microsoft.com/office/drawing/2014/main" id="{CCBCA0B0-1AF9-F014-5315-1A49F3DF1196}"/>
              </a:ext>
            </a:extLst>
          </p:cNvPr>
          <p:cNvSpPr/>
          <p:nvPr/>
        </p:nvSpPr>
        <p:spPr>
          <a:xfrm>
            <a:off x="4207515" y="2337015"/>
            <a:ext cx="1069336" cy="315388"/>
          </a:xfrm>
          <a:prstGeom prst="roundRect">
            <a:avLst>
              <a:gd name="adj" fmla="val 50000"/>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APAC</a:t>
            </a:r>
          </a:p>
        </p:txBody>
      </p:sp>
      <p:sp>
        <p:nvSpPr>
          <p:cNvPr id="13" name="Isosceles Triangle 12">
            <a:extLst>
              <a:ext uri="{FF2B5EF4-FFF2-40B4-BE49-F238E27FC236}">
                <a16:creationId xmlns:a16="http://schemas.microsoft.com/office/drawing/2014/main" id="{945CB9F0-39D2-9588-9896-D834B8218062}"/>
              </a:ext>
            </a:extLst>
          </p:cNvPr>
          <p:cNvSpPr/>
          <p:nvPr/>
        </p:nvSpPr>
        <p:spPr>
          <a:xfrm flipV="1">
            <a:off x="4593592" y="2652403"/>
            <a:ext cx="297180" cy="111442"/>
          </a:xfrm>
          <a:prstGeom prst="triangle">
            <a:avLst>
              <a:gd name="adj" fmla="val 48398"/>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4" name="Rectangle: Rounded Corners 13">
            <a:extLst>
              <a:ext uri="{FF2B5EF4-FFF2-40B4-BE49-F238E27FC236}">
                <a16:creationId xmlns:a16="http://schemas.microsoft.com/office/drawing/2014/main" id="{20764E2C-44A9-8F58-2A65-1281AFBE95EB}"/>
              </a:ext>
            </a:extLst>
          </p:cNvPr>
          <p:cNvSpPr/>
          <p:nvPr/>
        </p:nvSpPr>
        <p:spPr>
          <a:xfrm>
            <a:off x="3138177" y="2654907"/>
            <a:ext cx="1069336" cy="315388"/>
          </a:xfrm>
          <a:prstGeom prst="roundRect">
            <a:avLst>
              <a:gd name="adj" fmla="val 50000"/>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MEA</a:t>
            </a:r>
          </a:p>
        </p:txBody>
      </p:sp>
      <p:sp>
        <p:nvSpPr>
          <p:cNvPr id="15" name="Isosceles Triangle 14">
            <a:extLst>
              <a:ext uri="{FF2B5EF4-FFF2-40B4-BE49-F238E27FC236}">
                <a16:creationId xmlns:a16="http://schemas.microsoft.com/office/drawing/2014/main" id="{F0FA64BD-64DC-8F8A-B1DB-A74B2D64C10A}"/>
              </a:ext>
            </a:extLst>
          </p:cNvPr>
          <p:cNvSpPr/>
          <p:nvPr/>
        </p:nvSpPr>
        <p:spPr>
          <a:xfrm flipV="1">
            <a:off x="3524254" y="2970295"/>
            <a:ext cx="297180" cy="111442"/>
          </a:xfrm>
          <a:prstGeom prst="triangle">
            <a:avLst>
              <a:gd name="adj" fmla="val 48398"/>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6" name="Rectangle: Rounded Corners 15">
            <a:extLst>
              <a:ext uri="{FF2B5EF4-FFF2-40B4-BE49-F238E27FC236}">
                <a16:creationId xmlns:a16="http://schemas.microsoft.com/office/drawing/2014/main" id="{B8EF0BAD-C789-CE58-7441-7853A9181011}"/>
              </a:ext>
            </a:extLst>
          </p:cNvPr>
          <p:cNvSpPr/>
          <p:nvPr/>
        </p:nvSpPr>
        <p:spPr>
          <a:xfrm>
            <a:off x="1680213" y="3157778"/>
            <a:ext cx="1457964" cy="315388"/>
          </a:xfrm>
          <a:prstGeom prst="roundRect">
            <a:avLst>
              <a:gd name="adj" fmla="val 5000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Latin America</a:t>
            </a:r>
          </a:p>
        </p:txBody>
      </p:sp>
      <p:sp>
        <p:nvSpPr>
          <p:cNvPr id="17" name="Isosceles Triangle 16">
            <a:extLst>
              <a:ext uri="{FF2B5EF4-FFF2-40B4-BE49-F238E27FC236}">
                <a16:creationId xmlns:a16="http://schemas.microsoft.com/office/drawing/2014/main" id="{24631B68-F753-A20E-207D-98E1656AD4CD}"/>
              </a:ext>
            </a:extLst>
          </p:cNvPr>
          <p:cNvSpPr/>
          <p:nvPr/>
        </p:nvSpPr>
        <p:spPr>
          <a:xfrm flipV="1">
            <a:off x="2260604" y="3473166"/>
            <a:ext cx="297180" cy="111442"/>
          </a:xfrm>
          <a:prstGeom prst="triangle">
            <a:avLst>
              <a:gd name="adj" fmla="val 48398"/>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graphicFrame>
        <p:nvGraphicFramePr>
          <p:cNvPr id="21" name="Table 20">
            <a:extLst>
              <a:ext uri="{FF2B5EF4-FFF2-40B4-BE49-F238E27FC236}">
                <a16:creationId xmlns:a16="http://schemas.microsoft.com/office/drawing/2014/main" id="{464D0CC6-3B19-E646-C4D3-23EC8AAFDE86}"/>
              </a:ext>
            </a:extLst>
          </p:cNvPr>
          <p:cNvGraphicFramePr>
            <a:graphicFrameLocks noGrp="1"/>
          </p:cNvGraphicFramePr>
          <p:nvPr/>
        </p:nvGraphicFramePr>
        <p:xfrm>
          <a:off x="362274" y="4341112"/>
          <a:ext cx="11502573" cy="2049245"/>
        </p:xfrm>
        <a:graphic>
          <a:graphicData uri="http://schemas.openxmlformats.org/drawingml/2006/table">
            <a:tbl>
              <a:tblPr firstRow="1" bandRow="1">
                <a:tableStyleId>{6E25E649-3F16-4E02-A733-19D2CDBF48F0}</a:tableStyleId>
              </a:tblPr>
              <a:tblGrid>
                <a:gridCol w="1312689">
                  <a:extLst>
                    <a:ext uri="{9D8B030D-6E8A-4147-A177-3AD203B41FA5}">
                      <a16:colId xmlns:a16="http://schemas.microsoft.com/office/drawing/2014/main" val="147306437"/>
                    </a:ext>
                  </a:extLst>
                </a:gridCol>
                <a:gridCol w="649714">
                  <a:extLst>
                    <a:ext uri="{9D8B030D-6E8A-4147-A177-3AD203B41FA5}">
                      <a16:colId xmlns:a16="http://schemas.microsoft.com/office/drawing/2014/main" val="2560545585"/>
                    </a:ext>
                  </a:extLst>
                </a:gridCol>
                <a:gridCol w="649714">
                  <a:extLst>
                    <a:ext uri="{9D8B030D-6E8A-4147-A177-3AD203B41FA5}">
                      <a16:colId xmlns:a16="http://schemas.microsoft.com/office/drawing/2014/main" val="2043462369"/>
                    </a:ext>
                  </a:extLst>
                </a:gridCol>
                <a:gridCol w="649714">
                  <a:extLst>
                    <a:ext uri="{9D8B030D-6E8A-4147-A177-3AD203B41FA5}">
                      <a16:colId xmlns:a16="http://schemas.microsoft.com/office/drawing/2014/main" val="3113445987"/>
                    </a:ext>
                  </a:extLst>
                </a:gridCol>
                <a:gridCol w="649714">
                  <a:extLst>
                    <a:ext uri="{9D8B030D-6E8A-4147-A177-3AD203B41FA5}">
                      <a16:colId xmlns:a16="http://schemas.microsoft.com/office/drawing/2014/main" val="3221311593"/>
                    </a:ext>
                  </a:extLst>
                </a:gridCol>
                <a:gridCol w="649714">
                  <a:extLst>
                    <a:ext uri="{9D8B030D-6E8A-4147-A177-3AD203B41FA5}">
                      <a16:colId xmlns:a16="http://schemas.microsoft.com/office/drawing/2014/main" val="1558186939"/>
                    </a:ext>
                  </a:extLst>
                </a:gridCol>
                <a:gridCol w="649714">
                  <a:extLst>
                    <a:ext uri="{9D8B030D-6E8A-4147-A177-3AD203B41FA5}">
                      <a16:colId xmlns:a16="http://schemas.microsoft.com/office/drawing/2014/main" val="3242997686"/>
                    </a:ext>
                  </a:extLst>
                </a:gridCol>
                <a:gridCol w="649714">
                  <a:extLst>
                    <a:ext uri="{9D8B030D-6E8A-4147-A177-3AD203B41FA5}">
                      <a16:colId xmlns:a16="http://schemas.microsoft.com/office/drawing/2014/main" val="1230366051"/>
                    </a:ext>
                  </a:extLst>
                </a:gridCol>
                <a:gridCol w="649714">
                  <a:extLst>
                    <a:ext uri="{9D8B030D-6E8A-4147-A177-3AD203B41FA5}">
                      <a16:colId xmlns:a16="http://schemas.microsoft.com/office/drawing/2014/main" val="3527734101"/>
                    </a:ext>
                  </a:extLst>
                </a:gridCol>
                <a:gridCol w="649714">
                  <a:extLst>
                    <a:ext uri="{9D8B030D-6E8A-4147-A177-3AD203B41FA5}">
                      <a16:colId xmlns:a16="http://schemas.microsoft.com/office/drawing/2014/main" val="1192688851"/>
                    </a:ext>
                  </a:extLst>
                </a:gridCol>
                <a:gridCol w="649714">
                  <a:extLst>
                    <a:ext uri="{9D8B030D-6E8A-4147-A177-3AD203B41FA5}">
                      <a16:colId xmlns:a16="http://schemas.microsoft.com/office/drawing/2014/main" val="2654591433"/>
                    </a:ext>
                  </a:extLst>
                </a:gridCol>
                <a:gridCol w="649714">
                  <a:extLst>
                    <a:ext uri="{9D8B030D-6E8A-4147-A177-3AD203B41FA5}">
                      <a16:colId xmlns:a16="http://schemas.microsoft.com/office/drawing/2014/main" val="2849702093"/>
                    </a:ext>
                  </a:extLst>
                </a:gridCol>
                <a:gridCol w="649714">
                  <a:extLst>
                    <a:ext uri="{9D8B030D-6E8A-4147-A177-3AD203B41FA5}">
                      <a16:colId xmlns:a16="http://schemas.microsoft.com/office/drawing/2014/main" val="997916210"/>
                    </a:ext>
                  </a:extLst>
                </a:gridCol>
                <a:gridCol w="649714">
                  <a:extLst>
                    <a:ext uri="{9D8B030D-6E8A-4147-A177-3AD203B41FA5}">
                      <a16:colId xmlns:a16="http://schemas.microsoft.com/office/drawing/2014/main" val="4011327911"/>
                    </a:ext>
                  </a:extLst>
                </a:gridCol>
                <a:gridCol w="649714">
                  <a:extLst>
                    <a:ext uri="{9D8B030D-6E8A-4147-A177-3AD203B41FA5}">
                      <a16:colId xmlns:a16="http://schemas.microsoft.com/office/drawing/2014/main" val="136108618"/>
                    </a:ext>
                  </a:extLst>
                </a:gridCol>
                <a:gridCol w="1093888">
                  <a:extLst>
                    <a:ext uri="{9D8B030D-6E8A-4147-A177-3AD203B41FA5}">
                      <a16:colId xmlns:a16="http://schemas.microsoft.com/office/drawing/2014/main" val="623301072"/>
                    </a:ext>
                  </a:extLst>
                </a:gridCol>
              </a:tblGrid>
              <a:tr h="365875">
                <a:tc>
                  <a:txBody>
                    <a:bodyPr/>
                    <a:lstStyle/>
                    <a:p>
                      <a:pPr algn="ctr" fontAlgn="ctr"/>
                      <a:r>
                        <a:rPr lang="en-US" sz="1100" u="none" strike="noStrike" dirty="0">
                          <a:effectLst/>
                          <a:latin typeface="+mn-lt"/>
                        </a:rPr>
                        <a:t> Region</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2019</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2020</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2021</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2022</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2023</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2024</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2025</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2026</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2027</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2028</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2029</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2030</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2031</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2032</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CAGR </a:t>
                      </a:r>
                    </a:p>
                    <a:p>
                      <a:pPr algn="ctr" fontAlgn="ctr"/>
                      <a:r>
                        <a:rPr lang="en-US" sz="1100" u="none" strike="noStrike" dirty="0">
                          <a:effectLst/>
                          <a:latin typeface="+mn-lt"/>
                        </a:rPr>
                        <a:t>(2025-2032)</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2151798668"/>
                  </a:ext>
                </a:extLst>
              </a:tr>
              <a:tr h="258921">
                <a:tc>
                  <a:txBody>
                    <a:bodyPr/>
                    <a:lstStyle/>
                    <a:p>
                      <a:pPr algn="l" fontAlgn="b"/>
                      <a:r>
                        <a:rPr lang="en-US" sz="900" b="0" i="0" u="none" strike="noStrike" dirty="0">
                          <a:solidFill>
                            <a:srgbClr val="000000"/>
                          </a:solidFill>
                          <a:effectLst/>
                          <a:latin typeface="+mn-lt"/>
                        </a:rPr>
                        <a:t>North America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12852829"/>
                  </a:ext>
                </a:extLst>
              </a:tr>
              <a:tr h="249461">
                <a:tc>
                  <a:txBody>
                    <a:bodyPr/>
                    <a:lstStyle/>
                    <a:p>
                      <a:pPr algn="l" fontAlgn="b"/>
                      <a:r>
                        <a:rPr lang="en-US" sz="900" b="0" i="0" u="none" strike="noStrike" kern="1200" dirty="0">
                          <a:solidFill>
                            <a:srgbClr val="000000"/>
                          </a:solidFill>
                          <a:effectLst/>
                          <a:latin typeface="+mn-lt"/>
                          <a:ea typeface="+mn-ea"/>
                          <a:cs typeface="+mn-cs"/>
                        </a:rPr>
                        <a:t>Europe</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735517625"/>
                  </a:ext>
                </a:extLst>
              </a:tr>
              <a:tr h="249461">
                <a:tc>
                  <a:txBody>
                    <a:bodyPr/>
                    <a:lstStyle/>
                    <a:p>
                      <a:pPr algn="l" fontAlgn="b"/>
                      <a:r>
                        <a:rPr lang="en-US" sz="900" b="0" i="0" u="none" strike="noStrike" kern="1200" dirty="0">
                          <a:solidFill>
                            <a:srgbClr val="000000"/>
                          </a:solidFill>
                          <a:effectLst/>
                          <a:latin typeface="+mn-lt"/>
                          <a:ea typeface="+mn-ea"/>
                          <a:cs typeface="+mn-cs"/>
                        </a:rPr>
                        <a:t>Asia-Pacific</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968676407"/>
                  </a:ext>
                </a:extLst>
              </a:tr>
              <a:tr h="249461">
                <a:tc>
                  <a:txBody>
                    <a:bodyPr/>
                    <a:lstStyle/>
                    <a:p>
                      <a:pPr algn="l" fontAlgn="b"/>
                      <a:r>
                        <a:rPr lang="en-US" sz="900" b="0" i="0" u="none" strike="noStrike" kern="1200" dirty="0">
                          <a:solidFill>
                            <a:srgbClr val="000000"/>
                          </a:solidFill>
                          <a:effectLst/>
                          <a:latin typeface="+mn-lt"/>
                          <a:ea typeface="+mn-ea"/>
                          <a:cs typeface="+mn-cs"/>
                        </a:rPr>
                        <a:t>Latin America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604516552"/>
                  </a:ext>
                </a:extLst>
              </a:tr>
              <a:tr h="258921">
                <a:tc>
                  <a:txBody>
                    <a:bodyPr/>
                    <a:lstStyle/>
                    <a:p>
                      <a:pPr marL="0" marR="0" lvl="0" indent="0" algn="l" defTabSz="1824136" rtl="0" eaLnBrk="1" fontAlgn="b" latinLnBrk="0" hangingPunct="1">
                        <a:lnSpc>
                          <a:spcPct val="100000"/>
                        </a:lnSpc>
                        <a:spcBef>
                          <a:spcPts val="0"/>
                        </a:spcBef>
                        <a:spcAft>
                          <a:spcPts val="0"/>
                        </a:spcAft>
                        <a:buClrTx/>
                        <a:buSzTx/>
                        <a:buFontTx/>
                        <a:buNone/>
                        <a:tabLst/>
                        <a:defRPr/>
                      </a:pPr>
                      <a:r>
                        <a:rPr lang="en-US" sz="900" b="0" i="0" u="none" strike="noStrike" kern="1200" dirty="0">
                          <a:solidFill>
                            <a:srgbClr val="000000"/>
                          </a:solidFill>
                          <a:effectLst/>
                          <a:latin typeface="+mn-lt"/>
                          <a:ea typeface="+mn-ea"/>
                          <a:cs typeface="+mn-cs"/>
                        </a:rPr>
                        <a:t>Middle East &amp; Africa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2303484345"/>
                  </a:ext>
                </a:extLst>
              </a:tr>
              <a:tr h="249461">
                <a:tc>
                  <a:txBody>
                    <a:bodyPr/>
                    <a:lstStyle/>
                    <a:p>
                      <a:pPr algn="l" fontAlgn="b"/>
                      <a:r>
                        <a:rPr lang="en-IN" sz="900" b="0" i="0" u="none" strike="noStrike" dirty="0">
                          <a:solidFill>
                            <a:srgbClr val="000000"/>
                          </a:solidFill>
                          <a:effectLst/>
                          <a:latin typeface="+mn-lt"/>
                        </a:rPr>
                        <a:t>Total</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a:latin typeface="+mn-lt"/>
                          <a:ea typeface="Poppins Medium"/>
                          <a:cs typeface="Poppins" panose="00000500000000000000" pitchFamily="2" charset="0"/>
                          <a:sym typeface="Poppins Medium"/>
                        </a:rPr>
                        <a:t>XX</a:t>
                      </a:r>
                      <a:endParaRPr lang="en-IN" sz="900" b="0" dirty="0">
                        <a:latin typeface="+mn-lt"/>
                        <a:ea typeface="Poppins Medium"/>
                        <a:cs typeface="Poppins" panose="00000500000000000000" pitchFamily="2" charset="0"/>
                        <a:sym typeface="Poppins Medium"/>
                      </a:endParaRP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129970088"/>
                  </a:ext>
                </a:extLst>
              </a:tr>
            </a:tbl>
          </a:graphicData>
        </a:graphic>
      </p:graphicFrame>
      <p:grpSp>
        <p:nvGrpSpPr>
          <p:cNvPr id="4" name="Group 3">
            <a:extLst>
              <a:ext uri="{FF2B5EF4-FFF2-40B4-BE49-F238E27FC236}">
                <a16:creationId xmlns:a16="http://schemas.microsoft.com/office/drawing/2014/main" id="{CBC1BB8C-6FB1-F23C-E971-6958C57C4635}"/>
              </a:ext>
            </a:extLst>
          </p:cNvPr>
          <p:cNvGrpSpPr/>
          <p:nvPr/>
        </p:nvGrpSpPr>
        <p:grpSpPr>
          <a:xfrm>
            <a:off x="6397749" y="1528278"/>
            <a:ext cx="5449538" cy="2724927"/>
            <a:chOff x="5687733" y="1455176"/>
            <a:chExt cx="6130887" cy="2282651"/>
          </a:xfrm>
        </p:grpSpPr>
        <p:grpSp>
          <p:nvGrpSpPr>
            <p:cNvPr id="6" name="Group 5">
              <a:extLst>
                <a:ext uri="{FF2B5EF4-FFF2-40B4-BE49-F238E27FC236}">
                  <a16:creationId xmlns:a16="http://schemas.microsoft.com/office/drawing/2014/main" id="{B1FD987C-465C-42A1-BF94-E22E8B23645D}"/>
                </a:ext>
              </a:extLst>
            </p:cNvPr>
            <p:cNvGrpSpPr/>
            <p:nvPr/>
          </p:nvGrpSpPr>
          <p:grpSpPr>
            <a:xfrm>
              <a:off x="5687733" y="1455176"/>
              <a:ext cx="6130887" cy="2276400"/>
              <a:chOff x="339726" y="4802272"/>
              <a:chExt cx="11473602" cy="1507335"/>
            </a:xfrm>
          </p:grpSpPr>
          <p:sp>
            <p:nvSpPr>
              <p:cNvPr id="22" name="object 72">
                <a:extLst>
                  <a:ext uri="{FF2B5EF4-FFF2-40B4-BE49-F238E27FC236}">
                    <a16:creationId xmlns:a16="http://schemas.microsoft.com/office/drawing/2014/main" id="{6ABED066-8A33-3187-B189-FA7CEA7165D7}"/>
                  </a:ext>
                </a:extLst>
              </p:cNvPr>
              <p:cNvSpPr/>
              <p:nvPr/>
            </p:nvSpPr>
            <p:spPr>
              <a:xfrm>
                <a:off x="339726" y="4951520"/>
                <a:ext cx="11473602" cy="1358087"/>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23" name="TextBox 22">
                <a:extLst>
                  <a:ext uri="{FF2B5EF4-FFF2-40B4-BE49-F238E27FC236}">
                    <a16:creationId xmlns:a16="http://schemas.microsoft.com/office/drawing/2014/main" id="{C3913AAD-87AB-ACB8-25EA-4E4C77BF5E8F}"/>
                  </a:ext>
                </a:extLst>
              </p:cNvPr>
              <p:cNvSpPr txBox="1"/>
              <p:nvPr/>
            </p:nvSpPr>
            <p:spPr>
              <a:xfrm>
                <a:off x="857442" y="4802272"/>
                <a:ext cx="3915005"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sp>
          <p:nvSpPr>
            <p:cNvPr id="19" name="Rectangle 2">
              <a:extLst>
                <a:ext uri="{FF2B5EF4-FFF2-40B4-BE49-F238E27FC236}">
                  <a16:creationId xmlns:a16="http://schemas.microsoft.com/office/drawing/2014/main" id="{CDAFA15E-B8E8-7ACC-12B5-8F9EC5915BCC}"/>
                </a:ext>
              </a:extLst>
            </p:cNvPr>
            <p:cNvSpPr>
              <a:spLocks noChangeArrowheads="1"/>
            </p:cNvSpPr>
            <p:nvPr/>
          </p:nvSpPr>
          <p:spPr bwMode="auto">
            <a:xfrm>
              <a:off x="5712529" y="1818770"/>
              <a:ext cx="6065729" cy="19190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1828800" rtl="0" eaLnBrk="0" fontAlgn="base" latinLnBrk="0" hangingPunct="0">
                <a:lnSpc>
                  <a:spcPct val="150000"/>
                </a:lnSpc>
                <a:spcBef>
                  <a:spcPct val="0"/>
                </a:spcBef>
                <a:spcAft>
                  <a:spcPct val="0"/>
                </a:spcAft>
                <a:buClrTx/>
                <a:buSzTx/>
                <a:buFontTx/>
                <a:buNone/>
                <a:tabLst/>
                <a:defRPr/>
              </a:pPr>
              <a:r>
                <a:rPr kumimoji="0" lang="en-US" altLang="en-US" sz="800" b="0" i="0" u="none" strike="noStrike" kern="1200" cap="none" spc="0" normalizeH="0" baseline="0" noProof="0" dirty="0">
                  <a:ln>
                    <a:noFill/>
                  </a:ln>
                  <a:solidFill>
                    <a:srgbClr val="000000"/>
                  </a:solidFill>
                  <a:effectLst/>
                  <a:uLnTx/>
                  <a:uFillTx/>
                  <a:latin typeface="Poppins"/>
                  <a:ea typeface="+mn-ea"/>
                  <a:cs typeface="+mn-cs"/>
                </a:rPr>
                <a:t>North America secured the foremost market share at 30.4%, and this dominance is projected to persist through the forecast period. This stronghold is attributed to the region's dense concentration of market competitors and an upsurge in cancer incidence rates. Notably, the U.S. witnessed approximately 1,806,590 new cancer diagnoses in 2020, as reported by the National Cancer Institute. The continuous integration of novel technologies, incorporating artificial intelligence, and the frequent launch of low-radiation CT scans are anticipated to further contribute to the region's market growth.</a:t>
              </a:r>
            </a:p>
            <a:p>
              <a:pPr marL="0" marR="0" lvl="0" indent="0" algn="just" defTabSz="1828800" rtl="0" eaLnBrk="0" fontAlgn="base" latinLnBrk="0" hangingPunct="0">
                <a:lnSpc>
                  <a:spcPct val="150000"/>
                </a:lnSpc>
                <a:spcBef>
                  <a:spcPct val="0"/>
                </a:spcBef>
                <a:spcAft>
                  <a:spcPct val="0"/>
                </a:spcAft>
                <a:buClrTx/>
                <a:buSzTx/>
                <a:buFontTx/>
                <a:buNone/>
                <a:tabLst/>
                <a:defRPr/>
              </a:pPr>
              <a:r>
                <a:rPr kumimoji="0" lang="en-US" altLang="en-US" sz="800" b="0" i="0" u="none" strike="noStrike" kern="1200" cap="none" spc="0" normalizeH="0" baseline="0" noProof="0" dirty="0">
                  <a:ln>
                    <a:noFill/>
                  </a:ln>
                  <a:solidFill>
                    <a:srgbClr val="000000"/>
                  </a:solidFill>
                  <a:effectLst/>
                  <a:uLnTx/>
                  <a:uFillTx/>
                  <a:latin typeface="Poppins"/>
                  <a:ea typeface="+mn-ea"/>
                  <a:cs typeface="+mn-cs"/>
                </a:rPr>
                <a:t>Conversely, Asia Pacific is poised for noteworthy growth, projected to experience a substantial Compound Annual Growth Rate (CAGR) over the forecast period. This surge can be attributed to the ongoing development of healthcare infrastructure, particularly in burgeoning economies such as India and China. The region's high adoption rate of advanced medical imaging devices, coupled with the increasing prevalence of chronic disorders, further fuels market expansion. Notably, local manufacturers in the region are gaining prominence, bolstering market growth.</a:t>
              </a:r>
            </a:p>
          </p:txBody>
        </p:sp>
      </p:grpSp>
      <p:pic>
        <p:nvPicPr>
          <p:cNvPr id="20" name="Picture 19">
            <a:extLst>
              <a:ext uri="{FF2B5EF4-FFF2-40B4-BE49-F238E27FC236}">
                <a16:creationId xmlns:a16="http://schemas.microsoft.com/office/drawing/2014/main" id="{82556B90-9066-8920-B346-07804558E378}"/>
              </a:ext>
            </a:extLst>
          </p:cNvPr>
          <p:cNvPicPr>
            <a:picLocks noChangeAspect="1"/>
          </p:cNvPicPr>
          <p:nvPr/>
        </p:nvPicPr>
        <p:blipFill>
          <a:blip r:embed="rId4">
            <a:extLst>
              <a:ext uri="{BEBA8EAE-BF5A-486C-A8C5-ECC9F3942E4B}">
                <a14:imgProps xmlns:a14="http://schemas.microsoft.com/office/drawing/2010/main">
                  <a14:imgLayer r:embed="rId5">
                    <a14:imgEffect>
                      <a14:artisticBlur/>
                    </a14:imgEffect>
                  </a14:imgLayer>
                </a14:imgProps>
              </a:ext>
            </a:extLst>
          </a:blip>
          <a:stretch>
            <a:fillRect/>
          </a:stretch>
        </p:blipFill>
        <p:spPr>
          <a:xfrm>
            <a:off x="6494866" y="1962320"/>
            <a:ext cx="5319492" cy="2244398"/>
          </a:xfrm>
          <a:prstGeom prst="rect">
            <a:avLst/>
          </a:prstGeom>
        </p:spPr>
      </p:pic>
    </p:spTree>
    <p:extLst>
      <p:ext uri="{BB962C8B-B14F-4D97-AF65-F5344CB8AC3E}">
        <p14:creationId xmlns:p14="http://schemas.microsoft.com/office/powerpoint/2010/main" val="36405262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2FA1B-51C7-80F2-502C-AC2E14E67B33}"/>
              </a:ext>
            </a:extLst>
          </p:cNvPr>
          <p:cNvSpPr>
            <a:spLocks noGrp="1"/>
          </p:cNvSpPr>
          <p:nvPr>
            <p:ph type="title"/>
          </p:nvPr>
        </p:nvSpPr>
        <p:spPr/>
        <p:txBody>
          <a:bodyPr/>
          <a:lstStyle/>
          <a:p>
            <a:r>
              <a:rPr lang="en-US" dirty="0"/>
              <a:t>NORTH AMERICA MARKET ANALYSIS – BY PRODUCT TYPE</a:t>
            </a:r>
          </a:p>
        </p:txBody>
      </p:sp>
      <p:sp>
        <p:nvSpPr>
          <p:cNvPr id="4" name="Rectangle 3">
            <a:extLst>
              <a:ext uri="{FF2B5EF4-FFF2-40B4-BE49-F238E27FC236}">
                <a16:creationId xmlns:a16="http://schemas.microsoft.com/office/drawing/2014/main" id="{4ADCD942-F4CF-C286-CED5-C55370BAC8D4}"/>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5" name="TextBox 4">
            <a:extLst>
              <a:ext uri="{FF2B5EF4-FFF2-40B4-BE49-F238E27FC236}">
                <a16:creationId xmlns:a16="http://schemas.microsoft.com/office/drawing/2014/main" id="{D3A43C45-F87E-D4C2-A354-A130CDE34E90}"/>
              </a:ext>
            </a:extLst>
          </p:cNvPr>
          <p:cNvSpPr txBox="1"/>
          <p:nvPr/>
        </p:nvSpPr>
        <p:spPr>
          <a:xfrm>
            <a:off x="344713" y="1065873"/>
            <a:ext cx="11138725"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NORTH AMERICA GLOBAL AIRPORT SLEEPING PODS MARKET SIZE,  BY PRODUCT TYPE, 2019-2032 (USD MILLION)</a:t>
            </a:r>
          </a:p>
        </p:txBody>
      </p:sp>
      <p:grpSp>
        <p:nvGrpSpPr>
          <p:cNvPr id="14" name="Group 13">
            <a:extLst>
              <a:ext uri="{FF2B5EF4-FFF2-40B4-BE49-F238E27FC236}">
                <a16:creationId xmlns:a16="http://schemas.microsoft.com/office/drawing/2014/main" id="{D532CDE7-479F-8AE4-504B-9867166D0046}"/>
              </a:ext>
            </a:extLst>
          </p:cNvPr>
          <p:cNvGrpSpPr/>
          <p:nvPr/>
        </p:nvGrpSpPr>
        <p:grpSpPr>
          <a:xfrm>
            <a:off x="7492181" y="3585618"/>
            <a:ext cx="4433466" cy="2590637"/>
            <a:chOff x="339726" y="4802272"/>
            <a:chExt cx="11473602" cy="1507335"/>
          </a:xfrm>
        </p:grpSpPr>
        <p:sp>
          <p:nvSpPr>
            <p:cNvPr id="16" name="object 72">
              <a:extLst>
                <a:ext uri="{FF2B5EF4-FFF2-40B4-BE49-F238E27FC236}">
                  <a16:creationId xmlns:a16="http://schemas.microsoft.com/office/drawing/2014/main" id="{C6C03593-BFF2-119C-AFFB-1A2AFAF99DEF}"/>
                </a:ext>
              </a:extLst>
            </p:cNvPr>
            <p:cNvSpPr/>
            <p:nvPr/>
          </p:nvSpPr>
          <p:spPr>
            <a:xfrm>
              <a:off x="339726" y="4951520"/>
              <a:ext cx="11473602" cy="1358087"/>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17" name="TextBox 16">
              <a:extLst>
                <a:ext uri="{FF2B5EF4-FFF2-40B4-BE49-F238E27FC236}">
                  <a16:creationId xmlns:a16="http://schemas.microsoft.com/office/drawing/2014/main" id="{3C11D6BE-3A02-1D47-E74A-3EFC5714351F}"/>
                </a:ext>
              </a:extLst>
            </p:cNvPr>
            <p:cNvSpPr txBox="1"/>
            <p:nvPr/>
          </p:nvSpPr>
          <p:spPr>
            <a:xfrm>
              <a:off x="857442" y="4802272"/>
              <a:ext cx="3915005"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pic>
        <p:nvPicPr>
          <p:cNvPr id="19" name="Picture 18">
            <a:extLst>
              <a:ext uri="{FF2B5EF4-FFF2-40B4-BE49-F238E27FC236}">
                <a16:creationId xmlns:a16="http://schemas.microsoft.com/office/drawing/2014/main" id="{06B67BD8-4B95-1600-EA2C-4557FD53D4CB}"/>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tretch>
            <a:fillRect/>
          </a:stretch>
        </p:blipFill>
        <p:spPr>
          <a:xfrm>
            <a:off x="7536147" y="4024652"/>
            <a:ext cx="4389500" cy="1975275"/>
          </a:xfrm>
          <a:prstGeom prst="rect">
            <a:avLst/>
          </a:prstGeom>
        </p:spPr>
      </p:pic>
      <p:graphicFrame>
        <p:nvGraphicFramePr>
          <p:cNvPr id="20" name="Table 19"/>
          <p:cNvGraphicFramePr>
            <a:graphicFrameLocks noGrp="1"/>
          </p:cNvGraphicFramePr>
          <p:nvPr/>
        </p:nvGraphicFramePr>
        <p:xfrm>
          <a:off x="411480" y="3703320"/>
          <a:ext cx="6766560" cy="2304287"/>
        </p:xfrm>
        <a:graphic>
          <a:graphicData uri="http://schemas.openxmlformats.org/drawingml/2006/table">
            <a:tbl>
              <a:tblPr firstRow="1" bandRow="1">
                <a:tableStyleId>{5C22544A-7EE6-4342-B048-85BDC9FD1C3A}</a:tableStyleId>
              </a:tblPr>
              <a:tblGrid>
                <a:gridCol w="914400"/>
                <a:gridCol w="365760"/>
                <a:gridCol w="365760"/>
                <a:gridCol w="365760"/>
                <a:gridCol w="365760"/>
                <a:gridCol w="365760"/>
                <a:gridCol w="365760"/>
                <a:gridCol w="365760"/>
                <a:gridCol w="365760"/>
                <a:gridCol w="365760"/>
                <a:gridCol w="365760"/>
                <a:gridCol w="365760"/>
                <a:gridCol w="365760"/>
                <a:gridCol w="365760"/>
                <a:gridCol w="365760"/>
                <a:gridCol w="731520"/>
              </a:tblGrid>
              <a:tr h="384047">
                <a:tc>
                  <a:txBody>
                    <a:bodyPr wrap="none"/>
                    <a:lstStyle/>
                    <a:p>
                      <a:pPr algn="ctr"/>
                      <a:r>
                        <a:rPr sz="570" b="1">
                          <a:solidFill>
                            <a:srgbClr val="FFFFFF"/>
                          </a:solidFill>
                          <a:latin typeface="Poppins Bold"/>
                        </a:rPr>
                        <a:t/>
                      </a:r>
                    </a:p>
                  </a:txBody>
                  <a:tcPr anchor="ctr">
                    <a:solidFill>
                      <a:srgbClr val="31067E"/>
                    </a:solidFill>
                  </a:tcPr>
                </a:tc>
                <a:tc>
                  <a:txBody>
                    <a:bodyPr wrap="none"/>
                    <a:lstStyle/>
                    <a:p>
                      <a:pPr algn="ctr"/>
                      <a:r>
                        <a:rPr sz="570" b="1">
                          <a:solidFill>
                            <a:srgbClr val="FFFFFF"/>
                          </a:solidFill>
                          <a:latin typeface="Poppins Bold"/>
                        </a:rPr>
                        <a:t>2019</a:t>
                      </a:r>
                    </a:p>
                  </a:txBody>
                  <a:tcPr anchor="ctr">
                    <a:solidFill>
                      <a:srgbClr val="31067E"/>
                    </a:solidFill>
                  </a:tcPr>
                </a:tc>
                <a:tc>
                  <a:txBody>
                    <a:bodyPr wrap="none"/>
                    <a:lstStyle/>
                    <a:p>
                      <a:pPr algn="ctr"/>
                      <a:r>
                        <a:rPr sz="570" b="1">
                          <a:solidFill>
                            <a:srgbClr val="FFFFFF"/>
                          </a:solidFill>
                          <a:latin typeface="Poppins Bold"/>
                        </a:rPr>
                        <a:t>2020</a:t>
                      </a:r>
                    </a:p>
                  </a:txBody>
                  <a:tcPr anchor="ctr">
                    <a:solidFill>
                      <a:srgbClr val="31067E"/>
                    </a:solidFill>
                  </a:tcPr>
                </a:tc>
                <a:tc>
                  <a:txBody>
                    <a:bodyPr wrap="none"/>
                    <a:lstStyle/>
                    <a:p>
                      <a:pPr algn="ctr"/>
                      <a:r>
                        <a:rPr sz="570" b="1">
                          <a:solidFill>
                            <a:srgbClr val="FFFFFF"/>
                          </a:solidFill>
                          <a:latin typeface="Poppins Bold"/>
                        </a:rPr>
                        <a:t>2021</a:t>
                      </a:r>
                    </a:p>
                  </a:txBody>
                  <a:tcPr anchor="ctr">
                    <a:solidFill>
                      <a:srgbClr val="31067E"/>
                    </a:solidFill>
                  </a:tcPr>
                </a:tc>
                <a:tc>
                  <a:txBody>
                    <a:bodyPr wrap="none"/>
                    <a:lstStyle/>
                    <a:p>
                      <a:pPr algn="ctr"/>
                      <a:r>
                        <a:rPr sz="570" b="1">
                          <a:solidFill>
                            <a:srgbClr val="FFFFFF"/>
                          </a:solidFill>
                          <a:latin typeface="Poppins Bold"/>
                        </a:rPr>
                        <a:t>2022</a:t>
                      </a:r>
                    </a:p>
                  </a:txBody>
                  <a:tcPr anchor="ctr">
                    <a:solidFill>
                      <a:srgbClr val="31067E"/>
                    </a:solidFill>
                  </a:tcPr>
                </a:tc>
                <a:tc>
                  <a:txBody>
                    <a:bodyPr wrap="none"/>
                    <a:lstStyle/>
                    <a:p>
                      <a:pPr algn="ctr"/>
                      <a:r>
                        <a:rPr sz="570" b="1">
                          <a:solidFill>
                            <a:srgbClr val="FFFFFF"/>
                          </a:solidFill>
                          <a:latin typeface="Poppins Bold"/>
                        </a:rPr>
                        <a:t>2023</a:t>
                      </a:r>
                    </a:p>
                  </a:txBody>
                  <a:tcPr anchor="ctr">
                    <a:solidFill>
                      <a:srgbClr val="31067E"/>
                    </a:solidFill>
                  </a:tcPr>
                </a:tc>
                <a:tc>
                  <a:txBody>
                    <a:bodyPr wrap="none"/>
                    <a:lstStyle/>
                    <a:p>
                      <a:pPr algn="ctr"/>
                      <a:r>
                        <a:rPr sz="570" b="1">
                          <a:solidFill>
                            <a:srgbClr val="FFFFFF"/>
                          </a:solidFill>
                          <a:latin typeface="Poppins Bold"/>
                        </a:rPr>
                        <a:t>2024</a:t>
                      </a:r>
                    </a:p>
                  </a:txBody>
                  <a:tcPr anchor="ctr">
                    <a:solidFill>
                      <a:srgbClr val="31067E"/>
                    </a:solidFill>
                  </a:tcPr>
                </a:tc>
                <a:tc>
                  <a:txBody>
                    <a:bodyPr wrap="none"/>
                    <a:lstStyle/>
                    <a:p>
                      <a:pPr algn="ctr"/>
                      <a:r>
                        <a:rPr sz="570" b="1">
                          <a:solidFill>
                            <a:srgbClr val="FFFFFF"/>
                          </a:solidFill>
                          <a:latin typeface="Poppins Bold"/>
                        </a:rPr>
                        <a:t>2025</a:t>
                      </a:r>
                    </a:p>
                  </a:txBody>
                  <a:tcPr anchor="ctr">
                    <a:solidFill>
                      <a:srgbClr val="31067E"/>
                    </a:solidFill>
                  </a:tcPr>
                </a:tc>
                <a:tc>
                  <a:txBody>
                    <a:bodyPr wrap="none"/>
                    <a:lstStyle/>
                    <a:p>
                      <a:pPr algn="ctr"/>
                      <a:r>
                        <a:rPr sz="570" b="1">
                          <a:solidFill>
                            <a:srgbClr val="FFFFFF"/>
                          </a:solidFill>
                          <a:latin typeface="Poppins Bold"/>
                        </a:rPr>
                        <a:t>2026</a:t>
                      </a:r>
                    </a:p>
                  </a:txBody>
                  <a:tcPr anchor="ctr">
                    <a:solidFill>
                      <a:srgbClr val="31067E"/>
                    </a:solidFill>
                  </a:tcPr>
                </a:tc>
                <a:tc>
                  <a:txBody>
                    <a:bodyPr wrap="none"/>
                    <a:lstStyle/>
                    <a:p>
                      <a:pPr algn="ctr"/>
                      <a:r>
                        <a:rPr sz="570" b="1">
                          <a:solidFill>
                            <a:srgbClr val="FFFFFF"/>
                          </a:solidFill>
                          <a:latin typeface="Poppins Bold"/>
                        </a:rPr>
                        <a:t>2027</a:t>
                      </a:r>
                    </a:p>
                  </a:txBody>
                  <a:tcPr anchor="ctr">
                    <a:solidFill>
                      <a:srgbClr val="31067E"/>
                    </a:solidFill>
                  </a:tcPr>
                </a:tc>
                <a:tc>
                  <a:txBody>
                    <a:bodyPr wrap="none"/>
                    <a:lstStyle/>
                    <a:p>
                      <a:pPr algn="ctr"/>
                      <a:r>
                        <a:rPr sz="570" b="1">
                          <a:solidFill>
                            <a:srgbClr val="FFFFFF"/>
                          </a:solidFill>
                          <a:latin typeface="Poppins Bold"/>
                        </a:rPr>
                        <a:t>2028</a:t>
                      </a:r>
                    </a:p>
                  </a:txBody>
                  <a:tcPr anchor="ctr">
                    <a:solidFill>
                      <a:srgbClr val="31067E"/>
                    </a:solidFill>
                  </a:tcPr>
                </a:tc>
                <a:tc>
                  <a:txBody>
                    <a:bodyPr wrap="none"/>
                    <a:lstStyle/>
                    <a:p>
                      <a:pPr algn="ctr"/>
                      <a:r>
                        <a:rPr sz="570" b="1">
                          <a:solidFill>
                            <a:srgbClr val="FFFFFF"/>
                          </a:solidFill>
                          <a:latin typeface="Poppins Bold"/>
                        </a:rPr>
                        <a:t>2029</a:t>
                      </a:r>
                    </a:p>
                  </a:txBody>
                  <a:tcPr anchor="ctr">
                    <a:solidFill>
                      <a:srgbClr val="31067E"/>
                    </a:solidFill>
                  </a:tcPr>
                </a:tc>
                <a:tc>
                  <a:txBody>
                    <a:bodyPr wrap="none"/>
                    <a:lstStyle/>
                    <a:p>
                      <a:pPr algn="ctr"/>
                      <a:r>
                        <a:rPr sz="570" b="1">
                          <a:solidFill>
                            <a:srgbClr val="FFFFFF"/>
                          </a:solidFill>
                          <a:latin typeface="Poppins Bold"/>
                        </a:rPr>
                        <a:t>2030</a:t>
                      </a:r>
                    </a:p>
                  </a:txBody>
                  <a:tcPr anchor="ctr">
                    <a:solidFill>
                      <a:srgbClr val="31067E"/>
                    </a:solidFill>
                  </a:tcPr>
                </a:tc>
                <a:tc>
                  <a:txBody>
                    <a:bodyPr wrap="none"/>
                    <a:lstStyle/>
                    <a:p>
                      <a:pPr algn="ctr"/>
                      <a:r>
                        <a:rPr sz="570" b="1">
                          <a:solidFill>
                            <a:srgbClr val="FFFFFF"/>
                          </a:solidFill>
                          <a:latin typeface="Poppins Bold"/>
                        </a:rPr>
                        <a:t>2031</a:t>
                      </a:r>
                    </a:p>
                  </a:txBody>
                  <a:tcPr anchor="ctr">
                    <a:solidFill>
                      <a:srgbClr val="31067E"/>
                    </a:solidFill>
                  </a:tcPr>
                </a:tc>
                <a:tc>
                  <a:txBody>
                    <a:bodyPr wrap="none"/>
                    <a:lstStyle/>
                    <a:p>
                      <a:pPr algn="ctr"/>
                      <a:r>
                        <a:rPr sz="570" b="1">
                          <a:solidFill>
                            <a:srgbClr val="FFFFFF"/>
                          </a:solidFill>
                          <a:latin typeface="Poppins Bold"/>
                        </a:rPr>
                        <a:t>2032</a:t>
                      </a:r>
                    </a:p>
                  </a:txBody>
                  <a:tcPr anchor="ctr">
                    <a:solidFill>
                      <a:srgbClr val="31067E"/>
                    </a:solidFill>
                  </a:tcPr>
                </a:tc>
                <a:tc>
                  <a:txBody>
                    <a:bodyPr/>
                    <a:lstStyle/>
                    <a:p>
                      <a:pPr algn="ctr"/>
                      <a:r>
                        <a:rPr sz="800" b="1">
                          <a:solidFill>
                            <a:srgbClr val="FFFFFF"/>
                          </a:solidFill>
                          <a:latin typeface="Poppins Bold"/>
                        </a:rPr>
                        <a:t>CAGR (2025–2032)</a:t>
                      </a:r>
                    </a:p>
                  </a:txBody>
                  <a:tcPr anchor="ctr">
                    <a:solidFill>
                      <a:srgbClr val="31067E"/>
                    </a:solidFill>
                  </a:tcPr>
                </a:tc>
              </a:tr>
              <a:tr h="384047">
                <a:tc>
                  <a:txBody>
                    <a:bodyPr/>
                    <a:lstStyle/>
                    <a:p>
                      <a:pPr algn="ctr">
                        <a:defRPr sz="800" b="1">
                          <a:latin typeface="Poppins Bold"/>
                        </a:defRPr>
                      </a:pPr>
                      <a:r>
                        <a:t>Single Occupancy Pods</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384047">
                <a:tc>
                  <a:txBody>
                    <a:bodyPr/>
                    <a:lstStyle/>
                    <a:p>
                      <a:pPr algn="ctr">
                        <a:defRPr sz="800" b="1">
                          <a:latin typeface="Poppins Bold"/>
                        </a:defRPr>
                      </a:pPr>
                      <a:r>
                        <a:t>Double Occupancy Pods</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384047">
                <a:tc>
                  <a:txBody>
                    <a:bodyPr/>
                    <a:lstStyle/>
                    <a:p>
                      <a:pPr algn="ctr">
                        <a:defRPr sz="800" b="1">
                          <a:latin typeface="Poppins Bold"/>
                        </a:defRPr>
                      </a:pPr>
                      <a:r>
                        <a:t>Nap Capsules</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384047">
                <a:tc>
                  <a:txBody>
                    <a:bodyPr/>
                    <a:lstStyle/>
                    <a:p>
                      <a:pPr algn="ctr">
                        <a:defRPr sz="800" b="1">
                          <a:latin typeface="Poppins Bold"/>
                        </a:defRPr>
                      </a:pPr>
                      <a:r>
                        <a:t>Luxury Sleeping Pods</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384052">
                <a:tc>
                  <a:txBody>
                    <a:bodyPr/>
                    <a:lstStyle/>
                    <a:p>
                      <a:pPr algn="ctr">
                        <a:defRPr sz="800" b="1">
                          <a:latin typeface="Poppins Bold"/>
                        </a:defRPr>
                      </a:pPr>
                      <a:r>
                        <a:t>Total</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bl>
          </a:graphicData>
        </a:graphic>
      </p:graphicFrame>
      <p:graphicFrame>
        <p:nvGraphicFramePr>
          <p:cNvPr id="21" name="Chart 20"/>
          <p:cNvGraphicFramePr>
            <a:graphicFrameLocks noGrp="1"/>
          </p:cNvGraphicFramePr>
          <p:nvPr/>
        </p:nvGraphicFramePr>
        <p:xfrm>
          <a:off x="365760" y="1005840"/>
          <a:ext cx="11430000" cy="2560320"/>
        </p:xfrm>
        <a:graphic>
          <a:graphicData uri="http://schemas.openxmlformats.org/drawingml/2006/chart">
            <c:chart xmlns:c="http://schemas.openxmlformats.org/drawingml/2006/chart" r:id="rId4"/>
          </a:graphicData>
        </a:graphic>
      </p:graphicFrame>
    </p:spTree>
    <p:extLst>
      <p:ext uri="{BB962C8B-B14F-4D97-AF65-F5344CB8AC3E}">
        <p14:creationId xmlns:p14="http://schemas.microsoft.com/office/powerpoint/2010/main" val="4237500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2FA1B-51C7-80F2-502C-AC2E14E67B33}"/>
              </a:ext>
            </a:extLst>
          </p:cNvPr>
          <p:cNvSpPr>
            <a:spLocks noGrp="1"/>
          </p:cNvSpPr>
          <p:nvPr>
            <p:ph type="title"/>
          </p:nvPr>
        </p:nvSpPr>
        <p:spPr/>
        <p:txBody>
          <a:bodyPr/>
          <a:lstStyle/>
          <a:p>
            <a:r>
              <a:rPr lang="en-US" dirty="0"/>
              <a:t>U.S. MARKET ANALYSIS – BY PRODUCT TYPE</a:t>
            </a:r>
          </a:p>
        </p:txBody>
      </p:sp>
      <p:sp>
        <p:nvSpPr>
          <p:cNvPr id="3" name="Rectangle 2">
            <a:extLst>
              <a:ext uri="{FF2B5EF4-FFF2-40B4-BE49-F238E27FC236}">
                <a16:creationId xmlns:a16="http://schemas.microsoft.com/office/drawing/2014/main" id="{19CD149F-DFD2-D4ED-CEBC-29A45F7D7FD1}"/>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6" name="TextBox 5">
            <a:extLst>
              <a:ext uri="{FF2B5EF4-FFF2-40B4-BE49-F238E27FC236}">
                <a16:creationId xmlns:a16="http://schemas.microsoft.com/office/drawing/2014/main" id="{518BFD99-C89B-E4BC-6E27-ED4320EFF9DE}"/>
              </a:ext>
            </a:extLst>
          </p:cNvPr>
          <p:cNvSpPr txBox="1"/>
          <p:nvPr/>
        </p:nvSpPr>
        <p:spPr>
          <a:xfrm>
            <a:off x="344713" y="1065873"/>
            <a:ext cx="11138725" cy="307777"/>
          </a:xfrm>
          <a:prstGeom prst="rect">
            <a:avLst/>
          </a:prstGeom>
          <a:noFill/>
        </p:spPr>
        <p:txBody>
          <a:bodyPr wrap="square">
            <a:spAutoFit/>
          </a:bodyPr>
          <a:lstStyle/>
          <a:p>
            <a:pPr lvl="0">
              <a:defRPr/>
            </a:pPr>
            <a:r>
              <a:rPr lang="en-US" sz="1400" b="1" dirty="0">
                <a:solidFill>
                  <a:prstClr val="white"/>
                </a:solidFill>
              </a:rPr>
              <a:t>U.S. GLOBAL AIRPORT SLEEPING PODS MARKET SIZE,  BY PRODUCT TYPE, 2019-2032 (USD MILLION)</a:t>
            </a:r>
          </a:p>
        </p:txBody>
      </p:sp>
      <p:grpSp>
        <p:nvGrpSpPr>
          <p:cNvPr id="12" name="Group 11">
            <a:extLst>
              <a:ext uri="{FF2B5EF4-FFF2-40B4-BE49-F238E27FC236}">
                <a16:creationId xmlns:a16="http://schemas.microsoft.com/office/drawing/2014/main" id="{FA1CF9E2-4B3C-CB03-8A2F-1FA179237217}"/>
              </a:ext>
            </a:extLst>
          </p:cNvPr>
          <p:cNvGrpSpPr/>
          <p:nvPr/>
        </p:nvGrpSpPr>
        <p:grpSpPr>
          <a:xfrm>
            <a:off x="7492181" y="3585618"/>
            <a:ext cx="4433466" cy="2590637"/>
            <a:chOff x="339726" y="4802272"/>
            <a:chExt cx="11473602" cy="1507335"/>
          </a:xfrm>
        </p:grpSpPr>
        <p:sp>
          <p:nvSpPr>
            <p:cNvPr id="13" name="object 72">
              <a:extLst>
                <a:ext uri="{FF2B5EF4-FFF2-40B4-BE49-F238E27FC236}">
                  <a16:creationId xmlns:a16="http://schemas.microsoft.com/office/drawing/2014/main" id="{C047FD01-ECBA-010E-91B5-773838744039}"/>
                </a:ext>
              </a:extLst>
            </p:cNvPr>
            <p:cNvSpPr/>
            <p:nvPr/>
          </p:nvSpPr>
          <p:spPr>
            <a:xfrm>
              <a:off x="339726" y="4951520"/>
              <a:ext cx="11473602" cy="1358087"/>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14" name="TextBox 13">
              <a:extLst>
                <a:ext uri="{FF2B5EF4-FFF2-40B4-BE49-F238E27FC236}">
                  <a16:creationId xmlns:a16="http://schemas.microsoft.com/office/drawing/2014/main" id="{A46E3689-C764-D070-1C31-672F1EF610DA}"/>
                </a:ext>
              </a:extLst>
            </p:cNvPr>
            <p:cNvSpPr txBox="1"/>
            <p:nvPr/>
          </p:nvSpPr>
          <p:spPr>
            <a:xfrm>
              <a:off x="857442" y="4802272"/>
              <a:ext cx="3915005"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pic>
        <p:nvPicPr>
          <p:cNvPr id="15" name="Picture 14">
            <a:extLst>
              <a:ext uri="{FF2B5EF4-FFF2-40B4-BE49-F238E27FC236}">
                <a16:creationId xmlns:a16="http://schemas.microsoft.com/office/drawing/2014/main" id="{960CAADB-E8E9-A241-2A9E-9A2CA0444319}"/>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Lst>
          </a:blip>
          <a:stretch>
            <a:fillRect/>
          </a:stretch>
        </p:blipFill>
        <p:spPr>
          <a:xfrm>
            <a:off x="7492181" y="4074604"/>
            <a:ext cx="4389500" cy="1975275"/>
          </a:xfrm>
          <a:prstGeom prst="rect">
            <a:avLst/>
          </a:prstGeom>
        </p:spPr>
      </p:pic>
      <p:graphicFrame>
        <p:nvGraphicFramePr>
          <p:cNvPr id="16" name="Table 15"/>
          <p:cNvGraphicFramePr>
            <a:graphicFrameLocks noGrp="1"/>
          </p:cNvGraphicFramePr>
          <p:nvPr/>
        </p:nvGraphicFramePr>
        <p:xfrm>
          <a:off x="411480" y="3703320"/>
          <a:ext cx="6766560" cy="2304287"/>
        </p:xfrm>
        <a:graphic>
          <a:graphicData uri="http://schemas.openxmlformats.org/drawingml/2006/table">
            <a:tbl>
              <a:tblPr firstRow="1" bandRow="1">
                <a:tableStyleId>{5C22544A-7EE6-4342-B048-85BDC9FD1C3A}</a:tableStyleId>
              </a:tblPr>
              <a:tblGrid>
                <a:gridCol w="914400"/>
                <a:gridCol w="365760"/>
                <a:gridCol w="365760"/>
                <a:gridCol w="365760"/>
                <a:gridCol w="365760"/>
                <a:gridCol w="365760"/>
                <a:gridCol w="365760"/>
                <a:gridCol w="365760"/>
                <a:gridCol w="365760"/>
                <a:gridCol w="365760"/>
                <a:gridCol w="365760"/>
                <a:gridCol w="365760"/>
                <a:gridCol w="365760"/>
                <a:gridCol w="365760"/>
                <a:gridCol w="365760"/>
                <a:gridCol w="731520"/>
              </a:tblGrid>
              <a:tr h="384047">
                <a:tc>
                  <a:txBody>
                    <a:bodyPr wrap="none"/>
                    <a:lstStyle/>
                    <a:p>
                      <a:pPr algn="ctr"/>
                      <a:r>
                        <a:rPr sz="570" b="1">
                          <a:solidFill>
                            <a:srgbClr val="FFFFFF"/>
                          </a:solidFill>
                          <a:latin typeface="Poppins Bold"/>
                        </a:rPr>
                        <a:t/>
                      </a:r>
                    </a:p>
                  </a:txBody>
                  <a:tcPr anchor="ctr">
                    <a:solidFill>
                      <a:srgbClr val="31067E"/>
                    </a:solidFill>
                  </a:tcPr>
                </a:tc>
                <a:tc>
                  <a:txBody>
                    <a:bodyPr wrap="none"/>
                    <a:lstStyle/>
                    <a:p>
                      <a:pPr algn="ctr"/>
                      <a:r>
                        <a:rPr sz="570" b="1">
                          <a:solidFill>
                            <a:srgbClr val="FFFFFF"/>
                          </a:solidFill>
                          <a:latin typeface="Poppins Bold"/>
                        </a:rPr>
                        <a:t>2019</a:t>
                      </a:r>
                    </a:p>
                  </a:txBody>
                  <a:tcPr anchor="ctr">
                    <a:solidFill>
                      <a:srgbClr val="31067E"/>
                    </a:solidFill>
                  </a:tcPr>
                </a:tc>
                <a:tc>
                  <a:txBody>
                    <a:bodyPr wrap="none"/>
                    <a:lstStyle/>
                    <a:p>
                      <a:pPr algn="ctr"/>
                      <a:r>
                        <a:rPr sz="570" b="1">
                          <a:solidFill>
                            <a:srgbClr val="FFFFFF"/>
                          </a:solidFill>
                          <a:latin typeface="Poppins Bold"/>
                        </a:rPr>
                        <a:t>2020</a:t>
                      </a:r>
                    </a:p>
                  </a:txBody>
                  <a:tcPr anchor="ctr">
                    <a:solidFill>
                      <a:srgbClr val="31067E"/>
                    </a:solidFill>
                  </a:tcPr>
                </a:tc>
                <a:tc>
                  <a:txBody>
                    <a:bodyPr wrap="none"/>
                    <a:lstStyle/>
                    <a:p>
                      <a:pPr algn="ctr"/>
                      <a:r>
                        <a:rPr sz="570" b="1">
                          <a:solidFill>
                            <a:srgbClr val="FFFFFF"/>
                          </a:solidFill>
                          <a:latin typeface="Poppins Bold"/>
                        </a:rPr>
                        <a:t>2021</a:t>
                      </a:r>
                    </a:p>
                  </a:txBody>
                  <a:tcPr anchor="ctr">
                    <a:solidFill>
                      <a:srgbClr val="31067E"/>
                    </a:solidFill>
                  </a:tcPr>
                </a:tc>
                <a:tc>
                  <a:txBody>
                    <a:bodyPr wrap="none"/>
                    <a:lstStyle/>
                    <a:p>
                      <a:pPr algn="ctr"/>
                      <a:r>
                        <a:rPr sz="570" b="1">
                          <a:solidFill>
                            <a:srgbClr val="FFFFFF"/>
                          </a:solidFill>
                          <a:latin typeface="Poppins Bold"/>
                        </a:rPr>
                        <a:t>2022</a:t>
                      </a:r>
                    </a:p>
                  </a:txBody>
                  <a:tcPr anchor="ctr">
                    <a:solidFill>
                      <a:srgbClr val="31067E"/>
                    </a:solidFill>
                  </a:tcPr>
                </a:tc>
                <a:tc>
                  <a:txBody>
                    <a:bodyPr wrap="none"/>
                    <a:lstStyle/>
                    <a:p>
                      <a:pPr algn="ctr"/>
                      <a:r>
                        <a:rPr sz="570" b="1">
                          <a:solidFill>
                            <a:srgbClr val="FFFFFF"/>
                          </a:solidFill>
                          <a:latin typeface="Poppins Bold"/>
                        </a:rPr>
                        <a:t>2023</a:t>
                      </a:r>
                    </a:p>
                  </a:txBody>
                  <a:tcPr anchor="ctr">
                    <a:solidFill>
                      <a:srgbClr val="31067E"/>
                    </a:solidFill>
                  </a:tcPr>
                </a:tc>
                <a:tc>
                  <a:txBody>
                    <a:bodyPr wrap="none"/>
                    <a:lstStyle/>
                    <a:p>
                      <a:pPr algn="ctr"/>
                      <a:r>
                        <a:rPr sz="570" b="1">
                          <a:solidFill>
                            <a:srgbClr val="FFFFFF"/>
                          </a:solidFill>
                          <a:latin typeface="Poppins Bold"/>
                        </a:rPr>
                        <a:t>2024</a:t>
                      </a:r>
                    </a:p>
                  </a:txBody>
                  <a:tcPr anchor="ctr">
                    <a:solidFill>
                      <a:srgbClr val="31067E"/>
                    </a:solidFill>
                  </a:tcPr>
                </a:tc>
                <a:tc>
                  <a:txBody>
                    <a:bodyPr wrap="none"/>
                    <a:lstStyle/>
                    <a:p>
                      <a:pPr algn="ctr"/>
                      <a:r>
                        <a:rPr sz="570" b="1">
                          <a:solidFill>
                            <a:srgbClr val="FFFFFF"/>
                          </a:solidFill>
                          <a:latin typeface="Poppins Bold"/>
                        </a:rPr>
                        <a:t>2025</a:t>
                      </a:r>
                    </a:p>
                  </a:txBody>
                  <a:tcPr anchor="ctr">
                    <a:solidFill>
                      <a:srgbClr val="31067E"/>
                    </a:solidFill>
                  </a:tcPr>
                </a:tc>
                <a:tc>
                  <a:txBody>
                    <a:bodyPr wrap="none"/>
                    <a:lstStyle/>
                    <a:p>
                      <a:pPr algn="ctr"/>
                      <a:r>
                        <a:rPr sz="570" b="1">
                          <a:solidFill>
                            <a:srgbClr val="FFFFFF"/>
                          </a:solidFill>
                          <a:latin typeface="Poppins Bold"/>
                        </a:rPr>
                        <a:t>2026</a:t>
                      </a:r>
                    </a:p>
                  </a:txBody>
                  <a:tcPr anchor="ctr">
                    <a:solidFill>
                      <a:srgbClr val="31067E"/>
                    </a:solidFill>
                  </a:tcPr>
                </a:tc>
                <a:tc>
                  <a:txBody>
                    <a:bodyPr wrap="none"/>
                    <a:lstStyle/>
                    <a:p>
                      <a:pPr algn="ctr"/>
                      <a:r>
                        <a:rPr sz="570" b="1">
                          <a:solidFill>
                            <a:srgbClr val="FFFFFF"/>
                          </a:solidFill>
                          <a:latin typeface="Poppins Bold"/>
                        </a:rPr>
                        <a:t>2027</a:t>
                      </a:r>
                    </a:p>
                  </a:txBody>
                  <a:tcPr anchor="ctr">
                    <a:solidFill>
                      <a:srgbClr val="31067E"/>
                    </a:solidFill>
                  </a:tcPr>
                </a:tc>
                <a:tc>
                  <a:txBody>
                    <a:bodyPr wrap="none"/>
                    <a:lstStyle/>
                    <a:p>
                      <a:pPr algn="ctr"/>
                      <a:r>
                        <a:rPr sz="570" b="1">
                          <a:solidFill>
                            <a:srgbClr val="FFFFFF"/>
                          </a:solidFill>
                          <a:latin typeface="Poppins Bold"/>
                        </a:rPr>
                        <a:t>2028</a:t>
                      </a:r>
                    </a:p>
                  </a:txBody>
                  <a:tcPr anchor="ctr">
                    <a:solidFill>
                      <a:srgbClr val="31067E"/>
                    </a:solidFill>
                  </a:tcPr>
                </a:tc>
                <a:tc>
                  <a:txBody>
                    <a:bodyPr wrap="none"/>
                    <a:lstStyle/>
                    <a:p>
                      <a:pPr algn="ctr"/>
                      <a:r>
                        <a:rPr sz="570" b="1">
                          <a:solidFill>
                            <a:srgbClr val="FFFFFF"/>
                          </a:solidFill>
                          <a:latin typeface="Poppins Bold"/>
                        </a:rPr>
                        <a:t>2029</a:t>
                      </a:r>
                    </a:p>
                  </a:txBody>
                  <a:tcPr anchor="ctr">
                    <a:solidFill>
                      <a:srgbClr val="31067E"/>
                    </a:solidFill>
                  </a:tcPr>
                </a:tc>
                <a:tc>
                  <a:txBody>
                    <a:bodyPr wrap="none"/>
                    <a:lstStyle/>
                    <a:p>
                      <a:pPr algn="ctr"/>
                      <a:r>
                        <a:rPr sz="570" b="1">
                          <a:solidFill>
                            <a:srgbClr val="FFFFFF"/>
                          </a:solidFill>
                          <a:latin typeface="Poppins Bold"/>
                        </a:rPr>
                        <a:t>2030</a:t>
                      </a:r>
                    </a:p>
                  </a:txBody>
                  <a:tcPr anchor="ctr">
                    <a:solidFill>
                      <a:srgbClr val="31067E"/>
                    </a:solidFill>
                  </a:tcPr>
                </a:tc>
                <a:tc>
                  <a:txBody>
                    <a:bodyPr wrap="none"/>
                    <a:lstStyle/>
                    <a:p>
                      <a:pPr algn="ctr"/>
                      <a:r>
                        <a:rPr sz="570" b="1">
                          <a:solidFill>
                            <a:srgbClr val="FFFFFF"/>
                          </a:solidFill>
                          <a:latin typeface="Poppins Bold"/>
                        </a:rPr>
                        <a:t>2031</a:t>
                      </a:r>
                    </a:p>
                  </a:txBody>
                  <a:tcPr anchor="ctr">
                    <a:solidFill>
                      <a:srgbClr val="31067E"/>
                    </a:solidFill>
                  </a:tcPr>
                </a:tc>
                <a:tc>
                  <a:txBody>
                    <a:bodyPr wrap="none"/>
                    <a:lstStyle/>
                    <a:p>
                      <a:pPr algn="ctr"/>
                      <a:r>
                        <a:rPr sz="570" b="1">
                          <a:solidFill>
                            <a:srgbClr val="FFFFFF"/>
                          </a:solidFill>
                          <a:latin typeface="Poppins Bold"/>
                        </a:rPr>
                        <a:t>2032</a:t>
                      </a:r>
                    </a:p>
                  </a:txBody>
                  <a:tcPr anchor="ctr">
                    <a:solidFill>
                      <a:srgbClr val="31067E"/>
                    </a:solidFill>
                  </a:tcPr>
                </a:tc>
                <a:tc>
                  <a:txBody>
                    <a:bodyPr/>
                    <a:lstStyle/>
                    <a:p>
                      <a:pPr algn="ctr"/>
                      <a:r>
                        <a:rPr sz="800" b="1">
                          <a:solidFill>
                            <a:srgbClr val="FFFFFF"/>
                          </a:solidFill>
                          <a:latin typeface="Poppins Bold"/>
                        </a:rPr>
                        <a:t>CAGR (2025–2032)</a:t>
                      </a:r>
                    </a:p>
                  </a:txBody>
                  <a:tcPr anchor="ctr">
                    <a:solidFill>
                      <a:srgbClr val="31067E"/>
                    </a:solidFill>
                  </a:tcPr>
                </a:tc>
              </a:tr>
              <a:tr h="384047">
                <a:tc>
                  <a:txBody>
                    <a:bodyPr/>
                    <a:lstStyle/>
                    <a:p>
                      <a:pPr algn="ctr">
                        <a:defRPr sz="800" b="1">
                          <a:latin typeface="Poppins Bold"/>
                        </a:defRPr>
                      </a:pPr>
                      <a:r>
                        <a:t>Single Occupancy Pods</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384047">
                <a:tc>
                  <a:txBody>
                    <a:bodyPr/>
                    <a:lstStyle/>
                    <a:p>
                      <a:pPr algn="ctr">
                        <a:defRPr sz="800" b="1">
                          <a:latin typeface="Poppins Bold"/>
                        </a:defRPr>
                      </a:pPr>
                      <a:r>
                        <a:t>Double Occupancy Pods</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384047">
                <a:tc>
                  <a:txBody>
                    <a:bodyPr/>
                    <a:lstStyle/>
                    <a:p>
                      <a:pPr algn="ctr">
                        <a:defRPr sz="800" b="1">
                          <a:latin typeface="Poppins Bold"/>
                        </a:defRPr>
                      </a:pPr>
                      <a:r>
                        <a:t>Nap Capsules</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384047">
                <a:tc>
                  <a:txBody>
                    <a:bodyPr/>
                    <a:lstStyle/>
                    <a:p>
                      <a:pPr algn="ctr">
                        <a:defRPr sz="800" b="1">
                          <a:latin typeface="Poppins Bold"/>
                        </a:defRPr>
                      </a:pPr>
                      <a:r>
                        <a:t>Luxury Sleeping Pods</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384052">
                <a:tc>
                  <a:txBody>
                    <a:bodyPr/>
                    <a:lstStyle/>
                    <a:p>
                      <a:pPr algn="ctr">
                        <a:defRPr sz="800" b="1">
                          <a:latin typeface="Poppins Bold"/>
                        </a:defRPr>
                      </a:pPr>
                      <a:r>
                        <a:t>Total</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bl>
          </a:graphicData>
        </a:graphic>
      </p:graphicFrame>
      <p:graphicFrame>
        <p:nvGraphicFramePr>
          <p:cNvPr id="17" name="Chart 16"/>
          <p:cNvGraphicFramePr>
            <a:graphicFrameLocks noGrp="1"/>
          </p:cNvGraphicFramePr>
          <p:nvPr/>
        </p:nvGraphicFramePr>
        <p:xfrm>
          <a:off x="365760" y="1005840"/>
          <a:ext cx="11430000" cy="2560320"/>
        </p:xfrm>
        <a:graphic>
          <a:graphicData uri="http://schemas.openxmlformats.org/drawingml/2006/chart">
            <c:chart xmlns:c="http://schemas.openxmlformats.org/drawingml/2006/chart" r:id="rId5"/>
          </a:graphicData>
        </a:graphic>
      </p:graphicFrame>
    </p:spTree>
    <p:extLst>
      <p:ext uri="{BB962C8B-B14F-4D97-AF65-F5344CB8AC3E}">
        <p14:creationId xmlns:p14="http://schemas.microsoft.com/office/powerpoint/2010/main" val="22592462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E06309E-2E14-43E0-8322-28F61EBE973F}"/>
              </a:ext>
            </a:extLst>
          </p:cNvPr>
          <p:cNvSpPr txBox="1">
            <a:spLocks/>
          </p:cNvSpPr>
          <p:nvPr/>
        </p:nvSpPr>
        <p:spPr>
          <a:xfrm>
            <a:off x="838200" y="25401"/>
            <a:ext cx="9718040" cy="8255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a:lnSpc>
                <a:spcPct val="100000"/>
              </a:lnSpc>
            </a:pPr>
            <a:r>
              <a:rPr lang="en-US"/>
              <a:t>MARKET TAXONOMY</a:t>
            </a:r>
            <a:endParaRPr lang="en-US" dirty="0"/>
          </a:p>
        </p:txBody>
      </p:sp>
      <p:grpSp>
        <p:nvGrpSpPr>
          <p:cNvPr id="5" name="Group 4">
            <a:extLst>
              <a:ext uri="{FF2B5EF4-FFF2-40B4-BE49-F238E27FC236}">
                <a16:creationId xmlns:a16="http://schemas.microsoft.com/office/drawing/2014/main" id="{54F189CF-0018-419B-994B-8318F6A512DF}"/>
              </a:ext>
            </a:extLst>
          </p:cNvPr>
          <p:cNvGrpSpPr/>
          <p:nvPr/>
        </p:nvGrpSpPr>
        <p:grpSpPr>
          <a:xfrm>
            <a:off x="130070" y="1781150"/>
            <a:ext cx="11529986" cy="4419645"/>
            <a:chOff x="130070" y="2055470"/>
            <a:chExt cx="11529986" cy="4419645"/>
          </a:xfrm>
        </p:grpSpPr>
        <p:pic>
          <p:nvPicPr>
            <p:cNvPr id="6" name="Picture 5">
              <a:extLst>
                <a:ext uri="{FF2B5EF4-FFF2-40B4-BE49-F238E27FC236}">
                  <a16:creationId xmlns:a16="http://schemas.microsoft.com/office/drawing/2014/main" id="{A1F4140D-2967-4D3E-8147-EDF52F7D4A86}"/>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11068564" y="4390995"/>
              <a:ext cx="534812" cy="846786"/>
            </a:xfrm>
            <a:prstGeom prst="rect">
              <a:avLst/>
            </a:prstGeom>
          </p:spPr>
        </p:pic>
        <p:grpSp>
          <p:nvGrpSpPr>
            <p:cNvPr id="7" name="Group 6">
              <a:extLst>
                <a:ext uri="{FF2B5EF4-FFF2-40B4-BE49-F238E27FC236}">
                  <a16:creationId xmlns:a16="http://schemas.microsoft.com/office/drawing/2014/main" id="{915A81CB-EE84-4489-9A3B-E51F7325A983}"/>
                </a:ext>
              </a:extLst>
            </p:cNvPr>
            <p:cNvGrpSpPr/>
            <p:nvPr/>
          </p:nvGrpSpPr>
          <p:grpSpPr>
            <a:xfrm>
              <a:off x="130070" y="2055470"/>
              <a:ext cx="11529986" cy="4419645"/>
              <a:chOff x="130070" y="2055470"/>
              <a:chExt cx="11529986" cy="4419645"/>
            </a:xfrm>
          </p:grpSpPr>
          <p:grpSp>
            <p:nvGrpSpPr>
              <p:cNvPr id="8" name="Group 7">
                <a:extLst>
                  <a:ext uri="{FF2B5EF4-FFF2-40B4-BE49-F238E27FC236}">
                    <a16:creationId xmlns:a16="http://schemas.microsoft.com/office/drawing/2014/main" id="{B0C19F65-CFC7-451E-8187-56E53C39439A}"/>
                  </a:ext>
                </a:extLst>
              </p:cNvPr>
              <p:cNvGrpSpPr/>
              <p:nvPr/>
            </p:nvGrpSpPr>
            <p:grpSpPr>
              <a:xfrm>
                <a:off x="130070" y="2055470"/>
                <a:ext cx="11529986" cy="4088625"/>
                <a:chOff x="89430" y="2055470"/>
                <a:chExt cx="11529986" cy="4088625"/>
              </a:xfrm>
            </p:grpSpPr>
            <p:grpSp>
              <p:nvGrpSpPr>
                <p:cNvPr id="55" name="Group 54">
                  <a:extLst>
                    <a:ext uri="{FF2B5EF4-FFF2-40B4-BE49-F238E27FC236}">
                      <a16:creationId xmlns:a16="http://schemas.microsoft.com/office/drawing/2014/main" id="{FFA7714E-08B7-4ED4-ACE3-D755CC4B8145}"/>
                    </a:ext>
                  </a:extLst>
                </p:cNvPr>
                <p:cNvGrpSpPr/>
                <p:nvPr/>
              </p:nvGrpSpPr>
              <p:grpSpPr>
                <a:xfrm>
                  <a:off x="89430" y="2055470"/>
                  <a:ext cx="2900871" cy="4088625"/>
                  <a:chOff x="325099" y="4333562"/>
                  <a:chExt cx="2913859" cy="3229643"/>
                </a:xfrm>
              </p:grpSpPr>
              <p:pic>
                <p:nvPicPr>
                  <p:cNvPr id="67" name="Graphic 66" descr="North America">
                    <a:extLst>
                      <a:ext uri="{FF2B5EF4-FFF2-40B4-BE49-F238E27FC236}">
                        <a16:creationId xmlns:a16="http://schemas.microsoft.com/office/drawing/2014/main" id="{CA8BDF41-516C-44B6-B7E5-BC72FB0FA78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25099" y="4522394"/>
                    <a:ext cx="2913859" cy="3040811"/>
                  </a:xfrm>
                  <a:prstGeom prst="rect">
                    <a:avLst/>
                  </a:prstGeom>
                </p:spPr>
              </p:pic>
              <p:sp>
                <p:nvSpPr>
                  <p:cNvPr id="68" name="TextBox 67">
                    <a:extLst>
                      <a:ext uri="{FF2B5EF4-FFF2-40B4-BE49-F238E27FC236}">
                        <a16:creationId xmlns:a16="http://schemas.microsoft.com/office/drawing/2014/main" id="{7BA73467-B95A-4877-B4F5-170FE99AE09D}"/>
                      </a:ext>
                    </a:extLst>
                  </p:cNvPr>
                  <p:cNvSpPr txBox="1"/>
                  <p:nvPr/>
                </p:nvSpPr>
                <p:spPr>
                  <a:xfrm>
                    <a:off x="829683" y="4333562"/>
                    <a:ext cx="1605789" cy="206648"/>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NORTH AMERICA</a:t>
                    </a:r>
                  </a:p>
                </p:txBody>
              </p:sp>
            </p:grpSp>
            <p:grpSp>
              <p:nvGrpSpPr>
                <p:cNvPr id="56" name="Group 55">
                  <a:extLst>
                    <a:ext uri="{FF2B5EF4-FFF2-40B4-BE49-F238E27FC236}">
                      <a16:creationId xmlns:a16="http://schemas.microsoft.com/office/drawing/2014/main" id="{F61BE652-5859-4A7A-8278-506CA7D5DE07}"/>
                    </a:ext>
                  </a:extLst>
                </p:cNvPr>
                <p:cNvGrpSpPr/>
                <p:nvPr/>
              </p:nvGrpSpPr>
              <p:grpSpPr>
                <a:xfrm>
                  <a:off x="7350865" y="2071780"/>
                  <a:ext cx="2346827" cy="3447792"/>
                  <a:chOff x="3021008" y="4333119"/>
                  <a:chExt cx="2182053" cy="2742959"/>
                </a:xfrm>
              </p:grpSpPr>
              <p:pic>
                <p:nvPicPr>
                  <p:cNvPr id="65" name="Graphic 64" descr="South America">
                    <a:extLst>
                      <a:ext uri="{FF2B5EF4-FFF2-40B4-BE49-F238E27FC236}">
                        <a16:creationId xmlns:a16="http://schemas.microsoft.com/office/drawing/2014/main" id="{CA24B2F2-E4CA-4F58-9E38-B0B11A40721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185595" y="5058613"/>
                    <a:ext cx="2017466" cy="2017465"/>
                  </a:xfrm>
                  <a:prstGeom prst="rect">
                    <a:avLst/>
                  </a:prstGeom>
                </p:spPr>
              </p:pic>
              <p:sp>
                <p:nvSpPr>
                  <p:cNvPr id="66" name="TextBox 65">
                    <a:extLst>
                      <a:ext uri="{FF2B5EF4-FFF2-40B4-BE49-F238E27FC236}">
                        <a16:creationId xmlns:a16="http://schemas.microsoft.com/office/drawing/2014/main" id="{250E020F-4F53-47B8-9200-C35BF3630889}"/>
                      </a:ext>
                    </a:extLst>
                  </p:cNvPr>
                  <p:cNvSpPr txBox="1"/>
                  <p:nvPr/>
                </p:nvSpPr>
                <p:spPr>
                  <a:xfrm>
                    <a:off x="3021008" y="4333119"/>
                    <a:ext cx="1605789" cy="208129"/>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LATIN AMERICA</a:t>
                    </a:r>
                  </a:p>
                </p:txBody>
              </p:sp>
            </p:grpSp>
            <p:grpSp>
              <p:nvGrpSpPr>
                <p:cNvPr id="57" name="Group 56">
                  <a:extLst>
                    <a:ext uri="{FF2B5EF4-FFF2-40B4-BE49-F238E27FC236}">
                      <a16:creationId xmlns:a16="http://schemas.microsoft.com/office/drawing/2014/main" id="{6C95B85D-FAF2-4133-8C25-E1B5C178630E}"/>
                    </a:ext>
                  </a:extLst>
                </p:cNvPr>
                <p:cNvGrpSpPr/>
                <p:nvPr/>
              </p:nvGrpSpPr>
              <p:grpSpPr>
                <a:xfrm>
                  <a:off x="4785035" y="2072711"/>
                  <a:ext cx="2508365" cy="3238608"/>
                  <a:chOff x="7587685" y="4333562"/>
                  <a:chExt cx="2332251" cy="2558205"/>
                </a:xfrm>
              </p:grpSpPr>
              <p:pic>
                <p:nvPicPr>
                  <p:cNvPr id="62" name="Graphic 61" descr="Asia">
                    <a:extLst>
                      <a:ext uri="{FF2B5EF4-FFF2-40B4-BE49-F238E27FC236}">
                        <a16:creationId xmlns:a16="http://schemas.microsoft.com/office/drawing/2014/main" id="{C1B9DA09-32A7-41E0-A0E5-DAC4D7CB12A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587685" y="4559516"/>
                    <a:ext cx="2332251" cy="2332251"/>
                  </a:xfrm>
                  <a:prstGeom prst="rect">
                    <a:avLst/>
                  </a:prstGeom>
                </p:spPr>
              </p:pic>
              <p:pic>
                <p:nvPicPr>
                  <p:cNvPr id="63" name="Graphic 62" descr="Australia">
                    <a:extLst>
                      <a:ext uri="{FF2B5EF4-FFF2-40B4-BE49-F238E27FC236}">
                        <a16:creationId xmlns:a16="http://schemas.microsoft.com/office/drawing/2014/main" id="{88CBC165-287F-4556-B31D-4E98F5903C1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651406" y="5543817"/>
                    <a:ext cx="605188" cy="605189"/>
                  </a:xfrm>
                  <a:prstGeom prst="rect">
                    <a:avLst/>
                  </a:prstGeom>
                </p:spPr>
              </p:pic>
              <p:sp>
                <p:nvSpPr>
                  <p:cNvPr id="64" name="TextBox 63">
                    <a:extLst>
                      <a:ext uri="{FF2B5EF4-FFF2-40B4-BE49-F238E27FC236}">
                        <a16:creationId xmlns:a16="http://schemas.microsoft.com/office/drawing/2014/main" id="{B2DCD8C3-3F7E-4731-84DF-EDB5625BF89D}"/>
                      </a:ext>
                    </a:extLst>
                  </p:cNvPr>
                  <p:cNvSpPr txBox="1"/>
                  <p:nvPr/>
                </p:nvSpPr>
                <p:spPr>
                  <a:xfrm>
                    <a:off x="7793476" y="4333562"/>
                    <a:ext cx="1605789" cy="206648"/>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ASIA PACIFIC</a:t>
                    </a:r>
                  </a:p>
                </p:txBody>
              </p:sp>
            </p:grpSp>
            <p:sp>
              <p:nvSpPr>
                <p:cNvPr id="58" name="TextBox 57">
                  <a:extLst>
                    <a:ext uri="{FF2B5EF4-FFF2-40B4-BE49-F238E27FC236}">
                      <a16:creationId xmlns:a16="http://schemas.microsoft.com/office/drawing/2014/main" id="{307A8ECF-1C07-47EF-9D22-09F5D83C2A4A}"/>
                    </a:ext>
                  </a:extLst>
                </p:cNvPr>
                <p:cNvSpPr txBox="1"/>
                <p:nvPr/>
              </p:nvSpPr>
              <p:spPr>
                <a:xfrm>
                  <a:off x="9474712" y="2070853"/>
                  <a:ext cx="2144704" cy="261610"/>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MIDDLE EAST &amp; AFRICA</a:t>
                  </a:r>
                </a:p>
              </p:txBody>
            </p:sp>
            <p:grpSp>
              <p:nvGrpSpPr>
                <p:cNvPr id="59" name="Group 58">
                  <a:extLst>
                    <a:ext uri="{FF2B5EF4-FFF2-40B4-BE49-F238E27FC236}">
                      <a16:creationId xmlns:a16="http://schemas.microsoft.com/office/drawing/2014/main" id="{B07C7ABB-AE06-48A3-AEB9-AB9BDE4B1DCD}"/>
                    </a:ext>
                  </a:extLst>
                </p:cNvPr>
                <p:cNvGrpSpPr/>
                <p:nvPr/>
              </p:nvGrpSpPr>
              <p:grpSpPr>
                <a:xfrm>
                  <a:off x="2391588" y="2065618"/>
                  <a:ext cx="2453024" cy="3405404"/>
                  <a:chOff x="4878555" y="4333561"/>
                  <a:chExt cx="2464006" cy="2689959"/>
                </a:xfrm>
              </p:grpSpPr>
              <p:pic>
                <p:nvPicPr>
                  <p:cNvPr id="60" name="Graphic 59" descr="Europe">
                    <a:extLst>
                      <a:ext uri="{FF2B5EF4-FFF2-40B4-BE49-F238E27FC236}">
                        <a16:creationId xmlns:a16="http://schemas.microsoft.com/office/drawing/2014/main" id="{44E8E8FE-D964-4782-8C94-C8F6798B01C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878555" y="4559514"/>
                    <a:ext cx="2464006" cy="2464006"/>
                  </a:xfrm>
                  <a:prstGeom prst="rect">
                    <a:avLst/>
                  </a:prstGeom>
                </p:spPr>
              </p:pic>
              <p:sp>
                <p:nvSpPr>
                  <p:cNvPr id="61" name="TextBox 60">
                    <a:extLst>
                      <a:ext uri="{FF2B5EF4-FFF2-40B4-BE49-F238E27FC236}">
                        <a16:creationId xmlns:a16="http://schemas.microsoft.com/office/drawing/2014/main" id="{9277B205-0147-48D7-B1EF-DCE2D0B53266}"/>
                      </a:ext>
                    </a:extLst>
                  </p:cNvPr>
                  <p:cNvSpPr txBox="1"/>
                  <p:nvPr/>
                </p:nvSpPr>
                <p:spPr>
                  <a:xfrm>
                    <a:off x="5094667" y="4333561"/>
                    <a:ext cx="1994122" cy="206648"/>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EUROPE</a:t>
                    </a:r>
                  </a:p>
                </p:txBody>
              </p:sp>
            </p:grpSp>
          </p:grpSp>
          <p:cxnSp>
            <p:nvCxnSpPr>
              <p:cNvPr id="9" name="Connector: Elbow 8">
                <a:extLst>
                  <a:ext uri="{FF2B5EF4-FFF2-40B4-BE49-F238E27FC236}">
                    <a16:creationId xmlns:a16="http://schemas.microsoft.com/office/drawing/2014/main" id="{C097AE2F-24F5-492C-8E1A-C256BE06591E}"/>
                  </a:ext>
                </a:extLst>
              </p:cNvPr>
              <p:cNvCxnSpPr>
                <a:cxnSpLocks/>
                <a:endCxn id="11" idx="1"/>
              </p:cNvCxnSpPr>
              <p:nvPr/>
            </p:nvCxnSpPr>
            <p:spPr>
              <a:xfrm>
                <a:off x="1107440" y="4754880"/>
                <a:ext cx="571703" cy="298744"/>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 name="Connector: Elbow 9">
                <a:extLst>
                  <a:ext uri="{FF2B5EF4-FFF2-40B4-BE49-F238E27FC236}">
                    <a16:creationId xmlns:a16="http://schemas.microsoft.com/office/drawing/2014/main" id="{0A7D836B-92CF-4573-875C-5A192A6CF82A}"/>
                  </a:ext>
                </a:extLst>
              </p:cNvPr>
              <p:cNvCxnSpPr>
                <a:cxnSpLocks/>
              </p:cNvCxnSpPr>
              <p:nvPr/>
            </p:nvCxnSpPr>
            <p:spPr>
              <a:xfrm rot="10800000">
                <a:off x="1036320" y="4045650"/>
                <a:ext cx="295074" cy="139217"/>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C016D7B-1214-4AC7-BBC6-F417790DE37D}"/>
                  </a:ext>
                </a:extLst>
              </p:cNvPr>
              <p:cNvSpPr txBox="1"/>
              <p:nvPr/>
            </p:nvSpPr>
            <p:spPr>
              <a:xfrm>
                <a:off x="1679143" y="4938208"/>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United States</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 name="TextBox 11">
                <a:extLst>
                  <a:ext uri="{FF2B5EF4-FFF2-40B4-BE49-F238E27FC236}">
                    <a16:creationId xmlns:a16="http://schemas.microsoft.com/office/drawing/2014/main" id="{3567CFE2-0838-4B67-9021-6AD79553AF8B}"/>
                  </a:ext>
                </a:extLst>
              </p:cNvPr>
              <p:cNvSpPr txBox="1"/>
              <p:nvPr/>
            </p:nvSpPr>
            <p:spPr>
              <a:xfrm>
                <a:off x="415720" y="3931659"/>
                <a:ext cx="1016000" cy="230832"/>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Canada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3" name="Connector: Elbow 12">
                <a:extLst>
                  <a:ext uri="{FF2B5EF4-FFF2-40B4-BE49-F238E27FC236}">
                    <a16:creationId xmlns:a16="http://schemas.microsoft.com/office/drawing/2014/main" id="{62318746-A479-4C62-95C2-74ADCCB1FBF5}"/>
                  </a:ext>
                </a:extLst>
              </p:cNvPr>
              <p:cNvCxnSpPr>
                <a:cxnSpLocks/>
              </p:cNvCxnSpPr>
              <p:nvPr/>
            </p:nvCxnSpPr>
            <p:spPr>
              <a:xfrm rot="10800000">
                <a:off x="2679652" y="4572000"/>
                <a:ext cx="286971" cy="267816"/>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8827FE71-1693-448D-B1FE-72216E0C4212}"/>
                  </a:ext>
                </a:extLst>
              </p:cNvPr>
              <p:cNvSpPr txBox="1"/>
              <p:nvPr/>
            </p:nvSpPr>
            <p:spPr>
              <a:xfrm>
                <a:off x="2232611" y="4458355"/>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Spain</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5" name="Connector: Elbow 14">
                <a:extLst>
                  <a:ext uri="{FF2B5EF4-FFF2-40B4-BE49-F238E27FC236}">
                    <a16:creationId xmlns:a16="http://schemas.microsoft.com/office/drawing/2014/main" id="{9EE926FE-11DC-4D28-8730-4D161D811757}"/>
                  </a:ext>
                </a:extLst>
              </p:cNvPr>
              <p:cNvCxnSpPr>
                <a:cxnSpLocks/>
              </p:cNvCxnSpPr>
              <p:nvPr/>
            </p:nvCxnSpPr>
            <p:spPr>
              <a:xfrm rot="10800000">
                <a:off x="2679652" y="4348200"/>
                <a:ext cx="512985" cy="209222"/>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C982D2ED-1CBE-4C7F-A2A3-A55A7CF57472}"/>
                  </a:ext>
                </a:extLst>
              </p:cNvPr>
              <p:cNvSpPr txBox="1"/>
              <p:nvPr/>
            </p:nvSpPr>
            <p:spPr>
              <a:xfrm>
                <a:off x="2184303" y="4236921"/>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France</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7" name="Connector: Elbow 16">
                <a:extLst>
                  <a:ext uri="{FF2B5EF4-FFF2-40B4-BE49-F238E27FC236}">
                    <a16:creationId xmlns:a16="http://schemas.microsoft.com/office/drawing/2014/main" id="{06515CA6-B237-4391-938B-5E7B89855652}"/>
                  </a:ext>
                </a:extLst>
              </p:cNvPr>
              <p:cNvCxnSpPr>
                <a:cxnSpLocks/>
              </p:cNvCxnSpPr>
              <p:nvPr/>
            </p:nvCxnSpPr>
            <p:spPr>
              <a:xfrm flipV="1">
                <a:off x="3492842" y="4162491"/>
                <a:ext cx="317717" cy="300973"/>
              </a:xfrm>
              <a:prstGeom prst="bentConnector3">
                <a:avLst>
                  <a:gd name="adj1" fmla="val 5000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7291203D-0D02-4CED-9570-823CA44BE7B9}"/>
                  </a:ext>
                </a:extLst>
              </p:cNvPr>
              <p:cNvSpPr txBox="1"/>
              <p:nvPr/>
            </p:nvSpPr>
            <p:spPr>
              <a:xfrm>
                <a:off x="3761356" y="4060739"/>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Germany</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9" name="Connector: Elbow 18">
                <a:extLst>
                  <a:ext uri="{FF2B5EF4-FFF2-40B4-BE49-F238E27FC236}">
                    <a16:creationId xmlns:a16="http://schemas.microsoft.com/office/drawing/2014/main" id="{07402F01-9595-44A2-8C25-33BDE7B05E5D}"/>
                  </a:ext>
                </a:extLst>
              </p:cNvPr>
              <p:cNvCxnSpPr>
                <a:cxnSpLocks/>
              </p:cNvCxnSpPr>
              <p:nvPr/>
            </p:nvCxnSpPr>
            <p:spPr>
              <a:xfrm>
                <a:off x="3307510" y="4638048"/>
                <a:ext cx="503049" cy="375252"/>
              </a:xfrm>
              <a:prstGeom prst="bentConnector3">
                <a:avLst>
                  <a:gd name="adj1" fmla="val 5000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CDB2D8D5-8740-45EB-ACA7-E6B5AE7710B9}"/>
                  </a:ext>
                </a:extLst>
              </p:cNvPr>
              <p:cNvSpPr txBox="1"/>
              <p:nvPr/>
            </p:nvSpPr>
            <p:spPr>
              <a:xfrm>
                <a:off x="3789384" y="4909131"/>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Italy</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1" name="Connector: Elbow 20">
                <a:extLst>
                  <a:ext uri="{FF2B5EF4-FFF2-40B4-BE49-F238E27FC236}">
                    <a16:creationId xmlns:a16="http://schemas.microsoft.com/office/drawing/2014/main" id="{B757BBB4-4F17-4554-B9B4-2127B68AA0E9}"/>
                  </a:ext>
                </a:extLst>
              </p:cNvPr>
              <p:cNvCxnSpPr>
                <a:cxnSpLocks/>
              </p:cNvCxnSpPr>
              <p:nvPr/>
            </p:nvCxnSpPr>
            <p:spPr>
              <a:xfrm rot="5400000" flipH="1" flipV="1">
                <a:off x="2762499" y="3620920"/>
                <a:ext cx="766041" cy="274496"/>
              </a:xfrm>
              <a:prstGeom prst="bentConnector3">
                <a:avLst>
                  <a:gd name="adj1" fmla="val 95094"/>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6829E1BC-21AB-4FB2-BAB0-0BAFD2FA3B86}"/>
                  </a:ext>
                </a:extLst>
              </p:cNvPr>
              <p:cNvSpPr txBox="1"/>
              <p:nvPr/>
            </p:nvSpPr>
            <p:spPr>
              <a:xfrm>
                <a:off x="3178050" y="3201577"/>
                <a:ext cx="1200081"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United Kingdom</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3" name="Connector: Elbow 22">
                <a:extLst>
                  <a:ext uri="{FF2B5EF4-FFF2-40B4-BE49-F238E27FC236}">
                    <a16:creationId xmlns:a16="http://schemas.microsoft.com/office/drawing/2014/main" id="{46B8F9F9-0B5A-4C22-8687-C456F7135415}"/>
                  </a:ext>
                </a:extLst>
              </p:cNvPr>
              <p:cNvCxnSpPr>
                <a:cxnSpLocks/>
              </p:cNvCxnSpPr>
              <p:nvPr/>
            </p:nvCxnSpPr>
            <p:spPr>
              <a:xfrm rot="5400000">
                <a:off x="5040583" y="4510373"/>
                <a:ext cx="653591" cy="357628"/>
              </a:xfrm>
              <a:prstGeom prst="bentConnector3">
                <a:avLst>
                  <a:gd name="adj1" fmla="val 9819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57BD00E-CA8B-4907-BD7A-568B60114F28}"/>
                  </a:ext>
                </a:extLst>
              </p:cNvPr>
              <p:cNvSpPr txBox="1"/>
              <p:nvPr/>
            </p:nvSpPr>
            <p:spPr>
              <a:xfrm>
                <a:off x="6547155" y="4140336"/>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Japan</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5" name="Connector: Elbow 24">
                <a:extLst>
                  <a:ext uri="{FF2B5EF4-FFF2-40B4-BE49-F238E27FC236}">
                    <a16:creationId xmlns:a16="http://schemas.microsoft.com/office/drawing/2014/main" id="{50089B0D-04BE-4306-8AAB-AC21EE11E86B}"/>
                  </a:ext>
                </a:extLst>
              </p:cNvPr>
              <p:cNvCxnSpPr>
                <a:cxnSpLocks/>
              </p:cNvCxnSpPr>
              <p:nvPr/>
            </p:nvCxnSpPr>
            <p:spPr>
              <a:xfrm rot="16200000" flipV="1">
                <a:off x="5365269" y="3484245"/>
                <a:ext cx="398433" cy="210001"/>
              </a:xfrm>
              <a:prstGeom prst="bentConnector3">
                <a:avLst>
                  <a:gd name="adj1" fmla="val 9845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7647EEF1-1C38-4AC0-AB33-AAFDA847E630}"/>
                  </a:ext>
                </a:extLst>
              </p:cNvPr>
              <p:cNvSpPr txBox="1"/>
              <p:nvPr/>
            </p:nvSpPr>
            <p:spPr>
              <a:xfrm>
                <a:off x="4958525" y="3284213"/>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China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7" name="Connector: Elbow 26">
                <a:extLst>
                  <a:ext uri="{FF2B5EF4-FFF2-40B4-BE49-F238E27FC236}">
                    <a16:creationId xmlns:a16="http://schemas.microsoft.com/office/drawing/2014/main" id="{D7E21DF0-95F0-4964-B6F6-DC044E308EA7}"/>
                  </a:ext>
                </a:extLst>
              </p:cNvPr>
              <p:cNvCxnSpPr>
                <a:cxnSpLocks/>
              </p:cNvCxnSpPr>
              <p:nvPr/>
            </p:nvCxnSpPr>
            <p:spPr>
              <a:xfrm rot="16200000" flipH="1">
                <a:off x="6396134" y="4059224"/>
                <a:ext cx="256787" cy="128035"/>
              </a:xfrm>
              <a:prstGeom prst="bentConnector3">
                <a:avLst>
                  <a:gd name="adj1" fmla="val 101436"/>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0A2B6BCA-AF11-440B-A8E4-8D2183C5AB8D}"/>
                  </a:ext>
                </a:extLst>
              </p:cNvPr>
              <p:cNvSpPr txBox="1"/>
              <p:nvPr/>
            </p:nvSpPr>
            <p:spPr>
              <a:xfrm>
                <a:off x="6579152" y="4499789"/>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South Korea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9" name="Connector: Elbow 28">
                <a:extLst>
                  <a:ext uri="{FF2B5EF4-FFF2-40B4-BE49-F238E27FC236}">
                    <a16:creationId xmlns:a16="http://schemas.microsoft.com/office/drawing/2014/main" id="{1064B3CE-62D8-4247-A495-246B0CE9C585}"/>
                  </a:ext>
                </a:extLst>
              </p:cNvPr>
              <p:cNvCxnSpPr>
                <a:cxnSpLocks/>
              </p:cNvCxnSpPr>
              <p:nvPr/>
            </p:nvCxnSpPr>
            <p:spPr>
              <a:xfrm rot="16200000" flipH="1">
                <a:off x="6132321" y="4081610"/>
                <a:ext cx="739504" cy="278812"/>
              </a:xfrm>
              <a:prstGeom prst="bentConnector3">
                <a:avLst>
                  <a:gd name="adj1" fmla="val 100834"/>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0" name="Picture 4" descr="Geo Map - South America - Mexico | Geo Map - South America Continent | Geo  Map - South America - Brazil | Latin America Clipart">
                <a:extLst>
                  <a:ext uri="{FF2B5EF4-FFF2-40B4-BE49-F238E27FC236}">
                    <a16:creationId xmlns:a16="http://schemas.microsoft.com/office/drawing/2014/main" id="{D5BBDF42-F024-4177-B661-9493B46F693B}"/>
                  </a:ext>
                </a:extLst>
              </p:cNvPr>
              <p:cNvPicPr>
                <a:picLocks noChangeAspect="1" noChangeArrowheads="1"/>
              </p:cNvPicPr>
              <p:nvPr/>
            </p:nvPicPr>
            <p:blipFill>
              <a:blip r:embed="rId13">
                <a:clrChange>
                  <a:clrFrom>
                    <a:srgbClr val="FFFFFF"/>
                  </a:clrFrom>
                  <a:clrTo>
                    <a:srgbClr val="FFFFFF">
                      <a:alpha val="0"/>
                    </a:srgbClr>
                  </a:clrTo>
                </a:clrChange>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207705" y="2555056"/>
                <a:ext cx="928608" cy="791125"/>
              </a:xfrm>
              <a:prstGeom prst="rect">
                <a:avLst/>
              </a:prstGeom>
              <a:noFill/>
            </p:spPr>
          </p:pic>
          <p:sp>
            <p:nvSpPr>
              <p:cNvPr id="31" name="TextBox 30">
                <a:extLst>
                  <a:ext uri="{FF2B5EF4-FFF2-40B4-BE49-F238E27FC236}">
                    <a16:creationId xmlns:a16="http://schemas.microsoft.com/office/drawing/2014/main" id="{E614D912-3309-4DB9-8854-F472D16BCAF0}"/>
                  </a:ext>
                </a:extLst>
              </p:cNvPr>
              <p:cNvSpPr txBox="1"/>
              <p:nvPr/>
            </p:nvSpPr>
            <p:spPr>
              <a:xfrm>
                <a:off x="8966712" y="3743552"/>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Brazil</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32" name="Connector: Elbow 31">
                <a:extLst>
                  <a:ext uri="{FF2B5EF4-FFF2-40B4-BE49-F238E27FC236}">
                    <a16:creationId xmlns:a16="http://schemas.microsoft.com/office/drawing/2014/main" id="{CB866441-D2B0-4CF8-AD24-175DA8FE364B}"/>
                  </a:ext>
                </a:extLst>
              </p:cNvPr>
              <p:cNvCxnSpPr>
                <a:cxnSpLocks/>
              </p:cNvCxnSpPr>
              <p:nvPr/>
            </p:nvCxnSpPr>
            <p:spPr>
              <a:xfrm rot="5400000" flipH="1" flipV="1">
                <a:off x="7645598" y="2874904"/>
                <a:ext cx="264272" cy="158193"/>
              </a:xfrm>
              <a:prstGeom prst="bentConnector3">
                <a:avLst>
                  <a:gd name="adj1" fmla="val 99979"/>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D199F6D1-93D5-441D-A8E3-34794DEBB675}"/>
                  </a:ext>
                </a:extLst>
              </p:cNvPr>
              <p:cNvSpPr txBox="1"/>
              <p:nvPr/>
            </p:nvSpPr>
            <p:spPr>
              <a:xfrm>
                <a:off x="7819443" y="2714558"/>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Mexico</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pic>
            <p:nvPicPr>
              <p:cNvPr id="34" name="Picture 33">
                <a:extLst>
                  <a:ext uri="{FF2B5EF4-FFF2-40B4-BE49-F238E27FC236}">
                    <a16:creationId xmlns:a16="http://schemas.microsoft.com/office/drawing/2014/main" id="{0416F91C-A6D0-496A-BC81-DE2896520115}"/>
                  </a:ext>
                </a:extLst>
              </p:cNvPr>
              <p:cNvPicPr>
                <a:picLocks noChangeAspect="1"/>
              </p:cNvPicPr>
              <p:nvPr/>
            </p:nvPicPr>
            <p:blipFill>
              <a:blip r:embed="rId14">
                <a:duotone>
                  <a:schemeClr val="accent5">
                    <a:shade val="45000"/>
                    <a:satMod val="135000"/>
                  </a:schemeClr>
                  <a:prstClr val="white"/>
                </a:duotone>
              </a:blip>
              <a:stretch>
                <a:fillRect/>
              </a:stretch>
            </p:blipFill>
            <p:spPr>
              <a:xfrm>
                <a:off x="9766848" y="2932856"/>
                <a:ext cx="1670148" cy="2364804"/>
              </a:xfrm>
              <a:prstGeom prst="rect">
                <a:avLst/>
              </a:prstGeom>
            </p:spPr>
          </p:pic>
          <p:cxnSp>
            <p:nvCxnSpPr>
              <p:cNvPr id="35" name="Connector: Elbow 34">
                <a:extLst>
                  <a:ext uri="{FF2B5EF4-FFF2-40B4-BE49-F238E27FC236}">
                    <a16:creationId xmlns:a16="http://schemas.microsoft.com/office/drawing/2014/main" id="{6656655A-32EC-46C2-8F70-E41BFC97B307}"/>
                  </a:ext>
                </a:extLst>
              </p:cNvPr>
              <p:cNvCxnSpPr>
                <a:cxnSpLocks/>
              </p:cNvCxnSpPr>
              <p:nvPr/>
            </p:nvCxnSpPr>
            <p:spPr>
              <a:xfrm rot="5400000" flipH="1" flipV="1">
                <a:off x="8794118" y="3912008"/>
                <a:ext cx="264272" cy="158193"/>
              </a:xfrm>
              <a:prstGeom prst="bentConnector3">
                <a:avLst>
                  <a:gd name="adj1" fmla="val 99979"/>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Connector: Elbow 35">
                <a:extLst>
                  <a:ext uri="{FF2B5EF4-FFF2-40B4-BE49-F238E27FC236}">
                    <a16:creationId xmlns:a16="http://schemas.microsoft.com/office/drawing/2014/main" id="{9256A9D6-70D7-4E25-8B58-726FE8DC945E}"/>
                  </a:ext>
                </a:extLst>
              </p:cNvPr>
              <p:cNvCxnSpPr>
                <a:cxnSpLocks/>
              </p:cNvCxnSpPr>
              <p:nvPr/>
            </p:nvCxnSpPr>
            <p:spPr>
              <a:xfrm rot="16200000" flipV="1">
                <a:off x="10614960" y="2986156"/>
                <a:ext cx="696605" cy="289333"/>
              </a:xfrm>
              <a:prstGeom prst="bentConnector3">
                <a:avLst>
                  <a:gd name="adj1" fmla="val 101048"/>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B8D9D7CD-C53F-4043-A306-EC6B06D6D2EB}"/>
                  </a:ext>
                </a:extLst>
              </p:cNvPr>
              <p:cNvSpPr txBox="1"/>
              <p:nvPr/>
            </p:nvSpPr>
            <p:spPr>
              <a:xfrm>
                <a:off x="9839932" y="2667104"/>
                <a:ext cx="118238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GCC Countries</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38" name="Connector: Elbow 37">
                <a:extLst>
                  <a:ext uri="{FF2B5EF4-FFF2-40B4-BE49-F238E27FC236}">
                    <a16:creationId xmlns:a16="http://schemas.microsoft.com/office/drawing/2014/main" id="{E58F82B1-ACD6-4F84-8244-92FB8F6A27E1}"/>
                  </a:ext>
                </a:extLst>
              </p:cNvPr>
              <p:cNvCxnSpPr>
                <a:cxnSpLocks/>
              </p:cNvCxnSpPr>
              <p:nvPr/>
            </p:nvCxnSpPr>
            <p:spPr>
              <a:xfrm rot="10800000" flipV="1">
                <a:off x="10291815" y="4903247"/>
                <a:ext cx="455714" cy="334534"/>
              </a:xfrm>
              <a:prstGeom prst="bentConnector3">
                <a:avLst>
                  <a:gd name="adj1" fmla="val -1278"/>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0999262F-CFE8-4EC9-8024-54F698960741}"/>
                  </a:ext>
                </a:extLst>
              </p:cNvPr>
              <p:cNvSpPr txBox="1"/>
              <p:nvPr/>
            </p:nvSpPr>
            <p:spPr>
              <a:xfrm>
                <a:off x="9471093" y="5124827"/>
                <a:ext cx="118238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South Africa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 name="Rectangle: Rounded Corners 39">
                <a:extLst>
                  <a:ext uri="{FF2B5EF4-FFF2-40B4-BE49-F238E27FC236}">
                    <a16:creationId xmlns:a16="http://schemas.microsoft.com/office/drawing/2014/main" id="{7B500051-8AF3-440E-A0BA-A0A094FF7138}"/>
                  </a:ext>
                </a:extLst>
              </p:cNvPr>
              <p:cNvSpPr/>
              <p:nvPr/>
            </p:nvSpPr>
            <p:spPr>
              <a:xfrm>
                <a:off x="587744" y="5736783"/>
                <a:ext cx="1330820" cy="410171"/>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United States</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Canada</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grpSp>
            <p:nvGrpSpPr>
              <p:cNvPr id="41" name="Group 40">
                <a:extLst>
                  <a:ext uri="{FF2B5EF4-FFF2-40B4-BE49-F238E27FC236}">
                    <a16:creationId xmlns:a16="http://schemas.microsoft.com/office/drawing/2014/main" id="{8E175E4D-3E90-4782-BCA9-3AFB671EDB2F}"/>
                  </a:ext>
                </a:extLst>
              </p:cNvPr>
              <p:cNvGrpSpPr/>
              <p:nvPr/>
            </p:nvGrpSpPr>
            <p:grpSpPr>
              <a:xfrm>
                <a:off x="2306223" y="5722919"/>
                <a:ext cx="2575564" cy="751672"/>
                <a:chOff x="2529743" y="5722919"/>
                <a:chExt cx="2575564" cy="751672"/>
              </a:xfrm>
            </p:grpSpPr>
            <p:sp>
              <p:nvSpPr>
                <p:cNvPr id="53" name="Rectangle: Rounded Corners 52">
                  <a:extLst>
                    <a:ext uri="{FF2B5EF4-FFF2-40B4-BE49-F238E27FC236}">
                      <a16:creationId xmlns:a16="http://schemas.microsoft.com/office/drawing/2014/main" id="{34E37A09-A96D-4667-A1AE-303CE954821D}"/>
                    </a:ext>
                  </a:extLst>
                </p:cNvPr>
                <p:cNvSpPr/>
                <p:nvPr/>
              </p:nvSpPr>
              <p:spPr>
                <a:xfrm>
                  <a:off x="2529743" y="5722919"/>
                  <a:ext cx="2508364" cy="751672"/>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United Kingdom   </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Germany</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France</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Spain</a:t>
                  </a:r>
                </a:p>
              </p:txBody>
            </p:sp>
            <p:sp>
              <p:nvSpPr>
                <p:cNvPr id="54" name="Rectangle: Rounded Corners 53">
                  <a:extLst>
                    <a:ext uri="{FF2B5EF4-FFF2-40B4-BE49-F238E27FC236}">
                      <a16:creationId xmlns:a16="http://schemas.microsoft.com/office/drawing/2014/main" id="{E10B1753-A443-4237-ACB3-DA4236A4925E}"/>
                    </a:ext>
                  </a:extLst>
                </p:cNvPr>
                <p:cNvSpPr/>
                <p:nvPr/>
              </p:nvSpPr>
              <p:spPr>
                <a:xfrm>
                  <a:off x="3811422" y="5722919"/>
                  <a:ext cx="1293885" cy="751334"/>
                </a:xfrm>
                <a:prstGeom prst="roundRect">
                  <a:avLst>
                    <a:gd name="adj" fmla="val 4757"/>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Italy</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Europe</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42" name="Group 41">
                <a:extLst>
                  <a:ext uri="{FF2B5EF4-FFF2-40B4-BE49-F238E27FC236}">
                    <a16:creationId xmlns:a16="http://schemas.microsoft.com/office/drawing/2014/main" id="{9453711C-0376-41C5-A8FA-8EBBA0661A17}"/>
                  </a:ext>
                </a:extLst>
              </p:cNvPr>
              <p:cNvGrpSpPr/>
              <p:nvPr/>
            </p:nvGrpSpPr>
            <p:grpSpPr>
              <a:xfrm>
                <a:off x="5257065" y="5723443"/>
                <a:ext cx="2047244" cy="751672"/>
                <a:chOff x="2529743" y="5722919"/>
                <a:chExt cx="2047244" cy="751672"/>
              </a:xfrm>
            </p:grpSpPr>
            <p:sp>
              <p:nvSpPr>
                <p:cNvPr id="51" name="Rectangle: Rounded Corners 50">
                  <a:extLst>
                    <a:ext uri="{FF2B5EF4-FFF2-40B4-BE49-F238E27FC236}">
                      <a16:creationId xmlns:a16="http://schemas.microsoft.com/office/drawing/2014/main" id="{AFC5BDFC-1775-4ACD-ADF6-2A254A390147}"/>
                    </a:ext>
                  </a:extLst>
                </p:cNvPr>
                <p:cNvSpPr/>
                <p:nvPr/>
              </p:nvSpPr>
              <p:spPr>
                <a:xfrm>
                  <a:off x="2529743" y="5722919"/>
                  <a:ext cx="1926715" cy="751672"/>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China</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Japan</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India</a:t>
                  </a:r>
                </a:p>
              </p:txBody>
            </p:sp>
            <p:sp>
              <p:nvSpPr>
                <p:cNvPr id="52" name="Rectangle: Rounded Corners 51">
                  <a:extLst>
                    <a:ext uri="{FF2B5EF4-FFF2-40B4-BE49-F238E27FC236}">
                      <a16:creationId xmlns:a16="http://schemas.microsoft.com/office/drawing/2014/main" id="{876CBB18-9497-4567-8D99-038CA96793D4}"/>
                    </a:ext>
                  </a:extLst>
                </p:cNvPr>
                <p:cNvSpPr/>
                <p:nvPr/>
              </p:nvSpPr>
              <p:spPr>
                <a:xfrm>
                  <a:off x="3283102" y="5722919"/>
                  <a:ext cx="1293885" cy="751334"/>
                </a:xfrm>
                <a:prstGeom prst="roundRect">
                  <a:avLst>
                    <a:gd name="adj" fmla="val 4757"/>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South Korea</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APAC</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grpSp>
          <p:sp>
            <p:nvSpPr>
              <p:cNvPr id="43" name="TextBox 42">
                <a:extLst>
                  <a:ext uri="{FF2B5EF4-FFF2-40B4-BE49-F238E27FC236}">
                    <a16:creationId xmlns:a16="http://schemas.microsoft.com/office/drawing/2014/main" id="{5CC49417-5CD1-49C8-88DD-A8DAE8C63623}"/>
                  </a:ext>
                </a:extLst>
              </p:cNvPr>
              <p:cNvSpPr txBox="1"/>
              <p:nvPr/>
            </p:nvSpPr>
            <p:spPr>
              <a:xfrm>
                <a:off x="4703223" y="4890175"/>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India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 name="Rectangle: Rounded Corners 43">
                <a:extLst>
                  <a:ext uri="{FF2B5EF4-FFF2-40B4-BE49-F238E27FC236}">
                    <a16:creationId xmlns:a16="http://schemas.microsoft.com/office/drawing/2014/main" id="{BCA32A46-E29F-428A-A084-FD2E810F7444}"/>
                  </a:ext>
                </a:extLst>
              </p:cNvPr>
              <p:cNvSpPr/>
              <p:nvPr/>
            </p:nvSpPr>
            <p:spPr>
              <a:xfrm>
                <a:off x="7743313" y="5722919"/>
                <a:ext cx="1343318" cy="593890"/>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Brazil</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Mexico</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LATAM</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sp>
            <p:nvSpPr>
              <p:cNvPr id="45" name="Rectangle: Rounded Corners 44">
                <a:extLst>
                  <a:ext uri="{FF2B5EF4-FFF2-40B4-BE49-F238E27FC236}">
                    <a16:creationId xmlns:a16="http://schemas.microsoft.com/office/drawing/2014/main" id="{A96465B3-5242-4FC7-818F-04D025CE8615}"/>
                  </a:ext>
                </a:extLst>
              </p:cNvPr>
              <p:cNvSpPr/>
              <p:nvPr/>
            </p:nvSpPr>
            <p:spPr>
              <a:xfrm>
                <a:off x="9930263" y="5701985"/>
                <a:ext cx="1343318" cy="593890"/>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GCC Countries</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South Africa</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MEA</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sp>
            <p:nvSpPr>
              <p:cNvPr id="46" name="Arrow: Down 45">
                <a:extLst>
                  <a:ext uri="{FF2B5EF4-FFF2-40B4-BE49-F238E27FC236}">
                    <a16:creationId xmlns:a16="http://schemas.microsoft.com/office/drawing/2014/main" id="{0F0BF120-CF7B-4523-9A90-326189C3266E}"/>
                  </a:ext>
                </a:extLst>
              </p:cNvPr>
              <p:cNvSpPr/>
              <p:nvPr/>
            </p:nvSpPr>
            <p:spPr>
              <a:xfrm>
                <a:off x="1086933" y="5554181"/>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47" name="Arrow: Down 46">
                <a:extLst>
                  <a:ext uri="{FF2B5EF4-FFF2-40B4-BE49-F238E27FC236}">
                    <a16:creationId xmlns:a16="http://schemas.microsoft.com/office/drawing/2014/main" id="{DB9F283B-4418-47A3-926A-256ED8DF4E60}"/>
                  </a:ext>
                </a:extLst>
              </p:cNvPr>
              <p:cNvSpPr/>
              <p:nvPr/>
            </p:nvSpPr>
            <p:spPr>
              <a:xfrm>
                <a:off x="3595537" y="5528124"/>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48" name="Arrow: Down 47">
                <a:extLst>
                  <a:ext uri="{FF2B5EF4-FFF2-40B4-BE49-F238E27FC236}">
                    <a16:creationId xmlns:a16="http://schemas.microsoft.com/office/drawing/2014/main" id="{7C1DA0EF-AA59-44FA-A7DC-40221A6805B1}"/>
                  </a:ext>
                </a:extLst>
              </p:cNvPr>
              <p:cNvSpPr/>
              <p:nvPr/>
            </p:nvSpPr>
            <p:spPr>
              <a:xfrm>
                <a:off x="6010635" y="5528124"/>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49" name="Arrow: Down 48">
                <a:extLst>
                  <a:ext uri="{FF2B5EF4-FFF2-40B4-BE49-F238E27FC236}">
                    <a16:creationId xmlns:a16="http://schemas.microsoft.com/office/drawing/2014/main" id="{6A3524D4-5B3E-4B3B-A75A-899EBEE5DB61}"/>
                  </a:ext>
                </a:extLst>
              </p:cNvPr>
              <p:cNvSpPr/>
              <p:nvPr/>
            </p:nvSpPr>
            <p:spPr>
              <a:xfrm>
                <a:off x="8255028" y="5554181"/>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50" name="Arrow: Down 49">
                <a:extLst>
                  <a:ext uri="{FF2B5EF4-FFF2-40B4-BE49-F238E27FC236}">
                    <a16:creationId xmlns:a16="http://schemas.microsoft.com/office/drawing/2014/main" id="{E2C6E453-4E87-4ABD-AA4B-63B237BD9944}"/>
                  </a:ext>
                </a:extLst>
              </p:cNvPr>
              <p:cNvSpPr/>
              <p:nvPr/>
            </p:nvSpPr>
            <p:spPr>
              <a:xfrm>
                <a:off x="10504998" y="5534890"/>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sp>
        <p:nvSpPr>
          <p:cNvPr id="79" name="TextBox 78">
            <a:extLst>
              <a:ext uri="{FF2B5EF4-FFF2-40B4-BE49-F238E27FC236}">
                <a16:creationId xmlns:a16="http://schemas.microsoft.com/office/drawing/2014/main" id="{ABB1BB75-788C-472C-B933-6DFB04E862E7}"/>
              </a:ext>
            </a:extLst>
          </p:cNvPr>
          <p:cNvSpPr txBox="1"/>
          <p:nvPr/>
        </p:nvSpPr>
        <p:spPr>
          <a:xfrm>
            <a:off x="372488" y="1122914"/>
            <a:ext cx="11447019" cy="307777"/>
          </a:xfrm>
          <a:prstGeom prst="rect">
            <a:avLst/>
          </a:prstGeom>
          <a:solidFill>
            <a:schemeClr val="accent1"/>
          </a:solidFill>
        </p:spPr>
        <p:txBody>
          <a:bodyPr wrap="square">
            <a:spAutoFit/>
          </a:bodyPr>
          <a:lstStyle/>
          <a:p>
            <a:pPr algn="ctr" defTabSz="825500">
              <a:lnSpc>
                <a:spcPct val="100000"/>
              </a:lnSpc>
              <a:defRPr sz="3200">
                <a:solidFill>
                  <a:srgbClr val="FF582F"/>
                </a:solidFill>
                <a:latin typeface="Helvetica Neue Medium"/>
                <a:ea typeface="Helvetica Neue Medium"/>
                <a:cs typeface="Helvetica Neue Medium"/>
                <a:sym typeface="Helvetica Neue Medium"/>
              </a:defRPr>
            </a:pPr>
            <a:r>
              <a:rPr lang="en-US" sz="1400" b="1" dirty="0">
                <a:solidFill>
                  <a:schemeClr val="bg1"/>
                </a:solidFill>
                <a:latin typeface="+mj-lt"/>
                <a:ea typeface="Helvetica Neue Medium"/>
                <a:cs typeface="Poppins" panose="00000500000000000000" pitchFamily="2" charset="0"/>
                <a:sym typeface="Helvetica Neue Medium"/>
              </a:rPr>
              <a:t>GLOBAL AIRPORT SLEEPING PODS MARKET (USD MILLION)</a:t>
            </a:r>
            <a:endParaRPr kumimoji="0" lang="en-IN" sz="1400" b="1" i="0" u="none" strike="noStrike" kern="0" cap="none" spc="0" normalizeH="0" baseline="0" noProof="0" dirty="0">
              <a:ln>
                <a:noFill/>
              </a:ln>
              <a:solidFill>
                <a:schemeClr val="bg1"/>
              </a:solidFill>
              <a:effectLst/>
              <a:uLnTx/>
              <a:uFillTx/>
              <a:latin typeface="+mj-lt"/>
              <a:ea typeface="Helvetica Neue Medium"/>
              <a:cs typeface="Poppins" panose="00000500000000000000" pitchFamily="2" charset="0"/>
              <a:sym typeface="Helvetica Neue Medium"/>
            </a:endParaRPr>
          </a:p>
        </p:txBody>
      </p:sp>
      <p:sp>
        <p:nvSpPr>
          <p:cNvPr id="80" name="TextBox 79">
            <a:extLst>
              <a:ext uri="{FF2B5EF4-FFF2-40B4-BE49-F238E27FC236}">
                <a16:creationId xmlns:a16="http://schemas.microsoft.com/office/drawing/2014/main" id="{FAACCFAE-3C41-4117-8F28-E773BE02D535}"/>
              </a:ext>
            </a:extLst>
          </p:cNvPr>
          <p:cNvSpPr txBox="1"/>
          <p:nvPr/>
        </p:nvSpPr>
        <p:spPr>
          <a:xfrm>
            <a:off x="-669367" y="1424231"/>
            <a:ext cx="8507103" cy="276999"/>
          </a:xfrm>
          <a:prstGeom prst="rect">
            <a:avLst/>
          </a:prstGeom>
          <a:noFill/>
        </p:spPr>
        <p:txBody>
          <a:bodyPr wrap="square">
            <a:spAutoFit/>
          </a:bodyPr>
          <a:lstStyle/>
          <a:p>
            <a:pPr algn="ctr"/>
            <a:r>
              <a:rPr lang="en-US" sz="1200" b="1" i="0" u="none" strike="noStrike" baseline="0" dirty="0">
                <a:solidFill>
                  <a:schemeClr val="accent1"/>
                </a:solidFill>
                <a:latin typeface="+mj-lt"/>
              </a:rPr>
              <a:t>YEARS CONSIDERED  :</a:t>
            </a:r>
            <a:endParaRPr lang="en-US" sz="1000" dirty="0"/>
          </a:p>
        </p:txBody>
      </p:sp>
      <p:sp>
        <p:nvSpPr>
          <p:cNvPr id="81" name="TextBox 80">
            <a:extLst>
              <a:ext uri="{FF2B5EF4-FFF2-40B4-BE49-F238E27FC236}">
                <a16:creationId xmlns:a16="http://schemas.microsoft.com/office/drawing/2014/main" id="{35381529-8AC5-4FDE-BF7D-2842D4063022}"/>
              </a:ext>
            </a:extLst>
          </p:cNvPr>
          <p:cNvSpPr txBox="1"/>
          <p:nvPr/>
        </p:nvSpPr>
        <p:spPr>
          <a:xfrm>
            <a:off x="4364887" y="1441465"/>
            <a:ext cx="6097554" cy="246221"/>
          </a:xfrm>
          <a:prstGeom prst="rect">
            <a:avLst/>
          </a:prstGeom>
          <a:noFill/>
        </p:spPr>
        <p:txBody>
          <a:bodyPr wrap="square">
            <a:spAutoFit/>
          </a:bodyPr>
          <a:lstStyle/>
          <a:p>
            <a:r>
              <a:rPr kumimoji="0" lang="en-US" sz="1000" b="0" i="0" u="none" strike="noStrike" kern="1200" cap="none" spc="0" normalizeH="0" baseline="0" noProof="0" dirty="0">
                <a:ln>
                  <a:noFill/>
                </a:ln>
                <a:solidFill>
                  <a:prstClr val="black"/>
                </a:solidFill>
                <a:effectLst/>
                <a:uLnTx/>
                <a:uFillTx/>
                <a:latin typeface="Poppins"/>
                <a:ea typeface="+mn-ea"/>
                <a:cs typeface="+mn-cs"/>
              </a:rPr>
              <a:t>Historical Year - 2019-2023 | Base Year - 2024 | Forecast Year - 2025-2032</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endParaRPr lang="en-IN" dirty="0"/>
          </a:p>
        </p:txBody>
      </p:sp>
    </p:spTree>
    <p:extLst>
      <p:ext uri="{BB962C8B-B14F-4D97-AF65-F5344CB8AC3E}">
        <p14:creationId xmlns:p14="http://schemas.microsoft.com/office/powerpoint/2010/main" val="7109239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1992160"/>
            <a:ext cx="6776927" cy="2873679"/>
          </a:xfrm>
        </p:spPr>
        <p:txBody>
          <a:bodyPr anchor="t">
            <a:normAutofit/>
          </a:bodyPr>
          <a:lstStyle/>
          <a:p>
            <a:pPr defTabSz="457200">
              <a:lnSpc>
                <a:spcPct val="150000"/>
              </a:lnSpc>
              <a:buClr>
                <a:srgbClr val="000000"/>
              </a:buClr>
              <a:buSzPts val="8800"/>
              <a:defRPr/>
            </a:pPr>
            <a:r>
              <a:rPr lang="en-US" sz="3200" dirty="0">
                <a:solidFill>
                  <a:schemeClr val="accent1"/>
                </a:solidFill>
              </a:rPr>
              <a:t>COMPETITIVE LANDSCAPE</a:t>
            </a:r>
            <a:br>
              <a:rPr lang="en-US" sz="3200" dirty="0">
                <a:solidFill>
                  <a:schemeClr val="accent1"/>
                </a:solidFill>
              </a:rPr>
            </a:br>
            <a:r>
              <a:rPr lang="en-US" sz="1800" b="1" dirty="0">
                <a:solidFill>
                  <a:schemeClr val="tx1"/>
                </a:solidFill>
                <a:latin typeface="+mn-lt"/>
              </a:rPr>
              <a:t>Competitive Dashboard</a:t>
            </a:r>
            <a:br>
              <a:rPr lang="en-US" sz="1800" b="1" dirty="0">
                <a:solidFill>
                  <a:schemeClr val="tx1"/>
                </a:solidFill>
                <a:latin typeface="+mn-lt"/>
              </a:rPr>
            </a:br>
            <a:r>
              <a:rPr lang="en-US" sz="1800" b="1" dirty="0">
                <a:solidFill>
                  <a:schemeClr val="tx1"/>
                </a:solidFill>
                <a:latin typeface="+mn-lt"/>
              </a:rPr>
              <a:t>Market Positioning of Key Players, 2024</a:t>
            </a:r>
            <a:br>
              <a:rPr lang="en-US" sz="1800" b="1" dirty="0">
                <a:solidFill>
                  <a:schemeClr val="tx1"/>
                </a:solidFill>
                <a:latin typeface="+mn-lt"/>
              </a:rPr>
            </a:br>
            <a:r>
              <a:rPr lang="en-US" sz="1800" b="1" dirty="0">
                <a:solidFill>
                  <a:schemeClr val="tx1"/>
                </a:solidFill>
                <a:latin typeface="+mn-lt"/>
              </a:rPr>
              <a:t>Strategies Adopted By Key Market Players</a:t>
            </a:r>
            <a:br>
              <a:rPr lang="en-US" sz="1800" b="1" dirty="0">
                <a:solidFill>
                  <a:schemeClr val="tx1"/>
                </a:solidFill>
                <a:latin typeface="+mn-lt"/>
              </a:rPr>
            </a:br>
            <a:r>
              <a:rPr lang="en-US" sz="1800" b="1" dirty="0">
                <a:solidFill>
                  <a:schemeClr val="tx1"/>
                </a:solidFill>
                <a:latin typeface="+mn-lt"/>
              </a:rPr>
              <a:t>Recent Development </a:t>
            </a:r>
            <a:br>
              <a:rPr lang="en-US" sz="1800" b="1" dirty="0">
                <a:solidFill>
                  <a:schemeClr val="tx1"/>
                </a:solidFill>
                <a:latin typeface="+mn-lt"/>
              </a:rPr>
            </a:br>
            <a:r>
              <a:rPr lang="en-US" sz="1800" b="1" dirty="0">
                <a:solidFill>
                  <a:schemeClr val="tx1"/>
                </a:solidFill>
                <a:latin typeface="+mn-lt"/>
              </a:rPr>
              <a:t>Market Share Analysis, 2024</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5154264"/>
            <a:ext cx="7321550" cy="965222"/>
          </a:xfrm>
        </p:spPr>
        <p:txBody>
          <a:bodyPr>
            <a:normAutofit/>
          </a:bodyPr>
          <a:lstStyle/>
          <a:p>
            <a:r>
              <a:rPr lang="en-US" sz="1400" b="1" dirty="0">
                <a:solidFill>
                  <a:schemeClr val="tx1"/>
                </a:solidFill>
              </a:rPr>
              <a:t>GLOBAL AIRPORT SLEEPING PODS MARKET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956713"/>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5527949D-43EA-8083-4737-55FE63EF121A}"/>
              </a:ext>
            </a:extLst>
          </p:cNvPr>
          <p:cNvSpPr txBox="1"/>
          <p:nvPr/>
        </p:nvSpPr>
        <p:spPr>
          <a:xfrm>
            <a:off x="400050" y="5509319"/>
            <a:ext cx="2753697"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Tree>
    <p:extLst>
      <p:ext uri="{BB962C8B-B14F-4D97-AF65-F5344CB8AC3E}">
        <p14:creationId xmlns:p14="http://schemas.microsoft.com/office/powerpoint/2010/main" val="29481530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315A8B-D17A-8011-4532-45445AE47D5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C775DF2-29FC-CCCC-88DE-2A755BF01495}"/>
              </a:ext>
            </a:extLst>
          </p:cNvPr>
          <p:cNvSpPr>
            <a:spLocks noGrp="1"/>
          </p:cNvSpPr>
          <p:nvPr>
            <p:ph type="title"/>
          </p:nvPr>
        </p:nvSpPr>
        <p:spPr/>
        <p:txBody>
          <a:bodyPr/>
          <a:lstStyle/>
          <a:p>
            <a:r>
              <a:rPr lang="en-IN" dirty="0"/>
              <a:t>COMPETITIVE LANDSCAPE</a:t>
            </a:r>
          </a:p>
        </p:txBody>
      </p:sp>
      <p:pic>
        <p:nvPicPr>
          <p:cNvPr id="4" name="Picture 3">
            <a:extLst>
              <a:ext uri="{FF2B5EF4-FFF2-40B4-BE49-F238E27FC236}">
                <a16:creationId xmlns:a16="http://schemas.microsoft.com/office/drawing/2014/main" id="{BE5F54B6-B152-3159-7683-CD2B854730A8}"/>
              </a:ext>
            </a:extLst>
          </p:cNvPr>
          <p:cNvPicPr>
            <a:picLocks noChangeAspect="1"/>
          </p:cNvPicPr>
          <p:nvPr/>
        </p:nvPicPr>
        <p:blipFill>
          <a:blip r:embed="rId2"/>
          <a:srcRect b="7817"/>
          <a:stretch>
            <a:fillRect/>
          </a:stretch>
        </p:blipFill>
        <p:spPr>
          <a:xfrm>
            <a:off x="606966" y="1020932"/>
            <a:ext cx="5489034" cy="2703344"/>
          </a:xfrm>
          <a:prstGeom prst="rect">
            <a:avLst/>
          </a:prstGeom>
        </p:spPr>
      </p:pic>
      <p:sp>
        <p:nvSpPr>
          <p:cNvPr id="5" name="TextBox 16">
            <a:extLst>
              <a:ext uri="{FF2B5EF4-FFF2-40B4-BE49-F238E27FC236}">
                <a16:creationId xmlns:a16="http://schemas.microsoft.com/office/drawing/2014/main" id="{DB26F746-7CFA-6A52-BCBD-FE7F3ACAC72A}"/>
              </a:ext>
            </a:extLst>
          </p:cNvPr>
          <p:cNvSpPr txBox="1"/>
          <p:nvPr/>
        </p:nvSpPr>
        <p:spPr>
          <a:xfrm>
            <a:off x="732379" y="1507632"/>
            <a:ext cx="2315914" cy="427681"/>
          </a:xfrm>
          <a:prstGeom prst="rect">
            <a:avLst/>
          </a:prstGeom>
          <a:solidFill>
            <a:srgbClr val="FFFFFF"/>
          </a:solidFill>
          <a:ln w="12700">
            <a:miter lim="400000"/>
          </a:ln>
        </p:spPr>
        <p:txBody>
          <a:bodyPr wrap="square" lIns="22860" rIns="22860">
            <a:spAutoFit/>
          </a:bodyPr>
          <a:lstStyle/>
          <a:p>
            <a:pPr>
              <a:lnSpc>
                <a:spcPct val="150000"/>
              </a:lnSpc>
              <a:defRPr sz="2000">
                <a:solidFill>
                  <a:srgbClr val="000000"/>
                </a:solidFill>
                <a:latin typeface="Poppins Medium"/>
                <a:ea typeface="Poppins Medium"/>
                <a:cs typeface="Poppins Medium"/>
                <a:sym typeface="Poppins Medium"/>
              </a:defRPr>
            </a:pPr>
            <a:r>
              <a:rPr sz="500" dirty="0">
                <a:solidFill>
                  <a:srgbClr val="000000"/>
                </a:solidFill>
                <a:latin typeface="+mj-lt"/>
                <a:ea typeface="Cambria" panose="02040503050406030204" pitchFamily="18" charset="0"/>
                <a:cs typeface="Poppins Medium"/>
                <a:sym typeface="Poppins Medium"/>
              </a:rPr>
              <a:t>The following figure represents the market positioning of  Global Airport Sleeping Pods Market  players for the year 2024. The market positioning of the leading player is done considering the following points:</a:t>
            </a:r>
            <a:r>
              <a:rPr lang="en-US" sz="500" dirty="0">
                <a:solidFill>
                  <a:srgbClr val="000000"/>
                </a:solidFill>
                <a:latin typeface="+mj-lt"/>
                <a:ea typeface="Cambria" panose="02040503050406030204" pitchFamily="18" charset="0"/>
                <a:cs typeface="Poppins Medium"/>
                <a:sym typeface="Poppins Medium"/>
              </a:rPr>
              <a:t/>
            </a:r>
            <a:r>
              <a:rPr lang="en-US" sz="500" b="1" dirty="0">
                <a:solidFill>
                  <a:srgbClr val="7340CC"/>
                </a:solidFill>
                <a:latin typeface="+mj-lt"/>
                <a:ea typeface="Cambria" panose="02040503050406030204" pitchFamily="18" charset="0"/>
                <a:cs typeface="Poppins Medium"/>
                <a:sym typeface="Poppins Medium"/>
              </a:rPr>
              <a:t/>
            </a:r>
            <a:r>
              <a:rPr lang="en-US" sz="500" dirty="0">
                <a:solidFill>
                  <a:srgbClr val="000000"/>
                </a:solidFill>
                <a:latin typeface="+mj-lt"/>
                <a:ea typeface="Cambria" panose="02040503050406030204" pitchFamily="18" charset="0"/>
                <a:cs typeface="Poppins Medium"/>
                <a:sym typeface="Poppins Medium"/>
              </a:rPr>
              <a:t/>
            </a:r>
            <a:r>
              <a:rPr sz="500" dirty="0">
                <a:solidFill>
                  <a:srgbClr val="000000"/>
                </a:solidFill>
                <a:latin typeface="+mj-lt"/>
                <a:ea typeface="Cambria" panose="02040503050406030204" pitchFamily="18" charset="0"/>
                <a:cs typeface="Poppins Medium"/>
                <a:sym typeface="Poppins Medium"/>
              </a:rPr>
              <a:t/>
            </a:r>
            <a:r>
              <a:rPr lang="en-IN" sz="500" dirty="0">
                <a:solidFill>
                  <a:srgbClr val="000000"/>
                </a:solidFill>
                <a:latin typeface="+mj-lt"/>
                <a:ea typeface="Cambria" panose="02040503050406030204" pitchFamily="18" charset="0"/>
                <a:cs typeface="Poppins Medium"/>
                <a:sym typeface="Poppins Medium"/>
              </a:rPr>
              <a:t/>
            </a:r>
            <a:r>
              <a:rPr sz="500" dirty="0">
                <a:solidFill>
                  <a:srgbClr val="000000"/>
                </a:solidFill>
                <a:latin typeface="+mj-lt"/>
                <a:ea typeface="Cambria" panose="02040503050406030204" pitchFamily="18" charset="0"/>
                <a:cs typeface="Poppins Medium"/>
                <a:sym typeface="Poppins Medium"/>
              </a:rPr>
              <a:t/>
            </a:r>
            <a:r>
              <a:rPr lang="en-US" sz="500" dirty="0">
                <a:solidFill>
                  <a:srgbClr val="000000"/>
                </a:solidFill>
                <a:latin typeface="+mj-lt"/>
                <a:ea typeface="Cambria" panose="02040503050406030204" pitchFamily="18" charset="0"/>
                <a:cs typeface="Poppins Medium"/>
                <a:sym typeface="Poppins Medium"/>
              </a:rPr>
              <a:t/>
            </a:r>
            <a:r>
              <a:rPr sz="500" dirty="0">
                <a:solidFill>
                  <a:srgbClr val="000000"/>
                </a:solidFill>
                <a:latin typeface="+mj-lt"/>
                <a:ea typeface="Cambria" panose="02040503050406030204" pitchFamily="18" charset="0"/>
                <a:cs typeface="Poppins Medium"/>
                <a:sym typeface="Poppins Medium"/>
              </a:rPr>
              <a:t/>
            </a:r>
            <a:endParaRPr sz="500" dirty="0">
              <a:solidFill>
                <a:srgbClr val="000000"/>
              </a:solidFill>
              <a:latin typeface="+mj-lt"/>
              <a:ea typeface="Cambria" panose="02040503050406030204" pitchFamily="18" charset="0"/>
              <a:cs typeface="Poppins Medium"/>
              <a:sym typeface="Calibri" panose="020F0502020204030204"/>
            </a:endParaRPr>
          </a:p>
        </p:txBody>
      </p:sp>
      <p:pic>
        <p:nvPicPr>
          <p:cNvPr id="7" name="Picture 6">
            <a:extLst>
              <a:ext uri="{FF2B5EF4-FFF2-40B4-BE49-F238E27FC236}">
                <a16:creationId xmlns:a16="http://schemas.microsoft.com/office/drawing/2014/main" id="{082E6D5D-5CEF-5EEA-0B07-39F17B7A732F}"/>
              </a:ext>
            </a:extLst>
          </p:cNvPr>
          <p:cNvPicPr>
            <a:picLocks noChangeAspect="1"/>
          </p:cNvPicPr>
          <p:nvPr/>
        </p:nvPicPr>
        <p:blipFill>
          <a:blip r:embed="rId3"/>
          <a:srcRect b="7308"/>
          <a:stretch>
            <a:fillRect/>
          </a:stretch>
        </p:blipFill>
        <p:spPr>
          <a:xfrm>
            <a:off x="6310988" y="1020930"/>
            <a:ext cx="5458871" cy="2703345"/>
          </a:xfrm>
          <a:prstGeom prst="rect">
            <a:avLst/>
          </a:prstGeom>
        </p:spPr>
      </p:pic>
      <p:pic>
        <p:nvPicPr>
          <p:cNvPr id="8" name="Picture 7">
            <a:extLst>
              <a:ext uri="{FF2B5EF4-FFF2-40B4-BE49-F238E27FC236}">
                <a16:creationId xmlns:a16="http://schemas.microsoft.com/office/drawing/2014/main" id="{5A1955FE-FB05-2B6C-1F60-FAD3D0D92568}"/>
              </a:ext>
            </a:extLst>
          </p:cNvPr>
          <p:cNvPicPr>
            <a:picLocks noChangeAspect="1"/>
          </p:cNvPicPr>
          <p:nvPr/>
        </p:nvPicPr>
        <p:blipFill>
          <a:blip r:embed="rId4"/>
          <a:srcRect b="11579"/>
          <a:stretch>
            <a:fillRect/>
          </a:stretch>
        </p:blipFill>
        <p:spPr>
          <a:xfrm>
            <a:off x="606966" y="3919708"/>
            <a:ext cx="5489034" cy="2433468"/>
          </a:xfrm>
          <a:prstGeom prst="rect">
            <a:avLst/>
          </a:prstGeom>
        </p:spPr>
      </p:pic>
      <p:pic>
        <p:nvPicPr>
          <p:cNvPr id="10" name="Picture 9">
            <a:extLst>
              <a:ext uri="{FF2B5EF4-FFF2-40B4-BE49-F238E27FC236}">
                <a16:creationId xmlns:a16="http://schemas.microsoft.com/office/drawing/2014/main" id="{8D065731-CEC4-FBCA-EBC9-8CDF226F5E79}"/>
              </a:ext>
            </a:extLst>
          </p:cNvPr>
          <p:cNvPicPr>
            <a:picLocks noChangeAspect="1"/>
          </p:cNvPicPr>
          <p:nvPr/>
        </p:nvPicPr>
        <p:blipFill>
          <a:blip r:embed="rId5"/>
          <a:srcRect b="10281"/>
          <a:stretch>
            <a:fillRect/>
          </a:stretch>
        </p:blipFill>
        <p:spPr>
          <a:xfrm>
            <a:off x="6310988" y="3919704"/>
            <a:ext cx="5366662" cy="2433467"/>
          </a:xfrm>
          <a:prstGeom prst="rect">
            <a:avLst/>
          </a:prstGeom>
        </p:spPr>
      </p:pic>
    </p:spTree>
    <p:extLst>
      <p:ext uri="{BB962C8B-B14F-4D97-AF65-F5344CB8AC3E}">
        <p14:creationId xmlns:p14="http://schemas.microsoft.com/office/powerpoint/2010/main" val="26096315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27775-8412-FA12-9D61-6FC58F4E3A30}"/>
              </a:ext>
            </a:extLst>
          </p:cNvPr>
          <p:cNvSpPr>
            <a:spLocks noGrp="1"/>
          </p:cNvSpPr>
          <p:nvPr>
            <p:ph type="title"/>
          </p:nvPr>
        </p:nvSpPr>
        <p:spPr/>
        <p:txBody>
          <a:bodyPr/>
          <a:lstStyle/>
          <a:p>
            <a:r>
              <a:rPr lang="en-IN" dirty="0"/>
              <a:t>COMPETITIVE DASHBOARD</a:t>
            </a:r>
          </a:p>
        </p:txBody>
      </p:sp>
      <p:graphicFrame>
        <p:nvGraphicFramePr>
          <p:cNvPr id="3" name="Table 2">
            <a:extLst>
              <a:ext uri="{FF2B5EF4-FFF2-40B4-BE49-F238E27FC236}">
                <a16:creationId xmlns:a16="http://schemas.microsoft.com/office/drawing/2014/main" id="{377A67AB-F275-C71C-D933-64535045AF72}"/>
              </a:ext>
            </a:extLst>
          </p:cNvPr>
          <p:cNvGraphicFramePr/>
          <p:nvPr>
            <p:extLst>
              <p:ext uri="{D42A27DB-BD31-4B8C-83A1-F6EECF244321}">
                <p14:modId xmlns:p14="http://schemas.microsoft.com/office/powerpoint/2010/main" val="64009005"/>
              </p:ext>
            </p:extLst>
          </p:nvPr>
        </p:nvGraphicFramePr>
        <p:xfrm>
          <a:off x="463127" y="1220507"/>
          <a:ext cx="11271673" cy="4554920"/>
        </p:xfrm>
        <a:graphic>
          <a:graphicData uri="http://schemas.openxmlformats.org/drawingml/2006/table">
            <a:tbl>
              <a:tblPr firstRow="1" bandRow="1"/>
              <a:tblGrid>
                <a:gridCol w="1924944">
                  <a:extLst>
                    <a:ext uri="{9D8B030D-6E8A-4147-A177-3AD203B41FA5}">
                      <a16:colId xmlns:a16="http://schemas.microsoft.com/office/drawing/2014/main" val="20000"/>
                    </a:ext>
                  </a:extLst>
                </a:gridCol>
                <a:gridCol w="1887453">
                  <a:extLst>
                    <a:ext uri="{9D8B030D-6E8A-4147-A177-3AD203B41FA5}">
                      <a16:colId xmlns:a16="http://schemas.microsoft.com/office/drawing/2014/main" val="20001"/>
                    </a:ext>
                  </a:extLst>
                </a:gridCol>
                <a:gridCol w="1743441">
                  <a:extLst>
                    <a:ext uri="{9D8B030D-6E8A-4147-A177-3AD203B41FA5}">
                      <a16:colId xmlns:a16="http://schemas.microsoft.com/office/drawing/2014/main" val="314984076"/>
                    </a:ext>
                  </a:extLst>
                </a:gridCol>
                <a:gridCol w="1865947">
                  <a:extLst>
                    <a:ext uri="{9D8B030D-6E8A-4147-A177-3AD203B41FA5}">
                      <a16:colId xmlns:a16="http://schemas.microsoft.com/office/drawing/2014/main" val="20002"/>
                    </a:ext>
                  </a:extLst>
                </a:gridCol>
                <a:gridCol w="1924944">
                  <a:extLst>
                    <a:ext uri="{9D8B030D-6E8A-4147-A177-3AD203B41FA5}">
                      <a16:colId xmlns:a16="http://schemas.microsoft.com/office/drawing/2014/main" val="20004"/>
                    </a:ext>
                  </a:extLst>
                </a:gridCol>
                <a:gridCol w="1924944">
                  <a:extLst>
                    <a:ext uri="{9D8B030D-6E8A-4147-A177-3AD203B41FA5}">
                      <a16:colId xmlns:a16="http://schemas.microsoft.com/office/drawing/2014/main" val="20005"/>
                    </a:ext>
                  </a:extLst>
                </a:gridCol>
              </a:tblGrid>
              <a:tr h="594740">
                <a:tc>
                  <a:txBody>
                    <a:bodyPr/>
                    <a:lstStyle/>
                    <a:p>
                      <a:pPr marL="0" algn="ctr" defTabSz="1259840" rtl="0" eaLnBrk="1" latinLnBrk="0" hangingPunct="1">
                        <a:defRPr b="0"/>
                      </a:pPr>
                      <a:r>
                        <a:rPr lang="en-IN" sz="1100" b="1" kern="1200" dirty="0">
                          <a:solidFill>
                            <a:srgbClr val="FFFFFF"/>
                          </a:solidFill>
                          <a:latin typeface="Poppins" panose="00000500000000000000" pitchFamily="2" charset="0"/>
                          <a:ea typeface="Poppins Bold"/>
                          <a:cs typeface="Poppins" panose="00000500000000000000" pitchFamily="2" charset="0"/>
                          <a:sym typeface="Poppins Bold"/>
                        </a:rPr>
                        <a:t>COMPETITORS</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lang="en-US" sz="1100" b="1" i="0" u="none" strike="noStrike" dirty="0">
                          <a:solidFill>
                            <a:schemeClr val="bg1"/>
                          </a:solidFill>
                          <a:effectLst/>
                          <a:latin typeface="+mj-lt"/>
                        </a:rPr>
                        <a:t>GoSleep</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lang="en-US" sz="1100" b="1" i="0" u="none" strike="noStrike" dirty="0">
                          <a:solidFill>
                            <a:schemeClr val="bg1"/>
                          </a:solidFill>
                          <a:effectLst/>
                          <a:latin typeface="+mj-lt"/>
                        </a:rPr>
                        <a:t>Company 2</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ctr"/>
                      <a:r>
                        <a:rPr kumimoji="0" lang="en-US" sz="1100" b="1" i="0" u="none" strike="noStrike" kern="1200" cap="none" spc="0" normalizeH="0" baseline="0" noProof="0" dirty="0">
                          <a:ln>
                            <a:noFill/>
                          </a:ln>
                          <a:solidFill>
                            <a:prstClr val="white"/>
                          </a:solidFill>
                          <a:effectLst/>
                          <a:uLnTx/>
                          <a:uFillTx/>
                          <a:latin typeface="Poppins"/>
                          <a:ea typeface="+mn-ea"/>
                          <a:cs typeface="+mn-cs"/>
                        </a:rPr>
                        <a:t>Company 3</a:t>
                      </a:r>
                      <a:endParaRPr lang="en-US" sz="1100" b="1" i="0" u="none" strike="noStrike" dirty="0">
                        <a:solidFill>
                          <a:schemeClr val="bg1"/>
                        </a:solidFill>
                        <a:effectLst/>
                        <a:latin typeface="+mj-lt"/>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kumimoji="0" lang="en-US" sz="1100" b="1" i="0" u="none" strike="noStrike" kern="1200" cap="none" spc="0" normalizeH="0" baseline="0" noProof="0" dirty="0">
                          <a:ln>
                            <a:noFill/>
                          </a:ln>
                          <a:solidFill>
                            <a:prstClr val="white"/>
                          </a:solidFill>
                          <a:effectLst/>
                          <a:uLnTx/>
                          <a:uFillTx/>
                          <a:latin typeface="Poppins"/>
                          <a:ea typeface="+mn-ea"/>
                          <a:cs typeface="+mn-cs"/>
                        </a:rPr>
                        <a:t>Company 4</a:t>
                      </a:r>
                      <a:endParaRPr lang="en-US" sz="1100" b="1" i="0" u="none" strike="noStrike" dirty="0">
                        <a:solidFill>
                          <a:schemeClr val="bg1"/>
                        </a:solidFill>
                        <a:effectLst/>
                        <a:latin typeface="+mj-lt"/>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kumimoji="0" lang="en-US" sz="1100" b="1" i="0" u="none" strike="noStrike" kern="1200" cap="none" spc="0" normalizeH="0" baseline="0" noProof="0" dirty="0">
                          <a:ln>
                            <a:noFill/>
                          </a:ln>
                          <a:solidFill>
                            <a:prstClr val="white"/>
                          </a:solidFill>
                          <a:effectLst/>
                          <a:uLnTx/>
                          <a:uFillTx/>
                          <a:latin typeface="Poppins"/>
                          <a:ea typeface="+mn-ea"/>
                          <a:cs typeface="+mn-cs"/>
                        </a:rPr>
                        <a:t>Company5</a:t>
                      </a:r>
                      <a:endParaRPr lang="en-US" sz="1100" b="1" i="0" u="none" strike="noStrike" dirty="0">
                        <a:solidFill>
                          <a:schemeClr val="bg1"/>
                        </a:solidFill>
                        <a:effectLst/>
                        <a:latin typeface="+mj-lt"/>
                      </a:endParaRPr>
                    </a:p>
                  </a:txBody>
                  <a:tcPr anchor="ctr">
                    <a:lnL w="12700" cap="flat" cmpd="sng" algn="ctr">
                      <a:solidFill>
                        <a:schemeClr val="bg1">
                          <a:lumMod val="75000"/>
                        </a:schemeClr>
                      </a:solidFill>
                      <a:prstDash val="solid"/>
                      <a:round/>
                      <a:headEnd type="none" w="med" len="med"/>
                      <a:tailEnd type="none" w="med" len="med"/>
                    </a:lnL>
                    <a:lnR w="12700">
                      <a:miter lim="400000"/>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Headquarters</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algn="ctr"/>
                      <a:r>
                        <a:rPr lang="en-US" sz="1000" dirty="0">
                          <a:latin typeface="+mn-lt"/>
                        </a:rPr>
                        <a:t>Finland</a:t>
                      </a:r>
                      <a:endParaRPr lang="en-IN" sz="1000" dirty="0">
                        <a:latin typeface="+mn-lt"/>
                      </a:endParaRPr>
                    </a:p>
                  </a:txBody>
                  <a:tcPr marL="3810" marR="3810" marT="381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extLst>
                  <a:ext uri="{0D108BD9-81ED-4DB2-BD59-A6C34878D82A}">
                    <a16:rowId xmlns:a16="http://schemas.microsoft.com/office/drawing/2014/main" val="10001"/>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No of Employees</a:t>
                      </a:r>
                      <a:r>
                        <a:rPr lang="en-US" sz="1000" b="1" kern="1200" dirty="0">
                          <a:solidFill>
                            <a:schemeClr val="tx1"/>
                          </a:solidFill>
                          <a:latin typeface="Poppins" panose="00000500000000000000" pitchFamily="2" charset="0"/>
                          <a:ea typeface="Poppins Medium"/>
                          <a:cs typeface="Poppins" panose="00000500000000000000" pitchFamily="2" charset="0"/>
                          <a:sym typeface="Poppins Medium"/>
                        </a:rPr>
                        <a:t>(</a:t>
                      </a:r>
                      <a:r>
                        <a:rPr lang="en-IN" sz="1000" b="1" kern="1200" dirty="0">
                          <a:solidFill>
                            <a:schemeClr val="tx1"/>
                          </a:solidFill>
                          <a:latin typeface="Poppins" panose="00000500000000000000" pitchFamily="2" charset="0"/>
                          <a:ea typeface="Poppins Medium"/>
                          <a:cs typeface="Poppins" panose="00000500000000000000" pitchFamily="2" charset="0"/>
                          <a:sym typeface="Poppins Medium"/>
                        </a:rPr>
                        <a:t>2024)</a:t>
                      </a:r>
                      <a:endParaRPr sz="1000" b="1" kern="1200" dirty="0">
                        <a:solidFill>
                          <a:schemeClr val="tx1"/>
                        </a:solidFill>
                        <a:latin typeface="Poppins" panose="00000500000000000000" pitchFamily="2" charset="0"/>
                        <a:ea typeface="Poppins Medium"/>
                        <a:cs typeface="Poppins" panose="00000500000000000000" pitchFamily="2" charset="0"/>
                        <a:sym typeface="Poppins Medium"/>
                      </a:endParaRP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a:r>
                        <a:rPr lang="en-US" sz="1000" dirty="0">
                          <a:latin typeface="+mn-lt"/>
                        </a:rPr>
                        <a:t/>
                      </a:r>
                      <a:endParaRPr lang="en-IN" sz="1000" dirty="0">
                        <a:latin typeface="+mn-lt"/>
                      </a:endParaRPr>
                    </a:p>
                  </a:txBody>
                  <a:tcPr marL="3810" marR="3810" marT="381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565740">
                <a:tc>
                  <a:txBody>
                    <a:bodyPr/>
                    <a:lstStyle/>
                    <a:p>
                      <a:pPr marL="0" algn="l" defTabSz="1259840" rtl="0" eaLnBrk="1" latinLnBrk="0" hangingPunct="1"/>
                      <a:r>
                        <a:rPr lang="en-IN" sz="1000" b="1" kern="1200" dirty="0">
                          <a:solidFill>
                            <a:schemeClr val="tx1"/>
                          </a:solidFill>
                          <a:latin typeface="Poppins" panose="00000500000000000000" pitchFamily="2" charset="0"/>
                          <a:ea typeface="Poppins Medium"/>
                          <a:cs typeface="Poppins" panose="00000500000000000000" pitchFamily="2" charset="0"/>
                          <a:sym typeface="Poppins Medium"/>
                        </a:rPr>
                        <a:t>Revenue (US$) 2024</a:t>
                      </a:r>
                      <a:endParaRPr sz="1000" b="1" kern="1200" dirty="0">
                        <a:solidFill>
                          <a:schemeClr val="tx1"/>
                        </a:solidFill>
                        <a:latin typeface="Poppins" panose="00000500000000000000" pitchFamily="2" charset="0"/>
                        <a:ea typeface="Poppins Medium"/>
                        <a:cs typeface="Poppins" panose="00000500000000000000" pitchFamily="2" charset="0"/>
                        <a:sym typeface="Poppins Medium"/>
                      </a:endParaRP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ctr"/>
                      <a:r>
                        <a:rPr lang="en-IN" sz="1000" b="0" i="0" u="none" strike="noStrike" dirty="0">
                          <a:solidFill>
                            <a:srgbClr val="000000"/>
                          </a:solidFill>
                          <a:effectLst/>
                          <a:latin typeface="Poppins" panose="00000500000000000000" pitchFamily="2" charset="0"/>
                        </a:rPr>
                        <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65740">
                <a:tc>
                  <a:txBody>
                    <a:bodyPr/>
                    <a:lstStyle/>
                    <a:p>
                      <a:pPr marL="0" algn="l" defTabSz="1259840" rtl="0" eaLnBrk="1" latinLnBrk="0" hangingPunct="1"/>
                      <a:r>
                        <a:rPr lang="en-US" sz="1000" b="1" kern="1200" dirty="0">
                          <a:solidFill>
                            <a:schemeClr val="tx1"/>
                          </a:solidFill>
                          <a:latin typeface="Poppins" panose="00000500000000000000" pitchFamily="2" charset="0"/>
                          <a:ea typeface="Poppins Medium"/>
                          <a:cs typeface="Poppins" panose="00000500000000000000" pitchFamily="2" charset="0"/>
                          <a:sym typeface="Poppins Medium"/>
                        </a:rPr>
                        <a:t>Industry Type</a:t>
                      </a:r>
                      <a:endParaRPr sz="1000" b="1" kern="1200" dirty="0">
                        <a:solidFill>
                          <a:schemeClr val="tx1"/>
                        </a:solidFill>
                        <a:latin typeface="Poppins" panose="00000500000000000000" pitchFamily="2" charset="0"/>
                        <a:ea typeface="Poppins Medium"/>
                        <a:cs typeface="Poppins" panose="00000500000000000000" pitchFamily="2" charset="0"/>
                        <a:sym typeface="Poppins Medium"/>
                      </a:endParaRP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b"/>
                      <a:r>
                        <a:rPr lang="en-US" sz="1000" b="0" i="0" u="none" strike="noStrike" dirty="0">
                          <a:solidFill>
                            <a:srgbClr val="000000"/>
                          </a:solidFill>
                          <a:effectLst/>
                          <a:latin typeface="+mn-lt"/>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58933811"/>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Geographic Presence</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b"/>
                      <a:r>
                        <a:rPr lang="en-US" sz="1000" b="0" i="0" u="none" strike="noStrike" dirty="0">
                          <a:solidFill>
                            <a:srgbClr val="000000"/>
                          </a:solidFill>
                          <a:effectLst/>
                          <a:latin typeface="+mn-lt"/>
                        </a:rPr>
                        <a:t>Global</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Year of Establish</a:t>
                      </a:r>
                      <a:r>
                        <a:rPr lang="en-IN" sz="1000" b="1" kern="1200" dirty="0">
                          <a:solidFill>
                            <a:schemeClr val="tx1"/>
                          </a:solidFill>
                          <a:latin typeface="Poppins" panose="00000500000000000000" pitchFamily="2" charset="0"/>
                          <a:ea typeface="Poppins Medium"/>
                          <a:cs typeface="Poppins" panose="00000500000000000000" pitchFamily="2" charset="0"/>
                          <a:sym typeface="Poppins Medium"/>
                        </a:rPr>
                        <a:t>men</a:t>
                      </a:r>
                      <a:r>
                        <a:rPr sz="1000" b="1" kern="1200" dirty="0">
                          <a:solidFill>
                            <a:schemeClr val="tx1"/>
                          </a:solidFill>
                          <a:latin typeface="Poppins" panose="00000500000000000000" pitchFamily="2" charset="0"/>
                          <a:ea typeface="Poppins Medium"/>
                          <a:cs typeface="Poppins" panose="00000500000000000000" pitchFamily="2" charset="0"/>
                          <a:sym typeface="Poppins Medium"/>
                        </a:rPr>
                        <a:t>t</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r>
                        <a:rPr lang="en-US" sz="1000" dirty="0">
                          <a:latin typeface="+mn-lt"/>
                        </a:rPr>
                        <a:t>2011</a:t>
                      </a:r>
                      <a:endParaRPr lang="en-IN" sz="1000" dirty="0">
                        <a:latin typeface="+mn-lt"/>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6"/>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Market Position</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9120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dirty="0">
                          <a:ln>
                            <a:noFill/>
                          </a:ln>
                          <a:solidFill>
                            <a:schemeClr val="tx1"/>
                          </a:solidFill>
                          <a:effectLst/>
                          <a:uLnTx/>
                          <a:uFillTx/>
                          <a:latin typeface="+mn-lt"/>
                          <a:ea typeface="+mn-ea"/>
                          <a:cs typeface="Poppins" panose="00000500000000000000" pitchFamily="2" charset="0"/>
                          <a:sym typeface="Poppins Medium"/>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36737063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730500"/>
            <a:ext cx="6776927" cy="852967"/>
          </a:xfrm>
        </p:spPr>
        <p:txBody>
          <a:bodyPr anchor="t">
            <a:normAutofit/>
          </a:bodyPr>
          <a:lstStyle/>
          <a:p>
            <a:pPr defTabSz="457200">
              <a:lnSpc>
                <a:spcPct val="150000"/>
              </a:lnSpc>
              <a:buClr>
                <a:srgbClr val="000000"/>
              </a:buClr>
              <a:buSzPts val="8800"/>
              <a:defRPr/>
            </a:pPr>
            <a:r>
              <a:rPr lang="en-US" sz="3200" dirty="0">
                <a:solidFill>
                  <a:schemeClr val="accent1"/>
                </a:solidFill>
                <a:latin typeface="Poppins bold" panose="00000800000000000000"/>
              </a:rPr>
              <a:t>COMPANY PROFILES</a:t>
            </a:r>
            <a:endParaRPr lang="en-US" sz="1800" dirty="0">
              <a:solidFill>
                <a:schemeClr val="accent1"/>
              </a:solidFill>
              <a:latin typeface="Poppins bold" panose="00000800000000000000"/>
            </a:endParaRP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3674341"/>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 Placeholder 2">
            <a:extLst>
              <a:ext uri="{FF2B5EF4-FFF2-40B4-BE49-F238E27FC236}">
                <a16:creationId xmlns:a16="http://schemas.microsoft.com/office/drawing/2014/main" id="{097075D7-BCB0-6DDD-0082-36FAB7FEEEC4}"/>
              </a:ext>
            </a:extLst>
          </p:cNvPr>
          <p:cNvSpPr txBox="1">
            <a:spLocks/>
          </p:cNvSpPr>
          <p:nvPr/>
        </p:nvSpPr>
        <p:spPr>
          <a:xfrm>
            <a:off x="400050" y="3802292"/>
            <a:ext cx="7321550" cy="96522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1" i="0" u="none" strike="noStrike" kern="1200" cap="none" spc="0" normalizeH="0" baseline="0" noProof="0" dirty="0">
                <a:ln>
                  <a:noFill/>
                </a:ln>
                <a:solidFill>
                  <a:prstClr val="black"/>
                </a:solidFill>
                <a:effectLst/>
                <a:uLnTx/>
                <a:uFillTx/>
                <a:latin typeface="Poppins"/>
                <a:ea typeface="+mn-ea"/>
                <a:cs typeface="+mn-cs"/>
              </a:rPr>
              <a:t>GLOBAL AIRPORT SLEEPING PODS MARKET -</a:t>
            </a:r>
          </a:p>
        </p:txBody>
      </p:sp>
      <p:sp>
        <p:nvSpPr>
          <p:cNvPr id="7" name="TextBox 6">
            <a:extLst>
              <a:ext uri="{FF2B5EF4-FFF2-40B4-BE49-F238E27FC236}">
                <a16:creationId xmlns:a16="http://schemas.microsoft.com/office/drawing/2014/main" id="{75BD67AD-DCFE-796B-4ACC-EEA9135D59EC}"/>
              </a:ext>
            </a:extLst>
          </p:cNvPr>
          <p:cNvSpPr txBox="1"/>
          <p:nvPr/>
        </p:nvSpPr>
        <p:spPr>
          <a:xfrm>
            <a:off x="400050" y="4157347"/>
            <a:ext cx="2763028"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Tree>
    <p:extLst>
      <p:ext uri="{BB962C8B-B14F-4D97-AF65-F5344CB8AC3E}">
        <p14:creationId xmlns:p14="http://schemas.microsoft.com/office/powerpoint/2010/main" val="265435777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2A7FF3-16E5-0DF8-1551-309973618CD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4848073-DC4D-46C7-218F-1170AE50FB8D}"/>
              </a:ext>
            </a:extLst>
          </p:cNvPr>
          <p:cNvSpPr>
            <a:spLocks noGrp="1"/>
          </p:cNvSpPr>
          <p:nvPr>
            <p:ph type="title"/>
          </p:nvPr>
        </p:nvSpPr>
        <p:spPr/>
        <p:txBody>
          <a:bodyPr>
            <a:normAutofit/>
          </a:bodyPr>
          <a:lstStyle/>
          <a:p>
            <a:r>
              <a:rPr lang="en-IN" sz="1800" b="1" dirty="0">
                <a:latin typeface="Poppins"/>
              </a:rPr>
              <a:t>GOSLEEP - COMPANY OVERVIEW</a:t>
            </a:r>
            <a:r>
              <a:rPr lang="en-US" b="1" dirty="0"/>
              <a:t/>
            </a:r>
          </a:p>
        </p:txBody>
      </p:sp>
      <p:graphicFrame>
        <p:nvGraphicFramePr>
          <p:cNvPr id="8" name="Table 9">
            <a:extLst>
              <a:ext uri="{FF2B5EF4-FFF2-40B4-BE49-F238E27FC236}">
                <a16:creationId xmlns:a16="http://schemas.microsoft.com/office/drawing/2014/main" id="{80FCC106-CABE-BEDA-A98A-F24ABE3C57AD}"/>
              </a:ext>
            </a:extLst>
          </p:cNvPr>
          <p:cNvGraphicFramePr/>
          <p:nvPr>
            <p:extLst>
              <p:ext uri="{D42A27DB-BD31-4B8C-83A1-F6EECF244321}">
                <p14:modId xmlns:p14="http://schemas.microsoft.com/office/powerpoint/2010/main" val="1627603488"/>
              </p:ext>
            </p:extLst>
          </p:nvPr>
        </p:nvGraphicFramePr>
        <p:xfrm>
          <a:off x="695323" y="1242561"/>
          <a:ext cx="4154904" cy="2527943"/>
        </p:xfrm>
        <a:graphic>
          <a:graphicData uri="http://schemas.openxmlformats.org/drawingml/2006/table">
            <a:tbl>
              <a:tblPr firstRow="1" bandRow="1">
                <a:tableStyleId>{74C1A8A3-306A-4EB7-A6B1-4F7E0EB9C5D6}</a:tableStyleId>
              </a:tblPr>
              <a:tblGrid>
                <a:gridCol w="1938291">
                  <a:extLst>
                    <a:ext uri="{9D8B030D-6E8A-4147-A177-3AD203B41FA5}">
                      <a16:colId xmlns:a16="http://schemas.microsoft.com/office/drawing/2014/main" val="20000"/>
                    </a:ext>
                  </a:extLst>
                </a:gridCol>
                <a:gridCol w="2216613">
                  <a:extLst>
                    <a:ext uri="{9D8B030D-6E8A-4147-A177-3AD203B41FA5}">
                      <a16:colId xmlns:a16="http://schemas.microsoft.com/office/drawing/2014/main" val="20001"/>
                    </a:ext>
                  </a:extLst>
                </a:gridCol>
              </a:tblGrid>
              <a:tr h="688119">
                <a:tc gridSpan="2">
                  <a:txBody>
                    <a:bodyPr/>
                    <a:lstStyle/>
                    <a:p>
                      <a:pPr marL="108000" algn="l" defTabSz="1259840"/>
                      <a:endParaRPr lang="en-US" sz="1200" b="1" dirty="0">
                        <a:solidFill>
                          <a:schemeClr val="bg1"/>
                        </a:solidFill>
                        <a:latin typeface="Poppins" panose="00000500000000000000" pitchFamily="2" charset="0"/>
                        <a:cs typeface="Poppins" panose="00000500000000000000" pitchFamily="2" charset="0"/>
                        <a:sym typeface="Poppins Medium"/>
                      </a:endParaRP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indent="26035" algn="ctr" defTabSz="2438400" hangingPunct="1">
                        <a:spcBef>
                          <a:spcPts val="200"/>
                        </a:spcBef>
                        <a:defRPr/>
                      </a:pPr>
                      <a:endParaRPr lang="en-IN" sz="2200">
                        <a:latin typeface="Poppins"/>
                      </a:endParaRPr>
                    </a:p>
                  </a:txBody>
                  <a:tcPr marL="45720" marR="45720" anchor="ctr" horzOverflow="overflow">
                    <a:lnL w="12700" cap="flat" cmpd="sng" algn="ctr">
                      <a:solidFill>
                        <a:srgbClr val="FFFFFF"/>
                      </a:solidFill>
                      <a:prstDash val="solid"/>
                      <a:round/>
                      <a:headEnd type="none" w="med" len="med"/>
                      <a:tailEnd type="none" w="med" len="med"/>
                    </a:lnL>
                    <a:lnR w="12700">
                      <a:solidFill>
                        <a:srgbClr val="FFFFFF"/>
                      </a:solidFill>
                    </a:lnR>
                    <a:lnT w="12700">
                      <a:solidFill>
                        <a:srgbClr val="FFFFFF"/>
                      </a:solidFill>
                    </a:lnT>
                    <a:lnB w="12700">
                      <a:solidFill>
                        <a:srgbClr val="FFFFFF"/>
                      </a:solidFill>
                    </a:lnB>
                    <a:solidFill>
                      <a:srgbClr val="D4CCDF"/>
                    </a:solidFill>
                  </a:tcPr>
                </a:tc>
                <a:extLst>
                  <a:ext uri="{0D108BD9-81ED-4DB2-BD59-A6C34878D82A}">
                    <a16:rowId xmlns:a16="http://schemas.microsoft.com/office/drawing/2014/main" val="3798553887"/>
                  </a:ext>
                </a:extLst>
              </a:tr>
              <a:tr h="349246">
                <a:tc>
                  <a:txBody>
                    <a:bodyPr/>
                    <a:lstStyle/>
                    <a:p>
                      <a:pPr marL="93663" indent="0" algn="l" defTabSz="1259840" rtl="0" eaLnBrk="1" latinLnBrk="0" hangingPunct="1">
                        <a:spcBef>
                          <a:spcPts val="0"/>
                        </a:spcBef>
                      </a:pPr>
                      <a:r>
                        <a:rPr sz="1050" b="1" kern="1200">
                          <a:solidFill>
                            <a:schemeClr val="dk1"/>
                          </a:solidFill>
                          <a:latin typeface="Poppins" panose="00000500000000000000" pitchFamily="2" charset="0"/>
                          <a:ea typeface="+mn-ea"/>
                          <a:cs typeface="Poppins" panose="00000500000000000000" pitchFamily="2" charset="0"/>
                          <a:sym typeface="Poppins Medium"/>
                        </a:rPr>
                        <a:t>Established</a:t>
                      </a: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IN" sz="1050" dirty="0">
                          <a:latin typeface="Poppins" panose="00000500000000000000"/>
                        </a:rPr>
                        <a:t>2011</a:t>
                      </a: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0001"/>
                  </a:ext>
                </a:extLst>
              </a:tr>
              <a:tr h="297202">
                <a:tc>
                  <a:txBody>
                    <a:bodyPr/>
                    <a:lstStyle/>
                    <a:p>
                      <a:pPr marL="93663" indent="0" algn="l" defTabSz="1259840" rtl="0" eaLnBrk="1" latinLnBrk="0" hangingPunct="1">
                        <a:spcBef>
                          <a:spcPts val="0"/>
                        </a:spcBef>
                      </a:pPr>
                      <a:r>
                        <a:rPr sz="1050" b="1" kern="1200" dirty="0">
                          <a:solidFill>
                            <a:schemeClr val="dk1"/>
                          </a:solidFill>
                          <a:latin typeface="Poppins" panose="00000500000000000000" pitchFamily="2" charset="0"/>
                          <a:ea typeface="+mn-ea"/>
                          <a:cs typeface="Poppins" panose="00000500000000000000" pitchFamily="2" charset="0"/>
                          <a:sym typeface="Poppins Medium"/>
                        </a:rPr>
                        <a:t>Headquarter</a:t>
                      </a: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US" sz="1050" dirty="0">
                          <a:latin typeface="Poppins" panose="00000500000000000000"/>
                        </a:rPr>
                        <a:t>Finland</a:t>
                      </a:r>
                      <a:endParaRPr lang="en-IN" sz="1050" dirty="0">
                        <a:latin typeface="Poppins" panose="00000500000000000000"/>
                      </a:endParaRP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0002"/>
                  </a:ext>
                </a:extLst>
              </a:tr>
              <a:tr h="297202">
                <a:tc>
                  <a:txBody>
                    <a:bodyPr/>
                    <a:lstStyle/>
                    <a:p>
                      <a:pPr marL="93663" indent="0" algn="l" defTabSz="1259840" rtl="0" eaLnBrk="1" latinLnBrk="0" hangingPunct="1">
                        <a:spcBef>
                          <a:spcPts val="0"/>
                        </a:spcBef>
                      </a:pPr>
                      <a:r>
                        <a:rPr lang="en-US" sz="1050" b="1" kern="1200" dirty="0">
                          <a:solidFill>
                            <a:schemeClr val="dk1"/>
                          </a:solidFill>
                          <a:latin typeface="Poppins" panose="00000500000000000000" pitchFamily="2" charset="0"/>
                          <a:ea typeface="+mn-ea"/>
                          <a:cs typeface="Poppins" panose="00000500000000000000" pitchFamily="2" charset="0"/>
                          <a:sym typeface="Poppins Medium"/>
                        </a:rPr>
                        <a:t>Ownership</a:t>
                      </a:r>
                      <a:endParaRPr sz="1050" b="1" kern="1200" dirty="0">
                        <a:solidFill>
                          <a:schemeClr val="dk1"/>
                        </a:solidFill>
                        <a:latin typeface="Poppins" panose="00000500000000000000" pitchFamily="2" charset="0"/>
                        <a:ea typeface="+mn-ea"/>
                        <a:cs typeface="Poppins" panose="00000500000000000000" pitchFamily="2" charset="0"/>
                        <a:sym typeface="Poppins Medium"/>
                      </a:endParaRP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US" sz="1050" dirty="0">
                          <a:latin typeface="Poppins" panose="00000500000000000000"/>
                        </a:rPr>
                        <a:t>Private</a:t>
                      </a:r>
                      <a:endParaRPr lang="en-IN" sz="1050" dirty="0">
                        <a:latin typeface="Poppins" panose="00000500000000000000"/>
                      </a:endParaRP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855911883"/>
                  </a:ext>
                </a:extLst>
              </a:tr>
              <a:tr h="301770">
                <a:tc>
                  <a:txBody>
                    <a:bodyPr/>
                    <a:lstStyle/>
                    <a:p>
                      <a:pPr marL="93663" indent="0" algn="l" defTabSz="1259840" rtl="0" eaLnBrk="1" latinLnBrk="0" hangingPunct="1">
                        <a:spcBef>
                          <a:spcPts val="0"/>
                        </a:spcBef>
                      </a:pPr>
                      <a:r>
                        <a:rPr lang="en-US" sz="1050" b="1" kern="1200" dirty="0">
                          <a:solidFill>
                            <a:schemeClr val="dk1"/>
                          </a:solidFill>
                          <a:latin typeface="Poppins" panose="00000500000000000000" pitchFamily="2" charset="0"/>
                          <a:ea typeface="+mn-ea"/>
                          <a:cs typeface="Poppins" panose="00000500000000000000" pitchFamily="2" charset="0"/>
                          <a:sym typeface="Poppins Medium"/>
                        </a:rPr>
                        <a:t>Revenue (US$)- 2024</a:t>
                      </a:r>
                      <a:endParaRPr sz="1050" b="1" kern="1200" dirty="0">
                        <a:solidFill>
                          <a:schemeClr val="dk1"/>
                        </a:solidFill>
                        <a:latin typeface="Poppins" panose="00000500000000000000" pitchFamily="2" charset="0"/>
                        <a:ea typeface="+mn-ea"/>
                        <a:cs typeface="Poppins" panose="00000500000000000000" pitchFamily="2" charset="0"/>
                        <a:sym typeface="Poppins Medium"/>
                      </a:endParaRP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IN" sz="1050" dirty="0">
                          <a:latin typeface="Poppins" panose="00000500000000000000"/>
                        </a:rPr>
                        <a:t/>
                      </a: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0004"/>
                  </a:ext>
                </a:extLst>
              </a:tr>
              <a:tr h="297202">
                <a:tc>
                  <a:txBody>
                    <a:bodyPr/>
                    <a:lstStyle/>
                    <a:p>
                      <a:pPr marL="93663" marR="0" lvl="0" indent="0" algn="l" defTabSz="1259840" rtl="0" eaLnBrk="1" fontAlgn="auto" latinLnBrk="0" hangingPunct="1">
                        <a:lnSpc>
                          <a:spcPct val="100000"/>
                        </a:lnSpc>
                        <a:spcBef>
                          <a:spcPts val="0"/>
                        </a:spcBef>
                        <a:spcAft>
                          <a:spcPts val="0"/>
                        </a:spcAft>
                        <a:buClrTx/>
                        <a:buSzTx/>
                        <a:buFontTx/>
                        <a:buNone/>
                        <a:tabLst/>
                        <a:defRPr/>
                      </a:pPr>
                      <a:r>
                        <a:rPr lang="en-US" sz="1050" b="1" kern="1200" dirty="0">
                          <a:solidFill>
                            <a:schemeClr val="dk1"/>
                          </a:solidFill>
                          <a:latin typeface="Poppins" panose="00000500000000000000" pitchFamily="2" charset="0"/>
                          <a:ea typeface="+mn-ea"/>
                          <a:cs typeface="Poppins" panose="00000500000000000000" pitchFamily="2" charset="0"/>
                          <a:sym typeface="Poppins Medium"/>
                        </a:rPr>
                        <a:t>No. of Employees (2024)</a:t>
                      </a: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US" sz="1050" dirty="0">
                          <a:latin typeface="+mn-lt"/>
                        </a:rPr>
                        <a:t/>
                      </a:r>
                      <a:endParaRPr lang="en-IN" sz="1050" dirty="0">
                        <a:latin typeface="+mn-lt"/>
                      </a:endParaRP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0005"/>
                  </a:ext>
                </a:extLst>
              </a:tr>
              <a:tr h="297202">
                <a:tc>
                  <a:txBody>
                    <a:bodyPr/>
                    <a:lstStyle/>
                    <a:p>
                      <a:pPr marL="93663" marR="0" lvl="0" indent="0" algn="l" defTabSz="1259840" rtl="0" eaLnBrk="1" fontAlgn="auto" latinLnBrk="0" hangingPunct="1">
                        <a:lnSpc>
                          <a:spcPct val="100000"/>
                        </a:lnSpc>
                        <a:spcBef>
                          <a:spcPts val="0"/>
                        </a:spcBef>
                        <a:spcAft>
                          <a:spcPts val="0"/>
                        </a:spcAft>
                        <a:buClrTx/>
                        <a:buSzTx/>
                        <a:buFontTx/>
                        <a:buNone/>
                        <a:tabLst/>
                        <a:defRPr/>
                      </a:pPr>
                      <a:r>
                        <a:rPr lang="en-US" sz="1050" b="1" kern="1200">
                          <a:solidFill>
                            <a:schemeClr val="dk1"/>
                          </a:solidFill>
                          <a:latin typeface="Poppins" panose="00000500000000000000" pitchFamily="2" charset="0"/>
                          <a:ea typeface="+mn-ea"/>
                          <a:cs typeface="Poppins" panose="00000500000000000000" pitchFamily="2" charset="0"/>
                          <a:sym typeface="Poppins Medium"/>
                        </a:rPr>
                        <a:t>Website</a:t>
                      </a: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IN" sz="1050" dirty="0">
                          <a:latin typeface="+mn-lt"/>
                        </a:rPr>
                        <a:t>gosleep.fi</a:t>
                      </a:r>
                      <a:endParaRPr lang="en-IN" sz="1050" dirty="0">
                        <a:latin typeface="Poppins" panose="00000500000000000000"/>
                      </a:endParaRP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05326748"/>
                  </a:ext>
                </a:extLst>
              </a:tr>
            </a:tbl>
          </a:graphicData>
        </a:graphic>
      </p:graphicFrame>
      <p:graphicFrame>
        <p:nvGraphicFramePr>
          <p:cNvPr id="12" name="Table 3">
            <a:extLst>
              <a:ext uri="{FF2B5EF4-FFF2-40B4-BE49-F238E27FC236}">
                <a16:creationId xmlns:a16="http://schemas.microsoft.com/office/drawing/2014/main" id="{A35D9396-4E43-C1D6-4FF1-6833DE1E7780}"/>
              </a:ext>
            </a:extLst>
          </p:cNvPr>
          <p:cNvGraphicFramePr>
            <a:graphicFrameLocks noGrp="1"/>
          </p:cNvGraphicFramePr>
          <p:nvPr>
            <p:extLst>
              <p:ext uri="{D42A27DB-BD31-4B8C-83A1-F6EECF244321}">
                <p14:modId xmlns:p14="http://schemas.microsoft.com/office/powerpoint/2010/main" val="1886788950"/>
              </p:ext>
            </p:extLst>
          </p:nvPr>
        </p:nvGraphicFramePr>
        <p:xfrm>
          <a:off x="695322" y="4127818"/>
          <a:ext cx="10931661" cy="1582853"/>
        </p:xfrm>
        <a:graphic>
          <a:graphicData uri="http://schemas.openxmlformats.org/drawingml/2006/table">
            <a:tbl>
              <a:tblPr firstRow="1" bandRow="1">
                <a:tableStyleId>{5C22544A-7EE6-4342-B048-85BDC9FD1C3A}</a:tableStyleId>
              </a:tblPr>
              <a:tblGrid>
                <a:gridCol w="3508218">
                  <a:extLst>
                    <a:ext uri="{9D8B030D-6E8A-4147-A177-3AD203B41FA5}">
                      <a16:colId xmlns:a16="http://schemas.microsoft.com/office/drawing/2014/main" val="20000"/>
                    </a:ext>
                  </a:extLst>
                </a:gridCol>
                <a:gridCol w="7423443">
                  <a:extLst>
                    <a:ext uri="{9D8B030D-6E8A-4147-A177-3AD203B41FA5}">
                      <a16:colId xmlns:a16="http://schemas.microsoft.com/office/drawing/2014/main" val="20001"/>
                    </a:ext>
                  </a:extLst>
                </a:gridCol>
              </a:tblGrid>
              <a:tr h="331439">
                <a:tc>
                  <a:txBody>
                    <a:bodyPr/>
                    <a:lstStyle/>
                    <a:p>
                      <a:pPr marL="180000" marR="0" lvl="0" indent="0" algn="ctr" defTabSz="914400" rtl="0" eaLnBrk="1" fontAlgn="auto" latinLnBrk="0" hangingPunct="1">
                        <a:lnSpc>
                          <a:spcPct val="100000"/>
                        </a:lnSpc>
                        <a:spcBef>
                          <a:spcPts val="0"/>
                        </a:spcBef>
                        <a:spcAft>
                          <a:spcPts val="0"/>
                        </a:spcAft>
                        <a:buClrTx/>
                        <a:buSzTx/>
                        <a:buFontTx/>
                        <a:buNone/>
                        <a:defRPr/>
                      </a:pPr>
                      <a:r>
                        <a:rPr lang="en-IN" sz="1100" b="1" dirty="0">
                          <a:solidFill>
                            <a:schemeClr val="bg1"/>
                          </a:solidFill>
                          <a:latin typeface="+mn-lt"/>
                          <a:ea typeface="Cambria" panose="02040503050406030204" pitchFamily="18" charset="0"/>
                          <a:cs typeface="Poppins Medium" panose="00000600000000000000" pitchFamily="2" charset="0"/>
                        </a:rPr>
                        <a:t>PRODUCT/SERVICE NAME</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31097E"/>
                    </a:solidFill>
                  </a:tcPr>
                </a:tc>
                <a:tc>
                  <a:txBody>
                    <a:bodyPr/>
                    <a:lstStyle/>
                    <a:p>
                      <a:pPr marL="180000" algn="ctr"/>
                      <a:r>
                        <a:rPr lang="en-IN" sz="1100" b="1" dirty="0">
                          <a:solidFill>
                            <a:schemeClr val="bg1"/>
                          </a:solidFill>
                          <a:latin typeface="+mn-lt"/>
                          <a:ea typeface="Cambria" panose="02040503050406030204" pitchFamily="18" charset="0"/>
                          <a:cs typeface="Poppins Medium" panose="00000600000000000000" pitchFamily="2" charset="0"/>
                        </a:rPr>
                        <a:t>PRODUCT/SERVICE DESCRIPTION</a:t>
                      </a:r>
                      <a:endParaRPr lang="en-IN" sz="1100" dirty="0">
                        <a:solidFill>
                          <a:schemeClr val="bg1"/>
                        </a:solidFill>
                        <a:latin typeface="+mn-lt"/>
                        <a:ea typeface="Cambria" panose="02040503050406030204" pitchFamily="18" charset="0"/>
                        <a:cs typeface="Poppins Medium" panose="00000600000000000000" pitchFamily="2"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31097E"/>
                    </a:solidFill>
                  </a:tcPr>
                </a:tc>
                <a:extLst>
                  <a:ext uri="{0D108BD9-81ED-4DB2-BD59-A6C34878D82A}">
                    <a16:rowId xmlns:a16="http://schemas.microsoft.com/office/drawing/2014/main" val="10000"/>
                  </a:ext>
                </a:extLst>
              </a:tr>
              <a:tr h="1251414">
                <a:tc>
                  <a:txBody>
                    <a:bodyPr/>
                    <a:lstStyle/>
                    <a:p>
                      <a:pPr marL="18000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900" b="0" i="0" u="none" strike="noStrike" cap="none" spc="0" normalizeH="0" baseline="0" dirty="0">
                        <a:ln>
                          <a:noFill/>
                        </a:ln>
                        <a:solidFill>
                          <a:schemeClr val="tx1"/>
                        </a:solidFill>
                        <a:effectLst/>
                        <a:uFillTx/>
                        <a:latin typeface="Poppins" panose="00000500000000000000" pitchFamily="2" charset="0"/>
                        <a:ea typeface="Cambria" panose="02040503050406030204" pitchFamily="18" charset="0"/>
                        <a:cs typeface="Poppins" panose="00000500000000000000" pitchFamily="2" charset="0"/>
                        <a:sym typeface="Poppins Bold"/>
                      </a:endParaRPr>
                    </a:p>
                  </a:txBody>
                  <a:tcPr marL="94252" marR="94252" marT="47126" marB="47126"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just">
                        <a:lnSpc>
                          <a:spcPct val="150000"/>
                        </a:lnSpc>
                      </a:pPr>
                      <a:endParaRPr lang="en-US" sz="900" dirty="0"/>
                    </a:p>
                  </a:txBody>
                  <a:tcPr marL="94252" marR="94252" marT="47126" marB="47126"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bl>
          </a:graphicData>
        </a:graphic>
      </p:graphicFrame>
      <p:sp>
        <p:nvSpPr>
          <p:cNvPr id="13" name="Rectangle 12">
            <a:extLst>
              <a:ext uri="{FF2B5EF4-FFF2-40B4-BE49-F238E27FC236}">
                <a16:creationId xmlns:a16="http://schemas.microsoft.com/office/drawing/2014/main" id="{668BFAC4-1F2F-05B9-1412-E6C86F139499}"/>
              </a:ext>
            </a:extLst>
          </p:cNvPr>
          <p:cNvSpPr/>
          <p:nvPr/>
        </p:nvSpPr>
        <p:spPr>
          <a:xfrm>
            <a:off x="4952863" y="924120"/>
            <a:ext cx="6674122" cy="3364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Poppins"/>
              <a:ea typeface="+mn-ea"/>
              <a:cs typeface="+mn-cs"/>
            </a:endParaRPr>
          </a:p>
        </p:txBody>
      </p:sp>
      <p:sp>
        <p:nvSpPr>
          <p:cNvPr id="14" name="Company Overview">
            <a:extLst>
              <a:ext uri="{FF2B5EF4-FFF2-40B4-BE49-F238E27FC236}">
                <a16:creationId xmlns:a16="http://schemas.microsoft.com/office/drawing/2014/main" id="{1A424E10-5483-6500-9138-30799E1AB951}"/>
              </a:ext>
            </a:extLst>
          </p:cNvPr>
          <p:cNvSpPr txBox="1"/>
          <p:nvPr/>
        </p:nvSpPr>
        <p:spPr>
          <a:xfrm>
            <a:off x="7780839" y="933263"/>
            <a:ext cx="990385" cy="302376"/>
          </a:xfrm>
          <a:prstGeom prst="rect">
            <a:avLst/>
          </a:prstGeom>
          <a:ln w="12700">
            <a:miter lim="400000"/>
          </a:ln>
        </p:spPr>
        <p:txBody>
          <a:bodyPr wrap="none" lIns="50666" tIns="50666" rIns="50666" bIns="50666" anchor="ctr">
            <a:spAutoFit/>
          </a:bodyPr>
          <a:lstStyle>
            <a:lvl1pPr algn="l">
              <a:lnSpc>
                <a:spcPct val="100000"/>
              </a:lnSpc>
              <a:defRPr sz="3000">
                <a:solidFill>
                  <a:srgbClr val="FFFFFF"/>
                </a:solidFill>
              </a:defRPr>
            </a:lvl1pPr>
          </a:lstStyle>
          <a:p>
            <a:pPr marL="0" marR="0" lvl="0" indent="0" algn="l" defTabSz="3648274" rtl="0" eaLnBrk="1" fontAlgn="auto" latinLnBrk="0" hangingPunct="1">
              <a:lnSpc>
                <a:spcPct val="100000"/>
              </a:lnSpc>
              <a:spcBef>
                <a:spcPts val="0"/>
              </a:spcBef>
              <a:spcAft>
                <a:spcPts val="0"/>
              </a:spcAft>
              <a:buClrTx/>
              <a:buSzTx/>
              <a:buFontTx/>
              <a:buNone/>
              <a:tabLst/>
              <a:defRPr/>
            </a:pPr>
            <a:r>
              <a:rPr kumimoji="0" lang="en-IN" sz="1300" b="1" i="0" u="none" strike="noStrike" kern="1200" cap="none" spc="0" normalizeH="0" baseline="0" noProof="0" dirty="0">
                <a:ln>
                  <a:noFill/>
                </a:ln>
                <a:solidFill>
                  <a:prstClr val="white"/>
                </a:solidFill>
                <a:effectLst/>
                <a:uLnTx/>
                <a:uFillTx/>
                <a:latin typeface="Poppins bold"/>
                <a:ea typeface="+mn-ea"/>
                <a:cs typeface="Poppins Medium" panose="00000600000000000000" pitchFamily="2" charset="0"/>
              </a:rPr>
              <a:t>OVERVIEW</a:t>
            </a:r>
          </a:p>
        </p:txBody>
      </p:sp>
      <p:sp>
        <p:nvSpPr>
          <p:cNvPr id="16" name="Rectangle 15">
            <a:extLst>
              <a:ext uri="{FF2B5EF4-FFF2-40B4-BE49-F238E27FC236}">
                <a16:creationId xmlns:a16="http://schemas.microsoft.com/office/drawing/2014/main" id="{28682D1A-EF00-39C7-7386-F43FA25C9456}"/>
              </a:ext>
            </a:extLst>
          </p:cNvPr>
          <p:cNvSpPr/>
          <p:nvPr/>
        </p:nvSpPr>
        <p:spPr>
          <a:xfrm>
            <a:off x="685991" y="924119"/>
            <a:ext cx="4154903" cy="3364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Poppins"/>
              <a:ea typeface="+mn-ea"/>
              <a:cs typeface="+mn-cs"/>
            </a:endParaRPr>
          </a:p>
        </p:txBody>
      </p:sp>
      <p:sp>
        <p:nvSpPr>
          <p:cNvPr id="17" name="Company Overview">
            <a:extLst>
              <a:ext uri="{FF2B5EF4-FFF2-40B4-BE49-F238E27FC236}">
                <a16:creationId xmlns:a16="http://schemas.microsoft.com/office/drawing/2014/main" id="{4AEF8D90-B701-7271-2B0F-2C399D5AC5BB}"/>
              </a:ext>
            </a:extLst>
          </p:cNvPr>
          <p:cNvSpPr txBox="1"/>
          <p:nvPr/>
        </p:nvSpPr>
        <p:spPr>
          <a:xfrm>
            <a:off x="1803739" y="951152"/>
            <a:ext cx="2099663" cy="302376"/>
          </a:xfrm>
          <a:prstGeom prst="rect">
            <a:avLst/>
          </a:prstGeom>
          <a:ln w="12700">
            <a:miter lim="400000"/>
          </a:ln>
        </p:spPr>
        <p:txBody>
          <a:bodyPr wrap="none" lIns="50666" tIns="50666" rIns="50666" bIns="50666" anchor="ctr">
            <a:spAutoFit/>
          </a:bodyPr>
          <a:lstStyle>
            <a:lvl1pPr algn="l">
              <a:lnSpc>
                <a:spcPct val="100000"/>
              </a:lnSpc>
              <a:defRPr sz="3000">
                <a:solidFill>
                  <a:srgbClr val="FFFFFF"/>
                </a:solidFill>
              </a:defRPr>
            </a:lvl1pPr>
          </a:lstStyle>
          <a:p>
            <a:pPr marL="0" marR="0" lvl="0" indent="0" algn="l" defTabSz="3648274" rtl="0" eaLnBrk="1" fontAlgn="auto" latinLnBrk="0" hangingPunct="1">
              <a:lnSpc>
                <a:spcPct val="100000"/>
              </a:lnSpc>
              <a:spcBef>
                <a:spcPts val="0"/>
              </a:spcBef>
              <a:spcAft>
                <a:spcPts val="0"/>
              </a:spcAft>
              <a:buClrTx/>
              <a:buSzTx/>
              <a:buFontTx/>
              <a:buNone/>
              <a:tabLst/>
              <a:defRPr/>
            </a:pPr>
            <a:r>
              <a:rPr kumimoji="0" lang="en-IN" sz="1300" b="1" i="0" u="none" strike="noStrike" kern="1200" cap="none" spc="0" normalizeH="0" baseline="0" noProof="0">
                <a:ln>
                  <a:noFill/>
                </a:ln>
                <a:solidFill>
                  <a:prstClr val="white"/>
                </a:solidFill>
                <a:effectLst/>
                <a:uLnTx/>
                <a:uFillTx/>
                <a:latin typeface="Poppins bold"/>
                <a:ea typeface="+mn-ea"/>
                <a:cs typeface="Poppins Medium" panose="00000600000000000000" pitchFamily="2" charset="0"/>
              </a:rPr>
              <a:t>COMPANY AT A GLANCE</a:t>
            </a:r>
          </a:p>
        </p:txBody>
      </p:sp>
      <p:sp>
        <p:nvSpPr>
          <p:cNvPr id="19" name="Rectangle 18">
            <a:extLst>
              <a:ext uri="{FF2B5EF4-FFF2-40B4-BE49-F238E27FC236}">
                <a16:creationId xmlns:a16="http://schemas.microsoft.com/office/drawing/2014/main" id="{677B0E1D-7533-AB9C-86AA-77AB31BA75B0}"/>
              </a:ext>
            </a:extLst>
          </p:cNvPr>
          <p:cNvSpPr/>
          <p:nvPr/>
        </p:nvSpPr>
        <p:spPr>
          <a:xfrm>
            <a:off x="685991" y="3837553"/>
            <a:ext cx="10931661" cy="290266"/>
          </a:xfrm>
          <a:prstGeom prst="rect">
            <a:avLst/>
          </a:prstGeom>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Poppins"/>
              <a:ea typeface="+mn-ea"/>
              <a:cs typeface="+mn-cs"/>
            </a:endParaRPr>
          </a:p>
        </p:txBody>
      </p:sp>
      <p:sp>
        <p:nvSpPr>
          <p:cNvPr id="20" name="Company Overview">
            <a:extLst>
              <a:ext uri="{FF2B5EF4-FFF2-40B4-BE49-F238E27FC236}">
                <a16:creationId xmlns:a16="http://schemas.microsoft.com/office/drawing/2014/main" id="{551236FD-706E-7069-B798-DEE00537D9DD}"/>
              </a:ext>
            </a:extLst>
          </p:cNvPr>
          <p:cNvSpPr txBox="1"/>
          <p:nvPr/>
        </p:nvSpPr>
        <p:spPr>
          <a:xfrm>
            <a:off x="4840894" y="3863930"/>
            <a:ext cx="2636670" cy="302376"/>
          </a:xfrm>
          <a:prstGeom prst="rect">
            <a:avLst/>
          </a:prstGeom>
          <a:ln w="12700">
            <a:miter lim="400000"/>
          </a:ln>
        </p:spPr>
        <p:txBody>
          <a:bodyPr wrap="none" lIns="50666" tIns="50666" rIns="50666" bIns="50666" anchor="ctr">
            <a:spAutoFit/>
          </a:bodyPr>
          <a:lstStyle>
            <a:lvl1pPr algn="l">
              <a:lnSpc>
                <a:spcPct val="100000"/>
              </a:lnSpc>
              <a:defRPr sz="3000">
                <a:solidFill>
                  <a:srgbClr val="FFFFFF"/>
                </a:solidFill>
              </a:defRPr>
            </a:lvl1pPr>
          </a:lstStyle>
          <a:p>
            <a:pPr marL="0" marR="0" lvl="0" indent="0" algn="l" defTabSz="3648274" rtl="0" eaLnBrk="1" fontAlgn="auto" latinLnBrk="0" hangingPunct="1">
              <a:lnSpc>
                <a:spcPct val="100000"/>
              </a:lnSpc>
              <a:spcBef>
                <a:spcPts val="0"/>
              </a:spcBef>
              <a:spcAft>
                <a:spcPts val="0"/>
              </a:spcAft>
              <a:buClrTx/>
              <a:buSzTx/>
              <a:buFontTx/>
              <a:buNone/>
              <a:tabLst/>
              <a:defRPr/>
            </a:pPr>
            <a:r>
              <a:rPr kumimoji="0" lang="en-IN" sz="1300" b="1" i="0" u="none" strike="noStrike" kern="1200" cap="none" spc="0" normalizeH="0" baseline="0" noProof="0" dirty="0">
                <a:ln>
                  <a:noFill/>
                </a:ln>
                <a:solidFill>
                  <a:prstClr val="white"/>
                </a:solidFill>
                <a:effectLst/>
                <a:uLnTx/>
                <a:uFillTx/>
                <a:latin typeface="Poppins bold"/>
                <a:ea typeface="+mn-ea"/>
                <a:cs typeface="Poppins Medium" panose="00000600000000000000" pitchFamily="2" charset="0"/>
              </a:rPr>
              <a:t>PRODUCT/SERVICE PORTFOLIO</a:t>
            </a:r>
          </a:p>
        </p:txBody>
      </p:sp>
      <p:sp>
        <p:nvSpPr>
          <p:cNvPr id="15" name="Rectangle: Rounded Corners 18">
            <a:extLst>
              <a:ext uri="{FF2B5EF4-FFF2-40B4-BE49-F238E27FC236}">
                <a16:creationId xmlns:a16="http://schemas.microsoft.com/office/drawing/2014/main" id="{7A7D4AFA-1220-4C02-A4CE-CB7E889F99A1}"/>
              </a:ext>
            </a:extLst>
          </p:cNvPr>
          <p:cNvSpPr/>
          <p:nvPr/>
        </p:nvSpPr>
        <p:spPr>
          <a:xfrm>
            <a:off x="4962827" y="1269737"/>
            <a:ext cx="6674122" cy="2422988"/>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dk1"/>
          </a:fontRef>
        </p:style>
        <p:txBody>
          <a:bodyPr lIns="45600" tIns="91440" rIns="45600" bIns="91440" anchor="t"/>
          <a:lstStyle/>
          <a:p>
            <a:pPr marL="0" marR="0" lvl="0" indent="0" algn="just" defTabSz="3648274" rtl="0" eaLnBrk="1" fontAlgn="auto" latinLnBrk="0" hangingPunct="1">
              <a:lnSpc>
                <a:spcPct val="150000"/>
              </a:lnSpc>
              <a:spcBef>
                <a:spcPts val="0"/>
              </a:spcBef>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panose="00000500000000000000" pitchFamily="2" charset="0"/>
                <a:ea typeface="+mn-ea"/>
                <a:cs typeface="Poppins" panose="00000500000000000000" pitchFamily="2" charset="0"/>
              </a:rPr>
              <a:t>GoSleep designs and manufactures enclosed sleeping pods used in airport terminals to enable pay‑per‑use rest and short stays. The company supplies modular pods and turnkey lounge concepts, working with airport operators and third‑party partners such as Plaza Premium Group, XpresSpa, Smarte Carte and iGA to run locations in Europe, the Middle East and Asia Pacific. Offerings include privacy shades, lie‑flat surfaces, charging, and storage, with variants tailored for transit areas, airside lounges and landside zones. Recent activity includes expanding deployments at Helsinki, Amsterdam, Istanbul and Perth, plus product iterations focused on ventilation, sanitation and power management. The company targets concession‑driven growth, distributor networks and retrofit projects within terminal refurbishments.</a:t>
            </a:r>
            <a:r>
              <a:rPr kumimoji="0" lang="en-US" sz="900" b="0" i="0" u="none" strike="noStrike" kern="1200" cap="none" spc="0" normalizeH="0" baseline="0" noProof="0" dirty="0">
                <a:ln>
                  <a:noFill/>
                </a:ln>
                <a:solidFill>
                  <a:srgbClr val="000000"/>
                </a:solidFill>
                <a:effectLst/>
                <a:uLnTx/>
                <a:uFillTx/>
                <a:latin typeface="Poppins" panose="00000500000000000000" pitchFamily="2" charset="0"/>
                <a:ea typeface="+mn-ea"/>
                <a:cs typeface="Poppins" panose="00000500000000000000" pitchFamily="2" charset="0"/>
              </a:rPr>
              <a:t/>
            </a:r>
          </a:p>
        </p:txBody>
      </p:sp>
      <p:sp>
        <p:nvSpPr>
          <p:cNvPr id="22" name="TextBox 21">
            <a:extLst>
              <a:ext uri="{FF2B5EF4-FFF2-40B4-BE49-F238E27FC236}">
                <a16:creationId xmlns:a16="http://schemas.microsoft.com/office/drawing/2014/main" id="{AF288DD4-4208-4D47-9E6A-6DA0907ABBF3}"/>
              </a:ext>
            </a:extLst>
          </p:cNvPr>
          <p:cNvSpPr txBox="1"/>
          <p:nvPr/>
        </p:nvSpPr>
        <p:spPr>
          <a:xfrm>
            <a:off x="4165276" y="4450277"/>
            <a:ext cx="7331402" cy="488211"/>
          </a:xfrm>
          <a:prstGeom prst="rect">
            <a:avLst/>
          </a:prstGeom>
          <a:noFill/>
        </p:spPr>
        <p:txBody>
          <a:bodyPr wrap="square" rtlCol="0">
            <a:spAutoFit/>
          </a:bodyPr>
          <a:lstStyle/>
          <a:p>
            <a:pPr>
              <a:lnSpc>
                <a:spcPct val="150000"/>
              </a:lnSpc>
            </a:pPr>
            <a:r>
              <a:rPr lang="en-US" sz="900" b="0" kern="1200" dirty="0">
                <a:solidFill>
                  <a:schemeClr val="dk1"/>
                </a:solidFill>
                <a:effectLst/>
                <a:latin typeface="+mn-lt"/>
                <a:ea typeface="+mn-ea"/>
                <a:cs typeface="+mn-cs"/>
              </a:rPr>
              <a:t>GoSleep Recovery Pod is a self-contained rest cabin for airports that provides a fully private, lie‑flat space with a breathable sliding cover, USB and power outlets, and carry‑on storage. It reduces light and noise, supports short naps or overnight stays, and integrates easily into terminals with modular footprints. Flexible layouts.</a:t>
            </a:r>
          </a:p>
          <a:p>
            <a:pPr>
              <a:lnSpc>
                <a:spcPct val="150000"/>
              </a:lnSpc>
            </a:pPr>
            <a:endParaRPr lang="en-US" sz="900" dirty="0"/>
          </a:p>
        </p:txBody>
      </p:sp>
      <p:sp>
        <p:nvSpPr>
          <p:cNvPr id="3" name="TextBox 2">
            <a:extLst>
              <a:ext uri="{FF2B5EF4-FFF2-40B4-BE49-F238E27FC236}">
                <a16:creationId xmlns:a16="http://schemas.microsoft.com/office/drawing/2014/main" id="{433F7B15-A9E3-4C53-859B-036DBBD806F8}"/>
              </a:ext>
            </a:extLst>
          </p:cNvPr>
          <p:cNvSpPr txBox="1"/>
          <p:nvPr/>
        </p:nvSpPr>
        <p:spPr>
          <a:xfrm>
            <a:off x="834862" y="4804291"/>
            <a:ext cx="3190875" cy="369332"/>
          </a:xfrm>
          <a:prstGeom prst="rect">
            <a:avLst/>
          </a:prstGeom>
          <a:noFill/>
        </p:spPr>
        <p:txBody>
          <a:bodyPr wrap="square" rtlCol="0">
            <a:spAutoFit/>
          </a:bodyPr>
          <a:lstStyle/>
          <a:p>
            <a:pPr algn="ctr"/>
            <a:r>
              <a:rPr kumimoji="0" lang="en-US" sz="900" b="0" i="0" u="none" strike="noStrike" cap="none" spc="0" normalizeH="0" baseline="0" dirty="0">
                <a:ln>
                  <a:noFill/>
                </a:ln>
                <a:solidFill>
                  <a:schemeClr val="tx1"/>
                </a:solidFill>
                <a:effectLst/>
                <a:uFillTx/>
                <a:latin typeface="Poppins" panose="00000500000000000000" pitchFamily="2" charset="0"/>
                <a:ea typeface="Cambria" panose="02040503050406030204" pitchFamily="18" charset="0"/>
                <a:cs typeface="Poppins" panose="00000500000000000000" pitchFamily="2" charset="0"/>
                <a:sym typeface="Poppins Bold"/>
              </a:rPr>
              <a:t>GoSleep Recovery Pod</a:t>
            </a:r>
          </a:p>
          <a:p>
            <a:pPr algn="ctr"/>
            <a:endParaRPr lang="en-US" sz="900" dirty="0"/>
          </a:p>
        </p:txBody>
      </p:sp>
    </p:spTree>
    <p:extLst>
      <p:ext uri="{BB962C8B-B14F-4D97-AF65-F5344CB8AC3E}">
        <p14:creationId xmlns:p14="http://schemas.microsoft.com/office/powerpoint/2010/main" val="101340001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DCBB1-C9A2-D7E5-60CF-88C83E568624}"/>
              </a:ext>
            </a:extLst>
          </p:cNvPr>
          <p:cNvSpPr>
            <a:spLocks noGrp="1"/>
          </p:cNvSpPr>
          <p:nvPr>
            <p:ph type="title"/>
          </p:nvPr>
        </p:nvSpPr>
        <p:spPr/>
        <p:txBody>
          <a:bodyPr>
            <a:normAutofit/>
          </a:bodyPr>
          <a:lstStyle/>
          <a:p>
            <a:r>
              <a:rPr lang="en-IN" b="1" dirty="0">
                <a:latin typeface="Poppins"/>
              </a:rPr>
              <a:t>GOSLEEP - FINANCIAL OVERVIEW</a:t>
            </a:r>
            <a:r>
              <a:rPr lang="en-IN" sz="1800" b="1" dirty="0">
                <a:latin typeface="Poppins"/>
              </a:rPr>
              <a:t/>
            </a:r>
            <a:r>
              <a:rPr lang="en-US" b="1" dirty="0">
                <a:latin typeface="Poppins"/>
              </a:rPr>
              <a:t/>
            </a:r>
          </a:p>
        </p:txBody>
      </p:sp>
      <p:graphicFrame>
        <p:nvGraphicFramePr>
          <p:cNvPr id="4" name="Table 3">
            <a:extLst>
              <a:ext uri="{FF2B5EF4-FFF2-40B4-BE49-F238E27FC236}">
                <a16:creationId xmlns:a16="http://schemas.microsoft.com/office/drawing/2014/main" id="{FF71664F-6432-A7D6-1892-636A1A3CBE3E}"/>
              </a:ext>
            </a:extLst>
          </p:cNvPr>
          <p:cNvGraphicFramePr>
            <a:graphicFrameLocks noGrp="1"/>
          </p:cNvGraphicFramePr>
          <p:nvPr>
            <p:extLst>
              <p:ext uri="{D42A27DB-BD31-4B8C-83A1-F6EECF244321}">
                <p14:modId xmlns:p14="http://schemas.microsoft.com/office/powerpoint/2010/main" val="3903895136"/>
              </p:ext>
            </p:extLst>
          </p:nvPr>
        </p:nvGraphicFramePr>
        <p:xfrm>
          <a:off x="910772" y="961768"/>
          <a:ext cx="10894236" cy="2735918"/>
        </p:xfrm>
        <a:graphic>
          <a:graphicData uri="http://schemas.openxmlformats.org/drawingml/2006/table">
            <a:tbl>
              <a:tblPr firstRow="1" bandRow="1">
                <a:tableStyleId>{5C22544A-7EE6-4342-B048-85BDC9FD1C3A}</a:tableStyleId>
              </a:tblPr>
              <a:tblGrid>
                <a:gridCol w="5232400">
                  <a:extLst>
                    <a:ext uri="{9D8B030D-6E8A-4147-A177-3AD203B41FA5}">
                      <a16:colId xmlns:a16="http://schemas.microsoft.com/office/drawing/2014/main" val="2785032305"/>
                    </a:ext>
                  </a:extLst>
                </a:gridCol>
                <a:gridCol w="5661836">
                  <a:extLst>
                    <a:ext uri="{9D8B030D-6E8A-4147-A177-3AD203B41FA5}">
                      <a16:colId xmlns:a16="http://schemas.microsoft.com/office/drawing/2014/main" val="303155671"/>
                    </a:ext>
                  </a:extLst>
                </a:gridCol>
              </a:tblGrid>
              <a:tr h="417229">
                <a:tc>
                  <a:txBody>
                    <a:bodyPr/>
                    <a:lstStyle/>
                    <a:p>
                      <a:r>
                        <a:rPr lang="en-US" sz="1100" dirty="0"/>
                        <a:t>GOSLEEP - RECENT FINANCIALS IN USD BILLION (2022-2024)</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marL="0" algn="l" defTabSz="914400" rtl="0" eaLnBrk="1" latinLnBrk="0" hangingPunct="1"/>
                      <a:r>
                        <a:rPr lang="en-IN" sz="1100" b="1" dirty="0">
                          <a:latin typeface="+mn-lt"/>
                        </a:rPr>
                        <a:t>GOSLEEP  </a:t>
                      </a:r>
                      <a:r>
                        <a:rPr lang="en-US" sz="1100" b="1" kern="1200" dirty="0">
                          <a:solidFill>
                            <a:schemeClr val="lt1"/>
                          </a:solidFill>
                          <a:latin typeface="+mn-lt"/>
                          <a:ea typeface="+mn-ea"/>
                          <a:cs typeface="+mn-cs"/>
                        </a:rPr>
                        <a:t>- BUSINESS REVENUE MIX, 2024 IN PERCENTAGE (%)</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614998599"/>
                  </a:ext>
                </a:extLst>
              </a:tr>
              <a:tr h="2318689">
                <a:tc>
                  <a:txBody>
                    <a:bodyPr/>
                    <a:lstStyle/>
                    <a:p>
                      <a:endParaRPr lang="en-IN" sz="14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endParaRPr lang="en-IN" sz="14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4747230"/>
                  </a:ext>
                </a:extLst>
              </a:tr>
            </a:tbl>
          </a:graphicData>
        </a:graphic>
      </p:graphicFrame>
      <p:graphicFrame>
        <p:nvGraphicFramePr>
          <p:cNvPr id="7" name="Table 6">
            <a:extLst>
              <a:ext uri="{FF2B5EF4-FFF2-40B4-BE49-F238E27FC236}">
                <a16:creationId xmlns:a16="http://schemas.microsoft.com/office/drawing/2014/main" id="{0E0EE413-F5EF-AEED-6B80-20FA573A9074}"/>
              </a:ext>
            </a:extLst>
          </p:cNvPr>
          <p:cNvGraphicFramePr>
            <a:graphicFrameLocks noGrp="1"/>
          </p:cNvGraphicFramePr>
          <p:nvPr/>
        </p:nvGraphicFramePr>
        <p:xfrm>
          <a:off x="939801" y="3843445"/>
          <a:ext cx="10894236" cy="327428"/>
        </p:xfrm>
        <a:graphic>
          <a:graphicData uri="http://schemas.openxmlformats.org/drawingml/2006/table">
            <a:tbl>
              <a:tblPr firstRow="1" bandRow="1">
                <a:tableStyleId>{5C22544A-7EE6-4342-B048-85BDC9FD1C3A}</a:tableStyleId>
              </a:tblPr>
              <a:tblGrid>
                <a:gridCol w="10894236">
                  <a:extLst>
                    <a:ext uri="{9D8B030D-6E8A-4147-A177-3AD203B41FA5}">
                      <a16:colId xmlns:a16="http://schemas.microsoft.com/office/drawing/2014/main" val="20000"/>
                    </a:ext>
                  </a:extLst>
                </a:gridCol>
              </a:tblGrid>
              <a:tr h="327428">
                <a:tc>
                  <a:txBody>
                    <a:bodyPr/>
                    <a:lstStyle/>
                    <a:p>
                      <a:pPr marL="180000" marR="0" lvl="0" indent="0" algn="ctr" defTabSz="914400" rtl="0" eaLnBrk="1" fontAlgn="auto" latinLnBrk="0" hangingPunct="1">
                        <a:lnSpc>
                          <a:spcPct val="100000"/>
                        </a:lnSpc>
                        <a:spcBef>
                          <a:spcPts val="0"/>
                        </a:spcBef>
                        <a:spcAft>
                          <a:spcPts val="0"/>
                        </a:spcAft>
                        <a:buClrTx/>
                        <a:buSzTx/>
                        <a:buFontTx/>
                        <a:buNone/>
                        <a:defRPr/>
                      </a:pPr>
                      <a:r>
                        <a:rPr lang="en-IN" sz="1100" b="1" dirty="0">
                          <a:latin typeface="Poppins" panose="00000500000000000000" pitchFamily="2" charset="0"/>
                          <a:ea typeface="Cambria" panose="02040503050406030204" pitchFamily="18" charset="0"/>
                          <a:cs typeface="Poppins" panose="00000500000000000000" pitchFamily="2" charset="0"/>
                        </a:rPr>
                        <a:t>SKYQUEST'S TAKE ON THE COMPANY</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bl>
          </a:graphicData>
        </a:graphic>
      </p:graphicFrame>
      <p:pic>
        <p:nvPicPr>
          <p:cNvPr id="9" name="Picture 8">
            <a:extLst>
              <a:ext uri="{FF2B5EF4-FFF2-40B4-BE49-F238E27FC236}">
                <a16:creationId xmlns:a16="http://schemas.microsoft.com/office/drawing/2014/main" id="{F61EEFAE-4166-0779-D64C-4B1998BD652A}"/>
              </a:ext>
            </a:extLst>
          </p:cNvPr>
          <p:cNvPicPr>
            <a:picLocks noChangeAspect="1"/>
          </p:cNvPicPr>
          <p:nvPr/>
        </p:nvPicPr>
        <p:blipFill>
          <a:blip r:embed="rId2" cstate="print">
            <a:extLst>
              <a:ext uri="{BEBA8EAE-BF5A-486C-A8C5-ECC9F3942E4B}">
                <a14:imgProps xmlns:a14="http://schemas.microsoft.com/office/drawing/2010/main">
                  <a14:imgLayer r:embed="rId3">
                    <a14:imgEffect>
                      <a14:artisticBlur/>
                    </a14:imgEffect>
                  </a14:imgLayer>
                </a14:imgProps>
              </a:ext>
            </a:extLst>
          </a:blip>
          <a:stretch>
            <a:fillRect/>
          </a:stretch>
        </p:blipFill>
        <p:spPr>
          <a:xfrm>
            <a:off x="910772" y="4147256"/>
            <a:ext cx="10918882" cy="2176461"/>
          </a:xfrm>
          <a:prstGeom prst="rect">
            <a:avLst/>
          </a:prstGeom>
        </p:spPr>
      </p:pic>
      <p:graphicFrame>
        <p:nvGraphicFramePr>
          <p:cNvPr id="10" name="Chart 9">
            <a:extLst>
              <a:ext uri="{FF2B5EF4-FFF2-40B4-BE49-F238E27FC236}">
                <a16:creationId xmlns:a16="http://schemas.microsoft.com/office/drawing/2014/main" id="{806347BA-18D7-4E53-A7C1-76B926A3798F}"/>
              </a:ext>
            </a:extLst>
          </p:cNvPr>
          <p:cNvGraphicFramePr>
            <a:graphicFrameLocks/>
          </p:cNvGraphicFramePr>
          <p:nvPr>
            <p:extLst>
              <p:ext uri="{D42A27DB-BD31-4B8C-83A1-F6EECF244321}">
                <p14:modId xmlns:p14="http://schemas.microsoft.com/office/powerpoint/2010/main" val="3763943238"/>
              </p:ext>
            </p:extLst>
          </p:nvPr>
        </p:nvGraphicFramePr>
        <p:xfrm>
          <a:off x="819947" y="1209436"/>
          <a:ext cx="5328467" cy="2301204"/>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1" name="Chart 10">
            <a:extLst>
              <a:ext uri="{FF2B5EF4-FFF2-40B4-BE49-F238E27FC236}">
                <a16:creationId xmlns:a16="http://schemas.microsoft.com/office/drawing/2014/main" id="{C2268ECE-E7B0-42BC-B040-D86E50BEF8AB}"/>
              </a:ext>
            </a:extLst>
          </p:cNvPr>
          <p:cNvGraphicFramePr>
            <a:graphicFrameLocks/>
          </p:cNvGraphicFramePr>
          <p:nvPr>
            <p:extLst>
              <p:ext uri="{D42A27DB-BD31-4B8C-83A1-F6EECF244321}">
                <p14:modId xmlns:p14="http://schemas.microsoft.com/office/powerpoint/2010/main" val="2126324649"/>
              </p:ext>
            </p:extLst>
          </p:nvPr>
        </p:nvGraphicFramePr>
        <p:xfrm>
          <a:off x="6148414" y="1344351"/>
          <a:ext cx="5223640" cy="2301204"/>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393450760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DCBB1-C9A2-D7E5-60CF-88C83E568624}"/>
              </a:ext>
            </a:extLst>
          </p:cNvPr>
          <p:cNvSpPr>
            <a:spLocks noGrp="1"/>
          </p:cNvSpPr>
          <p:nvPr>
            <p:ph type="title"/>
          </p:nvPr>
        </p:nvSpPr>
        <p:spPr/>
        <p:txBody>
          <a:bodyPr>
            <a:normAutofit/>
          </a:bodyPr>
          <a:lstStyle/>
          <a:p>
            <a:r>
              <a:rPr lang="en-IN" sz="1800" b="1" dirty="0">
                <a:latin typeface="Poppins"/>
              </a:rPr>
              <a:t>GOSLEEP – KEY DEVELOPMENTS</a:t>
            </a:r>
            <a:r>
              <a:rPr lang="en-US" dirty="0"/>
              <a:t/>
            </a:r>
          </a:p>
        </p:txBody>
      </p:sp>
      <p:graphicFrame>
        <p:nvGraphicFramePr>
          <p:cNvPr id="7" name="Table 6">
            <a:extLst>
              <a:ext uri="{FF2B5EF4-FFF2-40B4-BE49-F238E27FC236}">
                <a16:creationId xmlns:a16="http://schemas.microsoft.com/office/drawing/2014/main" id="{0E0EE413-F5EF-AEED-6B80-20FA573A9074}"/>
              </a:ext>
            </a:extLst>
          </p:cNvPr>
          <p:cNvGraphicFramePr>
            <a:graphicFrameLocks noGrp="1"/>
          </p:cNvGraphicFramePr>
          <p:nvPr/>
        </p:nvGraphicFramePr>
        <p:xfrm>
          <a:off x="838200" y="960952"/>
          <a:ext cx="10866478" cy="3488957"/>
        </p:xfrm>
        <a:graphic>
          <a:graphicData uri="http://schemas.openxmlformats.org/drawingml/2006/table">
            <a:tbl>
              <a:tblPr firstRow="1" bandRow="1">
                <a:tableStyleId>{5C22544A-7EE6-4342-B048-85BDC9FD1C3A}</a:tableStyleId>
              </a:tblPr>
              <a:tblGrid>
                <a:gridCol w="1477465">
                  <a:extLst>
                    <a:ext uri="{9D8B030D-6E8A-4147-A177-3AD203B41FA5}">
                      <a16:colId xmlns:a16="http://schemas.microsoft.com/office/drawing/2014/main" val="20000"/>
                    </a:ext>
                  </a:extLst>
                </a:gridCol>
                <a:gridCol w="2206487">
                  <a:extLst>
                    <a:ext uri="{9D8B030D-6E8A-4147-A177-3AD203B41FA5}">
                      <a16:colId xmlns:a16="http://schemas.microsoft.com/office/drawing/2014/main" val="20001"/>
                    </a:ext>
                  </a:extLst>
                </a:gridCol>
                <a:gridCol w="7182526">
                  <a:extLst>
                    <a:ext uri="{9D8B030D-6E8A-4147-A177-3AD203B41FA5}">
                      <a16:colId xmlns:a16="http://schemas.microsoft.com/office/drawing/2014/main" val="444208297"/>
                    </a:ext>
                  </a:extLst>
                </a:gridCol>
              </a:tblGrid>
              <a:tr h="420918">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200" b="1" kern="1200" dirty="0">
                          <a:solidFill>
                            <a:schemeClr val="lt1"/>
                          </a:solidFill>
                          <a:latin typeface="Poppins" panose="00000500000000000000" pitchFamily="2" charset="0"/>
                          <a:ea typeface="Cambria" panose="02040503050406030204" pitchFamily="18" charset="0"/>
                          <a:cs typeface="Poppins" panose="00000500000000000000" pitchFamily="2" charset="0"/>
                        </a:rPr>
                        <a:t>DATE</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200" b="1" kern="1200" dirty="0">
                          <a:solidFill>
                            <a:schemeClr val="lt1"/>
                          </a:solidFill>
                          <a:latin typeface="Poppins" panose="00000500000000000000" pitchFamily="2" charset="0"/>
                          <a:ea typeface="Cambria" panose="02040503050406030204" pitchFamily="18" charset="0"/>
                          <a:cs typeface="Poppins" panose="00000500000000000000" pitchFamily="2" charset="0"/>
                        </a:rPr>
                        <a:t>TYPE OF DEVELOPMENT</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200" b="1" kern="1200" dirty="0">
                          <a:solidFill>
                            <a:schemeClr val="lt1"/>
                          </a:solidFill>
                          <a:latin typeface="Poppins" panose="00000500000000000000" pitchFamily="2" charset="0"/>
                          <a:ea typeface="Cambria" panose="02040503050406030204" pitchFamily="18" charset="0"/>
                          <a:cs typeface="Poppins" panose="00000500000000000000" pitchFamily="2" charset="0"/>
                        </a:rPr>
                        <a:t>DESCRIPTION</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1707707">
                <a:tc>
                  <a:txBody>
                    <a:bodyPr/>
                    <a:lstStyle/>
                    <a:p>
                      <a:pPr algn="ctr">
                        <a:lnSpc>
                          <a:spcPct val="150000"/>
                        </a:lnSpc>
                      </a:pPr>
                      <a:r>
                        <a:rPr lang="en-US" sz="1100" dirty="0">
                          <a:latin typeface="Poppins" panose="00000500000000000000" pitchFamily="2" charset="0"/>
                          <a:cs typeface="Poppins" panose="00000500000000000000" pitchFamily="2" charset="0"/>
                        </a:rPr>
                        <a:t>October 2023</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lnSpc>
                          <a:spcPct val="150000"/>
                        </a:lnSpc>
                      </a:pPr>
                      <a:r>
                        <a:rPr lang="en-US" sz="1100" dirty="0">
                          <a:latin typeface="Poppins" panose="00000500000000000000" pitchFamily="2" charset="0"/>
                          <a:cs typeface="Poppins" panose="00000500000000000000" pitchFamily="2" charset="0"/>
                        </a:rPr>
                        <a:t>Partnership</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just">
                        <a:lnSpc>
                          <a:spcPct val="150000"/>
                        </a:lnSpc>
                      </a:pPr>
                      <a:r>
                        <a:rPr lang="en-US" sz="1100" kern="1200" dirty="0">
                          <a:solidFill>
                            <a:schemeClr val="dk1"/>
                          </a:solidFill>
                          <a:latin typeface="Poppins" panose="00000500000000000000" pitchFamily="2" charset="0"/>
                          <a:ea typeface="+mn-ea"/>
                          <a:cs typeface="Poppins" panose="00000500000000000000" pitchFamily="2" charset="0"/>
                        </a:rPr>
                        <a:t>Microsoft and Siemens are deepening their partnership by bringing the benefits of generative AI to industries worldwide. As a first step, the companies are introducing Siemens Industrial Copilot, an AI-powered jointly developed assistant aimed at improving human-machine collaboration in manufacturing. In addition, the launch of the integration between Siemens Teamcenter software for product lifecycle management and Microsoft Teams will further pave the way to enabling the industrial metaverse. </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87196309"/>
                  </a:ext>
                </a:extLst>
              </a:tr>
              <a:tr h="1360332">
                <a:tc>
                  <a:txBody>
                    <a:bodyPr/>
                    <a:lstStyle/>
                    <a:p>
                      <a:pPr algn="ctr">
                        <a:lnSpc>
                          <a:spcPct val="150000"/>
                        </a:lnSpc>
                      </a:pPr>
                      <a:r>
                        <a:rPr lang="en-US" sz="1100" dirty="0">
                          <a:latin typeface="Poppins" panose="00000500000000000000" pitchFamily="2" charset="0"/>
                          <a:cs typeface="Poppins" panose="00000500000000000000" pitchFamily="2" charset="0"/>
                        </a:rPr>
                        <a:t>May 2023</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lnSpc>
                          <a:spcPct val="150000"/>
                        </a:lnSpc>
                      </a:pPr>
                      <a:r>
                        <a:rPr lang="en-US" sz="1100" dirty="0">
                          <a:latin typeface="Poppins" panose="00000500000000000000" pitchFamily="2" charset="0"/>
                          <a:cs typeface="Poppins" panose="00000500000000000000" pitchFamily="2" charset="0"/>
                        </a:rPr>
                        <a:t>Product launch</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just">
                        <a:lnSpc>
                          <a:spcPct val="150000"/>
                        </a:lnSpc>
                      </a:pPr>
                      <a:r>
                        <a:rPr lang="en-US" sz="1100" kern="1200" dirty="0">
                          <a:solidFill>
                            <a:schemeClr val="dk1"/>
                          </a:solidFill>
                          <a:latin typeface="Poppins" panose="00000500000000000000" pitchFamily="2" charset="0"/>
                          <a:ea typeface="+mn-ea"/>
                          <a:cs typeface="Poppins" panose="00000500000000000000" pitchFamily="2" charset="0"/>
                        </a:rPr>
                        <a:t>Microsoft Corp. announced a suite of new AI solutions and improvements to Microsoft Clumping Clay for Nonprofit that are designed to transform the nonprofit industry and how fundraisers engage with donors, manage campaigns and optimize operations. In addition, the company announced a limited private preview for nonprofits to experience a new AI-powered fundraising propensity model. </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08805669"/>
                  </a:ext>
                </a:extLst>
              </a:tr>
            </a:tbl>
          </a:graphicData>
        </a:graphic>
      </p:graphicFrame>
      <p:pic>
        <p:nvPicPr>
          <p:cNvPr id="3" name="Picture 2">
            <a:extLst>
              <a:ext uri="{FF2B5EF4-FFF2-40B4-BE49-F238E27FC236}">
                <a16:creationId xmlns:a16="http://schemas.microsoft.com/office/drawing/2014/main" id="{FB0D013F-AE8A-3810-E71F-877895CD27D9}"/>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rcRect l="12749"/>
          <a:stretch/>
        </p:blipFill>
        <p:spPr>
          <a:xfrm>
            <a:off x="838200" y="1323761"/>
            <a:ext cx="10866478" cy="5037282"/>
          </a:xfrm>
          <a:prstGeom prst="rect">
            <a:avLst/>
          </a:prstGeom>
        </p:spPr>
      </p:pic>
    </p:spTree>
    <p:extLst>
      <p:ext uri="{BB962C8B-B14F-4D97-AF65-F5344CB8AC3E}">
        <p14:creationId xmlns:p14="http://schemas.microsoft.com/office/powerpoint/2010/main" val="358400321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3123211"/>
            <a:ext cx="7029450" cy="1017284"/>
          </a:xfrm>
        </p:spPr>
        <p:txBody>
          <a:bodyPr anchor="t">
            <a:normAutofit/>
          </a:bodyPr>
          <a:lstStyle/>
          <a:p>
            <a:pPr defTabSz="457200">
              <a:lnSpc>
                <a:spcPct val="100000"/>
              </a:lnSpc>
              <a:buClr>
                <a:srgbClr val="000000"/>
              </a:buClr>
              <a:buSzPts val="8800"/>
              <a:defRPr/>
            </a:pPr>
            <a:r>
              <a:rPr lang="en-IN" dirty="0">
                <a:solidFill>
                  <a:schemeClr val="accent1"/>
                </a:solidFill>
              </a:rPr>
              <a:t>ABOUT US &amp; APPENDIX</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053" y="3905582"/>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728156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CB177A-CDCC-681D-4CEE-57687F775ED5}"/>
              </a:ext>
            </a:extLst>
          </p:cNvPr>
          <p:cNvSpPr>
            <a:spLocks noGrp="1"/>
          </p:cNvSpPr>
          <p:nvPr>
            <p:ph type="title"/>
          </p:nvPr>
        </p:nvSpPr>
        <p:spPr>
          <a:xfrm>
            <a:off x="435798" y="247132"/>
            <a:ext cx="7391400" cy="618385"/>
          </a:xfrm>
        </p:spPr>
        <p:txBody>
          <a:bodyPr/>
          <a:lstStyle/>
          <a:p>
            <a:r>
              <a:rPr lang="en-IN" dirty="0">
                <a:solidFill>
                  <a:schemeClr val="accent1"/>
                </a:solidFill>
              </a:rPr>
              <a:t>ABOUT US</a:t>
            </a:r>
          </a:p>
        </p:txBody>
      </p:sp>
      <p:sp>
        <p:nvSpPr>
          <p:cNvPr id="3" name="Content Placeholder 2">
            <a:extLst>
              <a:ext uri="{FF2B5EF4-FFF2-40B4-BE49-F238E27FC236}">
                <a16:creationId xmlns:a16="http://schemas.microsoft.com/office/drawing/2014/main" id="{102F0E47-1C65-353E-C5E9-5203FD633C18}"/>
              </a:ext>
            </a:extLst>
          </p:cNvPr>
          <p:cNvSpPr>
            <a:spLocks noGrp="1"/>
          </p:cNvSpPr>
          <p:nvPr>
            <p:ph idx="1"/>
          </p:nvPr>
        </p:nvSpPr>
        <p:spPr>
          <a:xfrm>
            <a:off x="435798" y="795243"/>
            <a:ext cx="7275286" cy="803275"/>
          </a:xfrm>
        </p:spPr>
        <p:txBody>
          <a:bodyPr>
            <a:normAutofit/>
          </a:bodyPr>
          <a:lstStyle/>
          <a:p>
            <a:pPr marL="0" indent="0">
              <a:lnSpc>
                <a:spcPct val="200000"/>
              </a:lnSpc>
              <a:buNone/>
            </a:pPr>
            <a:r>
              <a:rPr lang="en-US" sz="1000" dirty="0"/>
              <a:t>Established in 2006, SkyQuest is a Global Market Intelligence, Innovation Management organization that connects innovation to new markets, networks &amp; collaborators for achieving sustainable development goals.</a:t>
            </a:r>
          </a:p>
          <a:p>
            <a:pPr marL="0" indent="0">
              <a:lnSpc>
                <a:spcPct val="200000"/>
              </a:lnSpc>
              <a:buNone/>
            </a:pPr>
            <a:endParaRPr lang="en-IN" sz="1000" dirty="0"/>
          </a:p>
        </p:txBody>
      </p:sp>
      <p:sp>
        <p:nvSpPr>
          <p:cNvPr id="4" name="Title 1">
            <a:extLst>
              <a:ext uri="{FF2B5EF4-FFF2-40B4-BE49-F238E27FC236}">
                <a16:creationId xmlns:a16="http://schemas.microsoft.com/office/drawing/2014/main" id="{958D3B53-27FA-A2B6-F556-3310CCCC5445}"/>
              </a:ext>
            </a:extLst>
          </p:cNvPr>
          <p:cNvSpPr txBox="1">
            <a:spLocks/>
          </p:cNvSpPr>
          <p:nvPr/>
        </p:nvSpPr>
        <p:spPr>
          <a:xfrm>
            <a:off x="435798" y="1664538"/>
            <a:ext cx="7391400" cy="42582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N" sz="2000" b="0" i="0" u="none" strike="noStrike" kern="1200" cap="none" spc="0" normalizeH="0" baseline="0" noProof="0" dirty="0">
                <a:ln>
                  <a:noFill/>
                </a:ln>
                <a:solidFill>
                  <a:srgbClr val="31097E"/>
                </a:solidFill>
                <a:effectLst/>
                <a:uLnTx/>
                <a:uFillTx/>
                <a:latin typeface="Poppins bold"/>
                <a:ea typeface="+mj-ea"/>
                <a:cs typeface="+mj-cs"/>
              </a:rPr>
              <a:t>SOME OF OUR CLIENTS</a:t>
            </a:r>
          </a:p>
        </p:txBody>
      </p:sp>
      <p:sp>
        <p:nvSpPr>
          <p:cNvPr id="19" name="TextBox 18">
            <a:extLst>
              <a:ext uri="{FF2B5EF4-FFF2-40B4-BE49-F238E27FC236}">
                <a16:creationId xmlns:a16="http://schemas.microsoft.com/office/drawing/2014/main" id="{922EB75C-36AA-F313-4B36-33A2FF5E41E7}"/>
              </a:ext>
            </a:extLst>
          </p:cNvPr>
          <p:cNvSpPr txBox="1"/>
          <p:nvPr/>
        </p:nvSpPr>
        <p:spPr>
          <a:xfrm>
            <a:off x="1649896" y="6012960"/>
            <a:ext cx="6703972" cy="763029"/>
          </a:xfrm>
          <a:prstGeom prst="rect">
            <a:avLst/>
          </a:prstGeom>
          <a:noFill/>
        </p:spPr>
        <p:txBody>
          <a:bodyPr wrap="square">
            <a:spAutoFit/>
          </a:bodyPr>
          <a:lstStyle/>
          <a:p>
            <a:pPr marL="0" marR="0" lvl="0" indent="0" algn="r" defTabSz="1819840" rtl="0" eaLnBrk="1" fontAlgn="auto" latinLnBrk="0" hangingPunct="1">
              <a:lnSpc>
                <a:spcPct val="15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Information Technology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Clean Tech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Marketing &amp; Advertising </a:t>
            </a:r>
            <a:r>
              <a:rPr kumimoji="0" lang="en-US" sz="1000" b="0"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Water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Life Sciences and Social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Social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Energy and Power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Food &amp; Beverage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Training &amp; E-Learnings &amp; Materials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Semiconductor &amp; Electronics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Oil &amp; Gas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Banking, Financial, Capital Markets, Insurance </a:t>
            </a:r>
          </a:p>
        </p:txBody>
      </p:sp>
      <p:sp>
        <p:nvSpPr>
          <p:cNvPr id="24" name="Rectangle 23">
            <a:extLst>
              <a:ext uri="{FF2B5EF4-FFF2-40B4-BE49-F238E27FC236}">
                <a16:creationId xmlns:a16="http://schemas.microsoft.com/office/drawing/2014/main" id="{B3D9D4A8-AA99-C1E4-6BAE-959C55A06E07}"/>
              </a:ext>
            </a:extLst>
          </p:cNvPr>
          <p:cNvSpPr/>
          <p:nvPr/>
        </p:nvSpPr>
        <p:spPr>
          <a:xfrm>
            <a:off x="8353868" y="0"/>
            <a:ext cx="3838132" cy="990600"/>
          </a:xfrm>
          <a:prstGeom prst="rect">
            <a:avLst/>
          </a:prstGeom>
          <a:solidFill>
            <a:srgbClr val="4732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0" name="Rectangle 18">
            <a:extLst>
              <a:ext uri="{FF2B5EF4-FFF2-40B4-BE49-F238E27FC236}">
                <a16:creationId xmlns:a16="http://schemas.microsoft.com/office/drawing/2014/main" id="{B93C01DF-253C-1354-F861-2319471F7BA2}"/>
              </a:ext>
            </a:extLst>
          </p:cNvPr>
          <p:cNvSpPr>
            <a:spLocks noChangeArrowheads="1"/>
          </p:cNvSpPr>
          <p:nvPr/>
        </p:nvSpPr>
        <p:spPr bwMode="auto">
          <a:xfrm>
            <a:off x="6658260" y="5785399"/>
            <a:ext cx="1600359"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200" b="1" i="1" u="none" strike="noStrike" kern="1200" cap="none" spc="0" normalizeH="0" baseline="0" noProof="0" dirty="0">
                <a:ln>
                  <a:noFill/>
                </a:ln>
                <a:solidFill>
                  <a:srgbClr val="FB592D"/>
                </a:solidFill>
                <a:effectLst/>
                <a:uLnTx/>
                <a:uFillTx/>
                <a:latin typeface="Poppins" panose="00000500000000000000" pitchFamily="2" charset="0"/>
                <a:ea typeface="Lato Light" panose="020F0502020204030203" pitchFamily="34" charset="0"/>
                <a:cs typeface="Poppins" panose="00000500000000000000" pitchFamily="2" charset="0"/>
              </a:rPr>
              <a:t>Sectoral Coverage</a:t>
            </a:r>
          </a:p>
        </p:txBody>
      </p:sp>
      <p:sp>
        <p:nvSpPr>
          <p:cNvPr id="21" name="Rectangle 20">
            <a:extLst>
              <a:ext uri="{FF2B5EF4-FFF2-40B4-BE49-F238E27FC236}">
                <a16:creationId xmlns:a16="http://schemas.microsoft.com/office/drawing/2014/main" id="{B5EEF8D1-A224-86E7-A23E-D10BB7F34B48}"/>
              </a:ext>
            </a:extLst>
          </p:cNvPr>
          <p:cNvSpPr/>
          <p:nvPr/>
        </p:nvSpPr>
        <p:spPr>
          <a:xfrm>
            <a:off x="391881" y="4617536"/>
            <a:ext cx="7182467" cy="4557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81984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180+</a:t>
            </a:r>
            <a:r>
              <a:rPr kumimoji="0" lang="en-US" sz="20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 </a:t>
            </a:r>
            <a:r>
              <a:rPr kumimoji="0" lang="en-US" sz="11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Institutional Clients </a:t>
            </a:r>
            <a:r>
              <a:rPr kumimoji="0" lang="en-US" sz="16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 </a:t>
            </a:r>
            <a:r>
              <a:rPr kumimoji="0" lang="en-US" sz="18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125000+</a:t>
            </a:r>
            <a:r>
              <a:rPr kumimoji="0" lang="en-US" sz="20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 </a:t>
            </a:r>
            <a:r>
              <a:rPr kumimoji="0" lang="en-US" sz="11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Streaming Clients</a:t>
            </a:r>
            <a:r>
              <a:rPr kumimoji="0" lang="en-US" sz="1100" b="0" i="0" u="none" strike="noStrike" kern="1200" cap="none" spc="0" normalizeH="0" baseline="0" noProof="0" dirty="0">
                <a:ln>
                  <a:noFill/>
                </a:ln>
                <a:solidFill>
                  <a:srgbClr val="31097E">
                    <a:lumMod val="50000"/>
                  </a:srgbClr>
                </a:solidFill>
                <a:effectLst/>
                <a:uLnTx/>
                <a:uFillTx/>
                <a:latin typeface="Poppins bold"/>
                <a:ea typeface="+mn-ea"/>
                <a:cs typeface="Poppins" panose="00000500000000000000" pitchFamily="2" charset="0"/>
              </a:rPr>
              <a:t> </a:t>
            </a:r>
            <a:r>
              <a:rPr kumimoji="0" lang="en-US" sz="18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500+</a:t>
            </a:r>
            <a:r>
              <a:rPr kumimoji="0" lang="en-US" sz="1600" b="0" i="0" u="none" strike="noStrike" kern="1200" cap="none" spc="0" normalizeH="0" baseline="0" noProof="0" dirty="0">
                <a:ln>
                  <a:noFill/>
                </a:ln>
                <a:solidFill>
                  <a:prstClr val="white"/>
                </a:solidFill>
                <a:effectLst/>
                <a:uLnTx/>
                <a:uFillTx/>
                <a:latin typeface="Poppins bold"/>
                <a:ea typeface="Lato" panose="020F0502020204030203" pitchFamily="34" charset="0"/>
                <a:cs typeface="Poppins" panose="00000500000000000000" pitchFamily="2" charset="0"/>
              </a:rPr>
              <a:t> </a:t>
            </a:r>
            <a:r>
              <a:rPr kumimoji="0" lang="en-US" sz="11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Workshops Organized </a:t>
            </a:r>
          </a:p>
        </p:txBody>
      </p:sp>
      <p:pic>
        <p:nvPicPr>
          <p:cNvPr id="23" name="Picture 22">
            <a:extLst>
              <a:ext uri="{FF2B5EF4-FFF2-40B4-BE49-F238E27FC236}">
                <a16:creationId xmlns:a16="http://schemas.microsoft.com/office/drawing/2014/main" id="{13394685-32CD-35F7-1262-8BEB15E642C0}"/>
              </a:ext>
            </a:extLst>
          </p:cNvPr>
          <p:cNvPicPr>
            <a:picLocks noChangeAspect="1"/>
          </p:cNvPicPr>
          <p:nvPr/>
        </p:nvPicPr>
        <p:blipFill rotWithShape="1">
          <a:blip r:embed="rId2">
            <a:duotone>
              <a:schemeClr val="accent1">
                <a:shade val="45000"/>
                <a:satMod val="135000"/>
              </a:schemeClr>
              <a:prstClr val="white"/>
            </a:duotone>
            <a:extLst>
              <a:ext uri="{BEBA8EAE-BF5A-486C-A8C5-ECC9F3942E4B}">
                <a14:imgProps xmlns:a14="http://schemas.microsoft.com/office/drawing/2010/main">
                  <a14:imgLayer r:embed="rId3">
                    <a14:imgEffect>
                      <a14:brightnessContrast bright="-20000"/>
                    </a14:imgEffect>
                  </a14:imgLayer>
                </a14:imgProps>
              </a:ext>
            </a:extLst>
          </a:blip>
          <a:srcRect t="4339"/>
          <a:stretch/>
        </p:blipFill>
        <p:spPr>
          <a:xfrm>
            <a:off x="8353868" y="977898"/>
            <a:ext cx="3844102" cy="5880102"/>
          </a:xfrm>
          <a:prstGeom prst="rect">
            <a:avLst/>
          </a:prstGeom>
        </p:spPr>
      </p:pic>
      <p:pic>
        <p:nvPicPr>
          <p:cNvPr id="25" name="Picture 2">
            <a:extLst>
              <a:ext uri="{FF2B5EF4-FFF2-40B4-BE49-F238E27FC236}">
                <a16:creationId xmlns:a16="http://schemas.microsoft.com/office/drawing/2014/main" id="{42DC7F8B-0BEB-5032-2AB9-AFDC754618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16565" y="1748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22" name="Group 21">
            <a:extLst>
              <a:ext uri="{FF2B5EF4-FFF2-40B4-BE49-F238E27FC236}">
                <a16:creationId xmlns:a16="http://schemas.microsoft.com/office/drawing/2014/main" id="{BC5F553D-E4CB-14D8-500B-8A5478C0CD8A}"/>
              </a:ext>
            </a:extLst>
          </p:cNvPr>
          <p:cNvGrpSpPr/>
          <p:nvPr/>
        </p:nvGrpSpPr>
        <p:grpSpPr>
          <a:xfrm>
            <a:off x="534212" y="2094151"/>
            <a:ext cx="6873886" cy="2495240"/>
            <a:chOff x="912807" y="2691037"/>
            <a:chExt cx="6070033" cy="2203439"/>
          </a:xfrm>
        </p:grpSpPr>
        <p:grpSp>
          <p:nvGrpSpPr>
            <p:cNvPr id="26" name="Group 25">
              <a:extLst>
                <a:ext uri="{FF2B5EF4-FFF2-40B4-BE49-F238E27FC236}">
                  <a16:creationId xmlns:a16="http://schemas.microsoft.com/office/drawing/2014/main" id="{A1536748-BD95-83D0-BB74-F28D72147AF2}"/>
                </a:ext>
              </a:extLst>
            </p:cNvPr>
            <p:cNvGrpSpPr/>
            <p:nvPr/>
          </p:nvGrpSpPr>
          <p:grpSpPr>
            <a:xfrm>
              <a:off x="912807" y="2691037"/>
              <a:ext cx="6070033" cy="2133543"/>
              <a:chOff x="1352000" y="5101705"/>
              <a:chExt cx="13595377" cy="5274788"/>
            </a:xfrm>
          </p:grpSpPr>
          <p:sp>
            <p:nvSpPr>
              <p:cNvPr id="32" name="Rectangle">
                <a:extLst>
                  <a:ext uri="{FF2B5EF4-FFF2-40B4-BE49-F238E27FC236}">
                    <a16:creationId xmlns:a16="http://schemas.microsoft.com/office/drawing/2014/main" id="{F961A143-1DF4-3609-C6B1-AB1FDE53F7B4}"/>
                  </a:ext>
                </a:extLst>
              </p:cNvPr>
              <p:cNvSpPr/>
              <p:nvPr/>
            </p:nvSpPr>
            <p:spPr>
              <a:xfrm>
                <a:off x="1352000" y="5101705"/>
                <a:ext cx="13595377" cy="5274788"/>
              </a:xfrm>
              <a:prstGeom prst="rect">
                <a:avLst/>
              </a:prstGeom>
              <a:solidFill>
                <a:srgbClr val="FFFFFF"/>
              </a:solidFill>
              <a:ln w="25400">
                <a:solidFill>
                  <a:srgbClr val="E1E1E1"/>
                </a:solidFill>
                <a:miter lim="400000"/>
              </a:ln>
              <a:effectLst>
                <a:outerShdw blurRad="431800" dist="296871" dir="5400000" rotWithShape="0">
                  <a:srgbClr val="000000">
                    <a:alpha val="8555"/>
                  </a:srgbClr>
                </a:outerShdw>
              </a:effectLst>
            </p:spPr>
            <p:txBody>
              <a:bodyPr lIns="25400" tIns="25400" rIns="25400" bIns="25400" anchor="ctr"/>
              <a:lstStyle/>
              <a:p>
                <a:pPr marL="0" marR="0" lvl="0" indent="0" algn="ctr" defTabSz="412750" rtl="0" eaLnBrk="1" fontAlgn="auto" latinLnBrk="0" hangingPunct="0">
                  <a:lnSpc>
                    <a:spcPct val="200000"/>
                  </a:lnSpc>
                  <a:spcBef>
                    <a:spcPts val="0"/>
                  </a:spcBef>
                  <a:spcAft>
                    <a:spcPts val="0"/>
                  </a:spcAft>
                  <a:buClrTx/>
                  <a:buSzTx/>
                  <a:buFontTx/>
                  <a:buNone/>
                  <a:tabLst/>
                  <a:defRPr sz="3200">
                    <a:solidFill>
                      <a:srgbClr val="FFFFFF"/>
                    </a:solidFill>
                    <a:latin typeface="Helvetica Neue Medium"/>
                    <a:ea typeface="Helvetica Neue Medium"/>
                    <a:cs typeface="Helvetica Neue Medium"/>
                    <a:sym typeface="Helvetica Neue Medium"/>
                  </a:defRPr>
                </a:pPr>
                <a:endParaRPr kumimoji="0" sz="1600" b="0" i="0" u="none" strike="noStrike" kern="0" cap="none" spc="0" normalizeH="0" baseline="0" noProof="0" dirty="0">
                  <a:ln>
                    <a:noFill/>
                  </a:ln>
                  <a:solidFill>
                    <a:srgbClr val="FFFFFF"/>
                  </a:solidFill>
                  <a:effectLst/>
                  <a:uLnTx/>
                  <a:uFillTx/>
                  <a:latin typeface="Helvetica Neue Medium"/>
                  <a:sym typeface="Helvetica Neue Medium"/>
                </a:endParaRPr>
              </a:p>
            </p:txBody>
          </p:sp>
          <p:pic>
            <p:nvPicPr>
              <p:cNvPr id="33" name="Picture 12" descr="Picture 12">
                <a:extLst>
                  <a:ext uri="{FF2B5EF4-FFF2-40B4-BE49-F238E27FC236}">
                    <a16:creationId xmlns:a16="http://schemas.microsoft.com/office/drawing/2014/main" id="{25080745-A1D2-1A75-4322-57230E503342}"/>
                  </a:ext>
                </a:extLst>
              </p:cNvPr>
              <p:cNvPicPr>
                <a:picLocks noChangeAspect="1"/>
              </p:cNvPicPr>
              <p:nvPr/>
            </p:nvPicPr>
            <p:blipFill>
              <a:blip r:embed="rId5" cstate="email"/>
              <a:stretch>
                <a:fillRect/>
              </a:stretch>
            </p:blipFill>
            <p:spPr>
              <a:xfrm>
                <a:off x="6082368" y="9105514"/>
                <a:ext cx="3980960" cy="956365"/>
              </a:xfrm>
              <a:prstGeom prst="rect">
                <a:avLst/>
              </a:prstGeom>
              <a:ln w="12700">
                <a:miter lim="400000"/>
                <a:headEnd/>
                <a:tailEnd/>
              </a:ln>
            </p:spPr>
          </p:pic>
          <p:pic>
            <p:nvPicPr>
              <p:cNvPr id="34" name="Picture 32" descr="Picture 32">
                <a:extLst>
                  <a:ext uri="{FF2B5EF4-FFF2-40B4-BE49-F238E27FC236}">
                    <a16:creationId xmlns:a16="http://schemas.microsoft.com/office/drawing/2014/main" id="{318608F3-5F97-CE70-09E6-4BBBB65FEDA1}"/>
                  </a:ext>
                </a:extLst>
              </p:cNvPr>
              <p:cNvPicPr>
                <a:picLocks noChangeAspect="1"/>
              </p:cNvPicPr>
              <p:nvPr/>
            </p:nvPicPr>
            <p:blipFill>
              <a:blip r:embed="rId6" cstate="email">
                <a:clrChange>
                  <a:clrFrom>
                    <a:srgbClr val="FFFFFF"/>
                  </a:clrFrom>
                  <a:clrTo>
                    <a:srgbClr val="FFFFFF">
                      <a:alpha val="0"/>
                    </a:srgbClr>
                  </a:clrTo>
                </a:clrChange>
              </a:blip>
              <a:srcRect t="17093" b="19970"/>
              <a:stretch>
                <a:fillRect/>
              </a:stretch>
            </p:blipFill>
            <p:spPr>
              <a:xfrm>
                <a:off x="10816044" y="8953123"/>
                <a:ext cx="3172485" cy="1308930"/>
              </a:xfrm>
              <a:prstGeom prst="rect">
                <a:avLst/>
              </a:prstGeom>
              <a:ln w="12700">
                <a:miter lim="400000"/>
                <a:headEnd/>
                <a:tailEnd/>
              </a:ln>
            </p:spPr>
          </p:pic>
          <p:sp>
            <p:nvSpPr>
              <p:cNvPr id="35" name="Line">
                <a:extLst>
                  <a:ext uri="{FF2B5EF4-FFF2-40B4-BE49-F238E27FC236}">
                    <a16:creationId xmlns:a16="http://schemas.microsoft.com/office/drawing/2014/main" id="{7A6858E1-1B6E-1BE3-33AB-1AB63AB72967}"/>
                  </a:ext>
                </a:extLst>
              </p:cNvPr>
              <p:cNvSpPr/>
              <p:nvPr/>
            </p:nvSpPr>
            <p:spPr>
              <a:xfrm>
                <a:off x="2602218" y="7071730"/>
                <a:ext cx="11386313" cy="2"/>
              </a:xfrm>
              <a:prstGeom prst="line">
                <a:avLst/>
              </a:prstGeom>
              <a:ln w="12700">
                <a:solidFill>
                  <a:srgbClr val="D5D5D5"/>
                </a:solidFill>
                <a:miter lim="400000"/>
              </a:ln>
            </p:spPr>
            <p:txBody>
              <a:bodyPr lIns="25400" tIns="25400" rIns="25400" bIns="25400" anchor="ctr"/>
              <a:lstStyle/>
              <a:p>
                <a:pPr marL="0" marR="0" lvl="0" indent="0" algn="just" defTabSz="228600" rtl="0" eaLnBrk="1" fontAlgn="auto" latinLnBrk="0" hangingPunct="0">
                  <a:lnSpc>
                    <a:spcPct val="200000"/>
                  </a:lnSpc>
                  <a:spcBef>
                    <a:spcPts val="0"/>
                  </a:spcBef>
                  <a:spcAft>
                    <a:spcPts val="0"/>
                  </a:spcAft>
                  <a:buClrTx/>
                  <a:buSzTx/>
                  <a:buFontTx/>
                  <a:buNone/>
                  <a:tabLst/>
                  <a:defRPr/>
                </a:pPr>
                <a:endParaRPr kumimoji="0" sz="900" b="0" i="0" u="none" strike="noStrike" kern="0" cap="none" spc="0" normalizeH="0" baseline="0" noProof="0" dirty="0">
                  <a:ln>
                    <a:noFill/>
                  </a:ln>
                  <a:solidFill>
                    <a:srgbClr val="212529"/>
                  </a:solidFill>
                  <a:effectLst/>
                  <a:uLnTx/>
                  <a:uFillTx/>
                  <a:latin typeface="Poppins Bold"/>
                  <a:ea typeface="+mn-ea"/>
                  <a:cs typeface="Poppins Bold"/>
                  <a:sym typeface="Poppins Bold"/>
                </a:endParaRPr>
              </a:p>
            </p:txBody>
          </p:sp>
          <p:sp>
            <p:nvSpPr>
              <p:cNvPr id="36" name="Line">
                <a:extLst>
                  <a:ext uri="{FF2B5EF4-FFF2-40B4-BE49-F238E27FC236}">
                    <a16:creationId xmlns:a16="http://schemas.microsoft.com/office/drawing/2014/main" id="{BE154EDC-0241-37AF-AF65-0B90D4C71412}"/>
                  </a:ext>
                </a:extLst>
              </p:cNvPr>
              <p:cNvSpPr/>
              <p:nvPr/>
            </p:nvSpPr>
            <p:spPr>
              <a:xfrm>
                <a:off x="2602218" y="8799778"/>
                <a:ext cx="11386313" cy="2"/>
              </a:xfrm>
              <a:prstGeom prst="line">
                <a:avLst/>
              </a:prstGeom>
              <a:ln w="12700">
                <a:solidFill>
                  <a:srgbClr val="D5D5D5"/>
                </a:solidFill>
                <a:miter lim="400000"/>
              </a:ln>
            </p:spPr>
            <p:txBody>
              <a:bodyPr lIns="25400" tIns="25400" rIns="25400" bIns="25400" anchor="ctr"/>
              <a:lstStyle/>
              <a:p>
                <a:pPr marL="0" marR="0" lvl="0" indent="0" algn="just" defTabSz="228600" rtl="0" eaLnBrk="1" fontAlgn="auto" latinLnBrk="0" hangingPunct="0">
                  <a:lnSpc>
                    <a:spcPct val="200000"/>
                  </a:lnSpc>
                  <a:spcBef>
                    <a:spcPts val="0"/>
                  </a:spcBef>
                  <a:spcAft>
                    <a:spcPts val="0"/>
                  </a:spcAft>
                  <a:buClrTx/>
                  <a:buSzTx/>
                  <a:buFontTx/>
                  <a:buNone/>
                  <a:tabLst/>
                  <a:defRPr/>
                </a:pPr>
                <a:endParaRPr kumimoji="0" sz="900" b="0" i="0" u="none" strike="noStrike" kern="0" cap="none" spc="0" normalizeH="0" baseline="0" noProof="0" dirty="0">
                  <a:ln>
                    <a:noFill/>
                  </a:ln>
                  <a:solidFill>
                    <a:srgbClr val="212529"/>
                  </a:solidFill>
                  <a:effectLst/>
                  <a:uLnTx/>
                  <a:uFillTx/>
                  <a:latin typeface="Poppins Bold"/>
                  <a:ea typeface="+mn-ea"/>
                  <a:cs typeface="Poppins Bold"/>
                  <a:sym typeface="Poppins Bold"/>
                </a:endParaRPr>
              </a:p>
            </p:txBody>
          </p:sp>
          <p:pic>
            <p:nvPicPr>
              <p:cNvPr id="37" name="Picture 36">
                <a:extLst>
                  <a:ext uri="{FF2B5EF4-FFF2-40B4-BE49-F238E27FC236}">
                    <a16:creationId xmlns:a16="http://schemas.microsoft.com/office/drawing/2014/main" id="{4A45FC14-7C37-E6EC-F2A6-10685548976B}"/>
                  </a:ext>
                </a:extLst>
              </p:cNvPr>
              <p:cNvPicPr>
                <a:picLocks noChangeAspect="1"/>
              </p:cNvPicPr>
              <p:nvPr/>
            </p:nvPicPr>
            <p:blipFill>
              <a:blip r:embed="rId7"/>
              <a:stretch>
                <a:fillRect/>
              </a:stretch>
            </p:blipFill>
            <p:spPr>
              <a:xfrm>
                <a:off x="2572621" y="7402732"/>
                <a:ext cx="2689068" cy="1109530"/>
              </a:xfrm>
              <a:prstGeom prst="rect">
                <a:avLst/>
              </a:prstGeom>
            </p:spPr>
          </p:pic>
          <p:pic>
            <p:nvPicPr>
              <p:cNvPr id="38" name="Picture 37">
                <a:extLst>
                  <a:ext uri="{FF2B5EF4-FFF2-40B4-BE49-F238E27FC236}">
                    <a16:creationId xmlns:a16="http://schemas.microsoft.com/office/drawing/2014/main" id="{0DFA122F-514A-6946-919E-6A33C21DCC09}"/>
                  </a:ext>
                </a:extLst>
              </p:cNvPr>
              <p:cNvPicPr>
                <a:picLocks noChangeAspect="1"/>
              </p:cNvPicPr>
              <p:nvPr/>
            </p:nvPicPr>
            <p:blipFill rotWithShape="1">
              <a:blip r:embed="rId8"/>
              <a:srcRect t="22117" b="22589"/>
              <a:stretch/>
            </p:blipFill>
            <p:spPr>
              <a:xfrm>
                <a:off x="10655855" y="7402732"/>
                <a:ext cx="3519813" cy="1017080"/>
              </a:xfrm>
              <a:prstGeom prst="rect">
                <a:avLst/>
              </a:prstGeom>
            </p:spPr>
          </p:pic>
        </p:grpSp>
        <p:pic>
          <p:nvPicPr>
            <p:cNvPr id="27" name="Picture 26">
              <a:extLst>
                <a:ext uri="{FF2B5EF4-FFF2-40B4-BE49-F238E27FC236}">
                  <a16:creationId xmlns:a16="http://schemas.microsoft.com/office/drawing/2014/main" id="{6DEAA4B1-2025-CD94-9A0D-1FD7795EFA45}"/>
                </a:ext>
              </a:extLst>
            </p:cNvPr>
            <p:cNvPicPr>
              <a:picLocks noChangeAspect="1"/>
            </p:cNvPicPr>
            <p:nvPr/>
          </p:nvPicPr>
          <p:blipFill>
            <a:blip r:embed="rId9">
              <a:clrChange>
                <a:clrFrom>
                  <a:srgbClr val="FFFFFF"/>
                </a:clrFrom>
                <a:clrTo>
                  <a:srgbClr val="FFFFFF">
                    <a:alpha val="0"/>
                  </a:srgbClr>
                </a:clrTo>
              </a:clrChange>
              <a:extLst>
                <a:ext uri="{BEBA8EAE-BF5A-486C-A8C5-ECC9F3942E4B}">
                  <a14:imgProps xmlns:a14="http://schemas.microsoft.com/office/drawing/2010/main">
                    <a14:imgLayer r:embed="rId10">
                      <a14:imgEffect>
                        <a14:saturation sat="400000"/>
                      </a14:imgEffect>
                    </a14:imgLayer>
                  </a14:imgProps>
                </a:ext>
              </a:extLst>
            </a:blip>
            <a:stretch>
              <a:fillRect/>
            </a:stretch>
          </p:blipFill>
          <p:spPr>
            <a:xfrm>
              <a:off x="1233617" y="2859170"/>
              <a:ext cx="1935951" cy="683277"/>
            </a:xfrm>
            <a:prstGeom prst="rect">
              <a:avLst/>
            </a:prstGeom>
          </p:spPr>
        </p:pic>
        <p:pic>
          <p:nvPicPr>
            <p:cNvPr id="28" name="Picture 27">
              <a:extLst>
                <a:ext uri="{FF2B5EF4-FFF2-40B4-BE49-F238E27FC236}">
                  <a16:creationId xmlns:a16="http://schemas.microsoft.com/office/drawing/2014/main" id="{54CF2FBB-F613-B2E9-1441-C29851D96C99}"/>
                </a:ext>
              </a:extLst>
            </p:cNvPr>
            <p:cNvPicPr>
              <a:picLocks noChangeAspect="1"/>
            </p:cNvPicPr>
            <p:nvPr/>
          </p:nvPicPr>
          <p:blipFill>
            <a:blip r:embed="rId11">
              <a:clrChange>
                <a:clrFrom>
                  <a:srgbClr val="FFFFFF"/>
                </a:clrFrom>
                <a:clrTo>
                  <a:srgbClr val="FFFFFF">
                    <a:alpha val="0"/>
                  </a:srgbClr>
                </a:clrTo>
              </a:clrChange>
              <a:extLst>
                <a:ext uri="{BEBA8EAE-BF5A-486C-A8C5-ECC9F3942E4B}">
                  <a14:imgProps xmlns:a14="http://schemas.microsoft.com/office/drawing/2010/main">
                    <a14:imgLayer r:embed="rId12">
                      <a14:imgEffect>
                        <a14:saturation sat="400000"/>
                      </a14:imgEffect>
                    </a14:imgLayer>
                  </a14:imgProps>
                </a:ext>
              </a:extLst>
            </a:blip>
            <a:stretch>
              <a:fillRect/>
            </a:stretch>
          </p:blipFill>
          <p:spPr>
            <a:xfrm>
              <a:off x="5620549" y="2772607"/>
              <a:ext cx="860209" cy="919397"/>
            </a:xfrm>
            <a:prstGeom prst="rect">
              <a:avLst/>
            </a:prstGeom>
          </p:spPr>
        </p:pic>
        <p:pic>
          <p:nvPicPr>
            <p:cNvPr id="29" name="Picture 28">
              <a:extLst>
                <a:ext uri="{FF2B5EF4-FFF2-40B4-BE49-F238E27FC236}">
                  <a16:creationId xmlns:a16="http://schemas.microsoft.com/office/drawing/2014/main" id="{ABDED2CE-9C23-C5AF-4B41-BC291FEA6BCC}"/>
                </a:ext>
              </a:extLst>
            </p:cNvPr>
            <p:cNvPicPr>
              <a:picLocks noChangeAspect="1"/>
            </p:cNvPicPr>
            <p:nvPr/>
          </p:nvPicPr>
          <p:blipFill>
            <a:blip r:embed="rId13">
              <a:clrChange>
                <a:clrFrom>
                  <a:srgbClr val="FEFEFE"/>
                </a:clrFrom>
                <a:clrTo>
                  <a:srgbClr val="FEFEFE">
                    <a:alpha val="0"/>
                  </a:srgbClr>
                </a:clrTo>
              </a:clrChange>
              <a:extLst>
                <a:ext uri="{BEBA8EAE-BF5A-486C-A8C5-ECC9F3942E4B}">
                  <a14:imgProps xmlns:a14="http://schemas.microsoft.com/office/drawing/2010/main">
                    <a14:imgLayer r:embed="rId14">
                      <a14:imgEffect>
                        <a14:saturation sat="400000"/>
                      </a14:imgEffect>
                    </a14:imgLayer>
                  </a14:imgProps>
                </a:ext>
              </a:extLst>
            </a:blip>
            <a:stretch>
              <a:fillRect/>
            </a:stretch>
          </p:blipFill>
          <p:spPr>
            <a:xfrm>
              <a:off x="1386162" y="4185255"/>
              <a:ext cx="1200610" cy="709221"/>
            </a:xfrm>
            <a:prstGeom prst="rect">
              <a:avLst/>
            </a:prstGeom>
          </p:spPr>
        </p:pic>
        <p:pic>
          <p:nvPicPr>
            <p:cNvPr id="30" name="Picture 4" descr="Bayer - Wikipedia">
              <a:extLst>
                <a:ext uri="{FF2B5EF4-FFF2-40B4-BE49-F238E27FC236}">
                  <a16:creationId xmlns:a16="http://schemas.microsoft.com/office/drawing/2014/main" id="{155001A8-FE9A-6F60-F529-D13A6689C1C9}"/>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563366" y="3562111"/>
              <a:ext cx="554462" cy="554462"/>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6">
              <a:extLst>
                <a:ext uri="{FF2B5EF4-FFF2-40B4-BE49-F238E27FC236}">
                  <a16:creationId xmlns:a16="http://schemas.microsoft.com/office/drawing/2014/main" id="{EC3E83F8-8A0A-0D21-B0C9-8AFD79964659}"/>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490378" y="2889595"/>
              <a:ext cx="1367427" cy="36067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60685937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3935B-6AD4-C090-EE80-D1A99063CD88}"/>
              </a:ext>
            </a:extLst>
          </p:cNvPr>
          <p:cNvSpPr>
            <a:spLocks noGrp="1"/>
          </p:cNvSpPr>
          <p:nvPr>
            <p:ph type="title"/>
          </p:nvPr>
        </p:nvSpPr>
        <p:spPr/>
        <p:txBody>
          <a:bodyPr/>
          <a:lstStyle/>
          <a:p>
            <a:r>
              <a:rPr lang="en-IN" dirty="0"/>
              <a:t>OUR CUSTOMIZED RESEARCH CAPABILITIES</a:t>
            </a:r>
          </a:p>
        </p:txBody>
      </p:sp>
      <p:grpSp>
        <p:nvGrpSpPr>
          <p:cNvPr id="14" name="Group 13">
            <a:extLst>
              <a:ext uri="{FF2B5EF4-FFF2-40B4-BE49-F238E27FC236}">
                <a16:creationId xmlns:a16="http://schemas.microsoft.com/office/drawing/2014/main" id="{76BA035E-FF5A-FB61-F9FA-595B8C179AF3}"/>
              </a:ext>
            </a:extLst>
          </p:cNvPr>
          <p:cNvGrpSpPr/>
          <p:nvPr/>
        </p:nvGrpSpPr>
        <p:grpSpPr>
          <a:xfrm>
            <a:off x="336884" y="2919437"/>
            <a:ext cx="4183104" cy="1258066"/>
            <a:chOff x="107330" y="2880013"/>
            <a:chExt cx="4451970" cy="1338928"/>
          </a:xfrm>
        </p:grpSpPr>
        <p:sp>
          <p:nvSpPr>
            <p:cNvPr id="8" name="Trapezoid 7">
              <a:extLst>
                <a:ext uri="{FF2B5EF4-FFF2-40B4-BE49-F238E27FC236}">
                  <a16:creationId xmlns:a16="http://schemas.microsoft.com/office/drawing/2014/main" id="{4501AB5A-BD94-F075-7CE6-7C8795C17E5B}"/>
                </a:ext>
              </a:extLst>
            </p:cNvPr>
            <p:cNvSpPr/>
            <p:nvPr/>
          </p:nvSpPr>
          <p:spPr>
            <a:xfrm rot="5400000">
              <a:off x="3508836" y="3168478"/>
              <a:ext cx="1338927" cy="762000"/>
            </a:xfrm>
            <a:prstGeom prst="trapezoid">
              <a:avLst>
                <a:gd name="adj" fmla="val 54516"/>
              </a:avLst>
            </a:prstGeom>
            <a:solidFill>
              <a:schemeClr val="accent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9" name="Rectangle 8">
              <a:extLst>
                <a:ext uri="{FF2B5EF4-FFF2-40B4-BE49-F238E27FC236}">
                  <a16:creationId xmlns:a16="http://schemas.microsoft.com/office/drawing/2014/main" id="{9EC8B33D-B0D6-D6BC-A7F0-4B7288BDEF70}"/>
                </a:ext>
              </a:extLst>
            </p:cNvPr>
            <p:cNvSpPr/>
            <p:nvPr/>
          </p:nvSpPr>
          <p:spPr>
            <a:xfrm>
              <a:off x="107330" y="2880013"/>
              <a:ext cx="3689970" cy="1338926"/>
            </a:xfrm>
            <a:prstGeom prst="rect">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7" name="Group 566">
            <a:extLst>
              <a:ext uri="{FF2B5EF4-FFF2-40B4-BE49-F238E27FC236}">
                <a16:creationId xmlns:a16="http://schemas.microsoft.com/office/drawing/2014/main" id="{7BC13E40-40A1-E928-2AD5-28B9687E7794}"/>
              </a:ext>
            </a:extLst>
          </p:cNvPr>
          <p:cNvGrpSpPr/>
          <p:nvPr/>
        </p:nvGrpSpPr>
        <p:grpSpPr>
          <a:xfrm flipH="1">
            <a:off x="6325466" y="1102195"/>
            <a:ext cx="5442192" cy="4878143"/>
            <a:chOff x="336884" y="1102195"/>
            <a:chExt cx="5442192" cy="4878143"/>
          </a:xfrm>
        </p:grpSpPr>
        <p:grpSp>
          <p:nvGrpSpPr>
            <p:cNvPr id="568" name="Group 567">
              <a:extLst>
                <a:ext uri="{FF2B5EF4-FFF2-40B4-BE49-F238E27FC236}">
                  <a16:creationId xmlns:a16="http://schemas.microsoft.com/office/drawing/2014/main" id="{3D05BBFB-92A3-9E5A-33DD-6A79D3593914}"/>
                </a:ext>
              </a:extLst>
            </p:cNvPr>
            <p:cNvGrpSpPr/>
            <p:nvPr/>
          </p:nvGrpSpPr>
          <p:grpSpPr>
            <a:xfrm>
              <a:off x="336884" y="1102195"/>
              <a:ext cx="5442192" cy="1688805"/>
              <a:chOff x="107330" y="945969"/>
              <a:chExt cx="5791985" cy="1797352"/>
            </a:xfrm>
          </p:grpSpPr>
          <p:sp>
            <p:nvSpPr>
              <p:cNvPr id="572" name="Flowchart: Extract 3">
                <a:extLst>
                  <a:ext uri="{FF2B5EF4-FFF2-40B4-BE49-F238E27FC236}">
                    <a16:creationId xmlns:a16="http://schemas.microsoft.com/office/drawing/2014/main" id="{BACF8075-40CB-B266-7B86-70DC4718C0F5}"/>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4">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573" name="Rectangle 572">
                <a:extLst>
                  <a:ext uri="{FF2B5EF4-FFF2-40B4-BE49-F238E27FC236}">
                    <a16:creationId xmlns:a16="http://schemas.microsoft.com/office/drawing/2014/main" id="{5F27B879-F014-7534-542C-DC9A297497C1}"/>
                  </a:ext>
                </a:extLst>
              </p:cNvPr>
              <p:cNvSpPr/>
              <p:nvPr/>
            </p:nvSpPr>
            <p:spPr>
              <a:xfrm>
                <a:off x="107330" y="945969"/>
                <a:ext cx="4187811" cy="1576252"/>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9" name="Group 568">
              <a:extLst>
                <a:ext uri="{FF2B5EF4-FFF2-40B4-BE49-F238E27FC236}">
                  <a16:creationId xmlns:a16="http://schemas.microsoft.com/office/drawing/2014/main" id="{07898028-65D1-95D7-C580-157BF259F12D}"/>
                </a:ext>
              </a:extLst>
            </p:cNvPr>
            <p:cNvGrpSpPr/>
            <p:nvPr/>
          </p:nvGrpSpPr>
          <p:grpSpPr>
            <a:xfrm flipV="1">
              <a:off x="336884" y="4291533"/>
              <a:ext cx="5442192" cy="1688805"/>
              <a:chOff x="107330" y="945969"/>
              <a:chExt cx="5791985" cy="1797352"/>
            </a:xfrm>
          </p:grpSpPr>
          <p:sp>
            <p:nvSpPr>
              <p:cNvPr id="570" name="Flowchart: Extract 3">
                <a:extLst>
                  <a:ext uri="{FF2B5EF4-FFF2-40B4-BE49-F238E27FC236}">
                    <a16:creationId xmlns:a16="http://schemas.microsoft.com/office/drawing/2014/main" id="{60EEB7B1-93B6-D7D2-1D66-16924898260D}"/>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6">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571" name="Rectangle 570">
                <a:extLst>
                  <a:ext uri="{FF2B5EF4-FFF2-40B4-BE49-F238E27FC236}">
                    <a16:creationId xmlns:a16="http://schemas.microsoft.com/office/drawing/2014/main" id="{CA3D7C02-51E5-3E4F-AAC6-5B8A5C89C018}"/>
                  </a:ext>
                </a:extLst>
              </p:cNvPr>
              <p:cNvSpPr/>
              <p:nvPr/>
            </p:nvSpPr>
            <p:spPr>
              <a:xfrm>
                <a:off x="107330" y="945969"/>
                <a:ext cx="4187811" cy="1576252"/>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grpSp>
        <p:nvGrpSpPr>
          <p:cNvPr id="18" name="Group 17">
            <a:extLst>
              <a:ext uri="{FF2B5EF4-FFF2-40B4-BE49-F238E27FC236}">
                <a16:creationId xmlns:a16="http://schemas.microsoft.com/office/drawing/2014/main" id="{4C65BD3A-3E9B-0967-90D7-FFF0DDA39518}"/>
              </a:ext>
            </a:extLst>
          </p:cNvPr>
          <p:cNvGrpSpPr/>
          <p:nvPr/>
        </p:nvGrpSpPr>
        <p:grpSpPr>
          <a:xfrm flipH="1">
            <a:off x="7672012" y="2919437"/>
            <a:ext cx="4094869" cy="1258066"/>
            <a:chOff x="201236" y="2880013"/>
            <a:chExt cx="4358064" cy="1338928"/>
          </a:xfrm>
        </p:grpSpPr>
        <p:sp>
          <p:nvSpPr>
            <p:cNvPr id="19" name="Trapezoid 18">
              <a:extLst>
                <a:ext uri="{FF2B5EF4-FFF2-40B4-BE49-F238E27FC236}">
                  <a16:creationId xmlns:a16="http://schemas.microsoft.com/office/drawing/2014/main" id="{753B8363-C2B3-FF81-8522-D2B51F4B8171}"/>
                </a:ext>
              </a:extLst>
            </p:cNvPr>
            <p:cNvSpPr/>
            <p:nvPr/>
          </p:nvSpPr>
          <p:spPr>
            <a:xfrm rot="5400000">
              <a:off x="3508836" y="3168478"/>
              <a:ext cx="1338927" cy="762000"/>
            </a:xfrm>
            <a:prstGeom prst="trapezoid">
              <a:avLst>
                <a:gd name="adj" fmla="val 54516"/>
              </a:avLst>
            </a:prstGeom>
            <a:solidFill>
              <a:schemeClr val="accent5">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0" name="Rectangle 19">
              <a:extLst>
                <a:ext uri="{FF2B5EF4-FFF2-40B4-BE49-F238E27FC236}">
                  <a16:creationId xmlns:a16="http://schemas.microsoft.com/office/drawing/2014/main" id="{D3DF2E6A-13A7-7205-211F-0D548F7A13AB}"/>
                </a:ext>
              </a:extLst>
            </p:cNvPr>
            <p:cNvSpPr/>
            <p:nvPr/>
          </p:nvSpPr>
          <p:spPr>
            <a:xfrm>
              <a:off x="201236" y="2880013"/>
              <a:ext cx="3596065" cy="1338926"/>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6" name="Group 565">
            <a:extLst>
              <a:ext uri="{FF2B5EF4-FFF2-40B4-BE49-F238E27FC236}">
                <a16:creationId xmlns:a16="http://schemas.microsoft.com/office/drawing/2014/main" id="{1C2F9D29-67EB-6B38-A32C-F15303119B34}"/>
              </a:ext>
            </a:extLst>
          </p:cNvPr>
          <p:cNvGrpSpPr/>
          <p:nvPr/>
        </p:nvGrpSpPr>
        <p:grpSpPr>
          <a:xfrm>
            <a:off x="336884" y="1102195"/>
            <a:ext cx="5442192" cy="4878143"/>
            <a:chOff x="336884" y="1102195"/>
            <a:chExt cx="5442192" cy="4878143"/>
          </a:xfrm>
        </p:grpSpPr>
        <p:grpSp>
          <p:nvGrpSpPr>
            <p:cNvPr id="10" name="Group 9">
              <a:extLst>
                <a:ext uri="{FF2B5EF4-FFF2-40B4-BE49-F238E27FC236}">
                  <a16:creationId xmlns:a16="http://schemas.microsoft.com/office/drawing/2014/main" id="{F137E3F7-0CE0-0412-D5A9-E2CB46BC77B0}"/>
                </a:ext>
              </a:extLst>
            </p:cNvPr>
            <p:cNvGrpSpPr/>
            <p:nvPr/>
          </p:nvGrpSpPr>
          <p:grpSpPr>
            <a:xfrm>
              <a:off x="336884" y="1102195"/>
              <a:ext cx="5442192" cy="1688805"/>
              <a:chOff x="107330" y="945969"/>
              <a:chExt cx="5791985" cy="1797352"/>
            </a:xfrm>
          </p:grpSpPr>
          <p:sp>
            <p:nvSpPr>
              <p:cNvPr id="4" name="Flowchart: Extract 3">
                <a:extLst>
                  <a:ext uri="{FF2B5EF4-FFF2-40B4-BE49-F238E27FC236}">
                    <a16:creationId xmlns:a16="http://schemas.microsoft.com/office/drawing/2014/main" id="{C6A8ABB0-0825-A76F-EF4E-B59B98B2AC08}"/>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7" name="Rectangle 6">
                <a:extLst>
                  <a:ext uri="{FF2B5EF4-FFF2-40B4-BE49-F238E27FC236}">
                    <a16:creationId xmlns:a16="http://schemas.microsoft.com/office/drawing/2014/main" id="{05F9BDD9-6069-D4C7-F1B2-1CCAB90E3581}"/>
                  </a:ext>
                </a:extLst>
              </p:cNvPr>
              <p:cNvSpPr/>
              <p:nvPr/>
            </p:nvSpPr>
            <p:spPr>
              <a:xfrm>
                <a:off x="107330" y="945969"/>
                <a:ext cx="4187811" cy="157625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3" name="Group 562">
              <a:extLst>
                <a:ext uri="{FF2B5EF4-FFF2-40B4-BE49-F238E27FC236}">
                  <a16:creationId xmlns:a16="http://schemas.microsoft.com/office/drawing/2014/main" id="{17B9BEB8-128F-B74B-7347-66AD7E6AFDA5}"/>
                </a:ext>
              </a:extLst>
            </p:cNvPr>
            <p:cNvGrpSpPr/>
            <p:nvPr/>
          </p:nvGrpSpPr>
          <p:grpSpPr>
            <a:xfrm flipV="1">
              <a:off x="336884" y="4291533"/>
              <a:ext cx="5442192" cy="1688805"/>
              <a:chOff x="107330" y="945969"/>
              <a:chExt cx="5791985" cy="1797352"/>
            </a:xfrm>
          </p:grpSpPr>
          <p:sp>
            <p:nvSpPr>
              <p:cNvPr id="564" name="Flowchart: Extract 3">
                <a:extLst>
                  <a:ext uri="{FF2B5EF4-FFF2-40B4-BE49-F238E27FC236}">
                    <a16:creationId xmlns:a16="http://schemas.microsoft.com/office/drawing/2014/main" id="{0410AAB6-8787-B66F-DDDC-932EC9BFA4A2}"/>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565" name="Rectangle 564">
                <a:extLst>
                  <a:ext uri="{FF2B5EF4-FFF2-40B4-BE49-F238E27FC236}">
                    <a16:creationId xmlns:a16="http://schemas.microsoft.com/office/drawing/2014/main" id="{016DBCE8-6E70-C375-6502-307B70AEE261}"/>
                  </a:ext>
                </a:extLst>
              </p:cNvPr>
              <p:cNvSpPr/>
              <p:nvPr/>
            </p:nvSpPr>
            <p:spPr>
              <a:xfrm>
                <a:off x="107330" y="945969"/>
                <a:ext cx="4187811" cy="1576252"/>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sp>
        <p:nvSpPr>
          <p:cNvPr id="3" name="Oval 2">
            <a:extLst>
              <a:ext uri="{FF2B5EF4-FFF2-40B4-BE49-F238E27FC236}">
                <a16:creationId xmlns:a16="http://schemas.microsoft.com/office/drawing/2014/main" id="{8D5B9BA3-DCF0-4B99-8FFC-7881E30196F0}"/>
              </a:ext>
            </a:extLst>
          </p:cNvPr>
          <p:cNvSpPr/>
          <p:nvPr/>
        </p:nvSpPr>
        <p:spPr>
          <a:xfrm>
            <a:off x="4335026" y="1800446"/>
            <a:ext cx="3567971" cy="3567971"/>
          </a:xfrm>
          <a:prstGeom prst="ellipse">
            <a:avLst/>
          </a:prstGeom>
          <a:solidFill>
            <a:schemeClr val="bg1"/>
          </a:solidFill>
          <a:ln w="571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nvGrpSpPr>
          <p:cNvPr id="25" name="Group 24">
            <a:extLst>
              <a:ext uri="{FF2B5EF4-FFF2-40B4-BE49-F238E27FC236}">
                <a16:creationId xmlns:a16="http://schemas.microsoft.com/office/drawing/2014/main" id="{DE15C992-4CD9-F5F3-C29C-DD80F36A5B2B}"/>
              </a:ext>
            </a:extLst>
          </p:cNvPr>
          <p:cNvGrpSpPr>
            <a:grpSpLocks noChangeAspect="1"/>
          </p:cNvGrpSpPr>
          <p:nvPr/>
        </p:nvGrpSpPr>
        <p:grpSpPr bwMode="auto">
          <a:xfrm>
            <a:off x="4782502" y="2341951"/>
            <a:ext cx="2717316" cy="2597597"/>
            <a:chOff x="3000" y="802"/>
            <a:chExt cx="7876" cy="7529"/>
          </a:xfrm>
        </p:grpSpPr>
        <p:grpSp>
          <p:nvGrpSpPr>
            <p:cNvPr id="26" name="Group 205">
              <a:extLst>
                <a:ext uri="{FF2B5EF4-FFF2-40B4-BE49-F238E27FC236}">
                  <a16:creationId xmlns:a16="http://schemas.microsoft.com/office/drawing/2014/main" id="{38C03411-BF94-2E48-5263-CED345739B8D}"/>
                </a:ext>
              </a:extLst>
            </p:cNvPr>
            <p:cNvGrpSpPr>
              <a:grpSpLocks/>
            </p:cNvGrpSpPr>
            <p:nvPr/>
          </p:nvGrpSpPr>
          <p:grpSpPr bwMode="auto">
            <a:xfrm>
              <a:off x="3000" y="802"/>
              <a:ext cx="7876" cy="7529"/>
              <a:chOff x="3000" y="802"/>
              <a:chExt cx="7876" cy="7529"/>
            </a:xfrm>
          </p:grpSpPr>
          <p:sp>
            <p:nvSpPr>
              <p:cNvPr id="351" name="Freeform 5">
                <a:extLst>
                  <a:ext uri="{FF2B5EF4-FFF2-40B4-BE49-F238E27FC236}">
                    <a16:creationId xmlns:a16="http://schemas.microsoft.com/office/drawing/2014/main" id="{831C9874-1543-F64E-4434-95F99FB22921}"/>
                  </a:ext>
                </a:extLst>
              </p:cNvPr>
              <p:cNvSpPr>
                <a:spLocks/>
              </p:cNvSpPr>
              <p:nvPr/>
            </p:nvSpPr>
            <p:spPr bwMode="auto">
              <a:xfrm>
                <a:off x="8580" y="2862"/>
                <a:ext cx="685" cy="1108"/>
              </a:xfrm>
              <a:custGeom>
                <a:avLst/>
                <a:gdLst>
                  <a:gd name="T0" fmla="*/ 0 w 136"/>
                  <a:gd name="T1" fmla="*/ 203 h 220"/>
                  <a:gd name="T2" fmla="*/ 42 w 136"/>
                  <a:gd name="T3" fmla="*/ 219 h 220"/>
                  <a:gd name="T4" fmla="*/ 91 w 136"/>
                  <a:gd name="T5" fmla="*/ 199 h 220"/>
                  <a:gd name="T6" fmla="*/ 93 w 136"/>
                  <a:gd name="T7" fmla="*/ 198 h 220"/>
                  <a:gd name="T8" fmla="*/ 83 w 136"/>
                  <a:gd name="T9" fmla="*/ 197 h 220"/>
                  <a:gd name="T10" fmla="*/ 38 w 136"/>
                  <a:gd name="T11" fmla="*/ 187 h 220"/>
                  <a:gd name="T12" fmla="*/ 108 w 136"/>
                  <a:gd name="T13" fmla="*/ 181 h 220"/>
                  <a:gd name="T14" fmla="*/ 128 w 136"/>
                  <a:gd name="T15" fmla="*/ 147 h 220"/>
                  <a:gd name="T16" fmla="*/ 119 w 136"/>
                  <a:gd name="T17" fmla="*/ 151 h 220"/>
                  <a:gd name="T18" fmla="*/ 54 w 136"/>
                  <a:gd name="T19" fmla="*/ 157 h 220"/>
                  <a:gd name="T20" fmla="*/ 133 w 136"/>
                  <a:gd name="T21" fmla="*/ 125 h 220"/>
                  <a:gd name="T22" fmla="*/ 135 w 136"/>
                  <a:gd name="T23" fmla="*/ 94 h 220"/>
                  <a:gd name="T24" fmla="*/ 127 w 136"/>
                  <a:gd name="T25" fmla="*/ 103 h 220"/>
                  <a:gd name="T26" fmla="*/ 113 w 136"/>
                  <a:gd name="T27" fmla="*/ 121 h 220"/>
                  <a:gd name="T28" fmla="*/ 84 w 136"/>
                  <a:gd name="T29" fmla="*/ 128 h 220"/>
                  <a:gd name="T30" fmla="*/ 68 w 136"/>
                  <a:gd name="T31" fmla="*/ 128 h 220"/>
                  <a:gd name="T32" fmla="*/ 87 w 136"/>
                  <a:gd name="T33" fmla="*/ 121 h 220"/>
                  <a:gd name="T34" fmla="*/ 103 w 136"/>
                  <a:gd name="T35" fmla="*/ 114 h 220"/>
                  <a:gd name="T36" fmla="*/ 133 w 136"/>
                  <a:gd name="T37" fmla="*/ 82 h 220"/>
                  <a:gd name="T38" fmla="*/ 128 w 136"/>
                  <a:gd name="T39" fmla="*/ 63 h 220"/>
                  <a:gd name="T40" fmla="*/ 82 w 136"/>
                  <a:gd name="T41" fmla="*/ 93 h 220"/>
                  <a:gd name="T42" fmla="*/ 124 w 136"/>
                  <a:gd name="T43" fmla="*/ 53 h 220"/>
                  <a:gd name="T44" fmla="*/ 115 w 136"/>
                  <a:gd name="T45" fmla="*/ 37 h 220"/>
                  <a:gd name="T46" fmla="*/ 72 w 136"/>
                  <a:gd name="T47" fmla="*/ 70 h 220"/>
                  <a:gd name="T48" fmla="*/ 107 w 136"/>
                  <a:gd name="T49" fmla="*/ 27 h 220"/>
                  <a:gd name="T50" fmla="*/ 97 w 136"/>
                  <a:gd name="T51" fmla="*/ 17 h 220"/>
                  <a:gd name="T52" fmla="*/ 88 w 136"/>
                  <a:gd name="T53" fmla="*/ 26 h 220"/>
                  <a:gd name="T54" fmla="*/ 79 w 136"/>
                  <a:gd name="T55" fmla="*/ 33 h 220"/>
                  <a:gd name="T56" fmla="*/ 91 w 136"/>
                  <a:gd name="T57" fmla="*/ 11 h 220"/>
                  <a:gd name="T58" fmla="*/ 77 w 136"/>
                  <a:gd name="T59" fmla="*/ 0 h 220"/>
                  <a:gd name="T60" fmla="*/ 0 w 136"/>
                  <a:gd name="T61" fmla="*/ 203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6" h="220">
                    <a:moveTo>
                      <a:pt x="0" y="203"/>
                    </a:moveTo>
                    <a:cubicBezTo>
                      <a:pt x="11" y="214"/>
                      <a:pt x="27" y="220"/>
                      <a:pt x="42" y="219"/>
                    </a:cubicBezTo>
                    <a:cubicBezTo>
                      <a:pt x="60" y="219"/>
                      <a:pt x="78" y="211"/>
                      <a:pt x="91" y="199"/>
                    </a:cubicBezTo>
                    <a:cubicBezTo>
                      <a:pt x="92" y="199"/>
                      <a:pt x="92" y="198"/>
                      <a:pt x="93" y="198"/>
                    </a:cubicBezTo>
                    <a:cubicBezTo>
                      <a:pt x="89" y="198"/>
                      <a:pt x="86" y="197"/>
                      <a:pt x="83" y="197"/>
                    </a:cubicBezTo>
                    <a:cubicBezTo>
                      <a:pt x="67" y="196"/>
                      <a:pt x="51" y="194"/>
                      <a:pt x="38" y="187"/>
                    </a:cubicBezTo>
                    <a:cubicBezTo>
                      <a:pt x="61" y="191"/>
                      <a:pt x="86" y="189"/>
                      <a:pt x="108" y="181"/>
                    </a:cubicBezTo>
                    <a:cubicBezTo>
                      <a:pt x="117" y="171"/>
                      <a:pt x="123" y="159"/>
                      <a:pt x="128" y="147"/>
                    </a:cubicBezTo>
                    <a:cubicBezTo>
                      <a:pt x="125" y="148"/>
                      <a:pt x="122" y="150"/>
                      <a:pt x="119" y="151"/>
                    </a:cubicBezTo>
                    <a:cubicBezTo>
                      <a:pt x="99" y="160"/>
                      <a:pt x="76" y="161"/>
                      <a:pt x="54" y="157"/>
                    </a:cubicBezTo>
                    <a:cubicBezTo>
                      <a:pt x="82" y="150"/>
                      <a:pt x="109" y="139"/>
                      <a:pt x="133" y="125"/>
                    </a:cubicBezTo>
                    <a:cubicBezTo>
                      <a:pt x="135" y="115"/>
                      <a:pt x="136" y="104"/>
                      <a:pt x="135" y="94"/>
                    </a:cubicBezTo>
                    <a:cubicBezTo>
                      <a:pt x="132" y="96"/>
                      <a:pt x="130" y="99"/>
                      <a:pt x="127" y="103"/>
                    </a:cubicBezTo>
                    <a:cubicBezTo>
                      <a:pt x="123" y="109"/>
                      <a:pt x="119" y="116"/>
                      <a:pt x="113" y="121"/>
                    </a:cubicBezTo>
                    <a:cubicBezTo>
                      <a:pt x="105" y="127"/>
                      <a:pt x="94" y="128"/>
                      <a:pt x="84" y="128"/>
                    </a:cubicBezTo>
                    <a:cubicBezTo>
                      <a:pt x="79" y="128"/>
                      <a:pt x="73" y="129"/>
                      <a:pt x="68" y="128"/>
                    </a:cubicBezTo>
                    <a:cubicBezTo>
                      <a:pt x="74" y="126"/>
                      <a:pt x="80" y="124"/>
                      <a:pt x="87" y="121"/>
                    </a:cubicBezTo>
                    <a:cubicBezTo>
                      <a:pt x="92" y="119"/>
                      <a:pt x="98" y="117"/>
                      <a:pt x="103" y="114"/>
                    </a:cubicBezTo>
                    <a:cubicBezTo>
                      <a:pt x="115" y="106"/>
                      <a:pt x="125" y="94"/>
                      <a:pt x="133" y="82"/>
                    </a:cubicBezTo>
                    <a:cubicBezTo>
                      <a:pt x="132" y="76"/>
                      <a:pt x="131" y="69"/>
                      <a:pt x="128" y="63"/>
                    </a:cubicBezTo>
                    <a:cubicBezTo>
                      <a:pt x="115" y="76"/>
                      <a:pt x="99" y="86"/>
                      <a:pt x="82" y="93"/>
                    </a:cubicBezTo>
                    <a:cubicBezTo>
                      <a:pt x="97" y="82"/>
                      <a:pt x="112" y="68"/>
                      <a:pt x="124" y="53"/>
                    </a:cubicBezTo>
                    <a:cubicBezTo>
                      <a:pt x="121" y="48"/>
                      <a:pt x="118" y="42"/>
                      <a:pt x="115" y="37"/>
                    </a:cubicBezTo>
                    <a:cubicBezTo>
                      <a:pt x="103" y="52"/>
                      <a:pt x="88" y="63"/>
                      <a:pt x="72" y="70"/>
                    </a:cubicBezTo>
                    <a:cubicBezTo>
                      <a:pt x="86" y="58"/>
                      <a:pt x="98" y="43"/>
                      <a:pt x="107" y="27"/>
                    </a:cubicBezTo>
                    <a:cubicBezTo>
                      <a:pt x="104" y="23"/>
                      <a:pt x="101" y="20"/>
                      <a:pt x="97" y="17"/>
                    </a:cubicBezTo>
                    <a:cubicBezTo>
                      <a:pt x="95" y="20"/>
                      <a:pt x="92" y="23"/>
                      <a:pt x="88" y="26"/>
                    </a:cubicBezTo>
                    <a:cubicBezTo>
                      <a:pt x="85" y="29"/>
                      <a:pt x="82" y="31"/>
                      <a:pt x="79" y="33"/>
                    </a:cubicBezTo>
                    <a:cubicBezTo>
                      <a:pt x="84" y="26"/>
                      <a:pt x="88" y="19"/>
                      <a:pt x="91" y="11"/>
                    </a:cubicBezTo>
                    <a:cubicBezTo>
                      <a:pt x="87" y="7"/>
                      <a:pt x="82" y="4"/>
                      <a:pt x="77" y="0"/>
                    </a:cubicBezTo>
                    <a:lnTo>
                      <a:pt x="0" y="203"/>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2" name="Freeform 6">
                <a:extLst>
                  <a:ext uri="{FF2B5EF4-FFF2-40B4-BE49-F238E27FC236}">
                    <a16:creationId xmlns:a16="http://schemas.microsoft.com/office/drawing/2014/main" id="{E6FCC522-A3EB-C546-82AE-BD351F53D474}"/>
                  </a:ext>
                </a:extLst>
              </p:cNvPr>
              <p:cNvSpPr>
                <a:spLocks/>
              </p:cNvSpPr>
              <p:nvPr/>
            </p:nvSpPr>
            <p:spPr bwMode="auto">
              <a:xfrm>
                <a:off x="8217" y="2862"/>
                <a:ext cx="751" cy="1037"/>
              </a:xfrm>
              <a:custGeom>
                <a:avLst/>
                <a:gdLst>
                  <a:gd name="T0" fmla="*/ 72 w 149"/>
                  <a:gd name="T1" fmla="*/ 203 h 206"/>
                  <a:gd name="T2" fmla="*/ 41 w 149"/>
                  <a:gd name="T3" fmla="*/ 200 h 206"/>
                  <a:gd name="T4" fmla="*/ 19 w 149"/>
                  <a:gd name="T5" fmla="*/ 184 h 206"/>
                  <a:gd name="T6" fmla="*/ 0 w 149"/>
                  <a:gd name="T7" fmla="*/ 133 h 206"/>
                  <a:gd name="T8" fmla="*/ 22 w 149"/>
                  <a:gd name="T9" fmla="*/ 149 h 206"/>
                  <a:gd name="T10" fmla="*/ 47 w 149"/>
                  <a:gd name="T11" fmla="*/ 159 h 206"/>
                  <a:gd name="T12" fmla="*/ 21 w 149"/>
                  <a:gd name="T13" fmla="*/ 133 h 206"/>
                  <a:gd name="T14" fmla="*/ 11 w 149"/>
                  <a:gd name="T15" fmla="*/ 125 h 206"/>
                  <a:gd name="T16" fmla="*/ 0 w 149"/>
                  <a:gd name="T17" fmla="*/ 111 h 206"/>
                  <a:gd name="T18" fmla="*/ 10 w 149"/>
                  <a:gd name="T19" fmla="*/ 70 h 206"/>
                  <a:gd name="T20" fmla="*/ 18 w 149"/>
                  <a:gd name="T21" fmla="*/ 89 h 206"/>
                  <a:gd name="T22" fmla="*/ 31 w 149"/>
                  <a:gd name="T23" fmla="*/ 108 h 206"/>
                  <a:gd name="T24" fmla="*/ 45 w 149"/>
                  <a:gd name="T25" fmla="*/ 117 h 206"/>
                  <a:gd name="T26" fmla="*/ 37 w 149"/>
                  <a:gd name="T27" fmla="*/ 107 h 206"/>
                  <a:gd name="T28" fmla="*/ 20 w 149"/>
                  <a:gd name="T29" fmla="*/ 52 h 206"/>
                  <a:gd name="T30" fmla="*/ 35 w 149"/>
                  <a:gd name="T31" fmla="*/ 36 h 206"/>
                  <a:gd name="T32" fmla="*/ 46 w 149"/>
                  <a:gd name="T33" fmla="*/ 72 h 206"/>
                  <a:gd name="T34" fmla="*/ 66 w 149"/>
                  <a:gd name="T35" fmla="*/ 100 h 206"/>
                  <a:gd name="T36" fmla="*/ 62 w 149"/>
                  <a:gd name="T37" fmla="*/ 90 h 206"/>
                  <a:gd name="T38" fmla="*/ 50 w 149"/>
                  <a:gd name="T39" fmla="*/ 60 h 206"/>
                  <a:gd name="T40" fmla="*/ 47 w 149"/>
                  <a:gd name="T41" fmla="*/ 41 h 206"/>
                  <a:gd name="T42" fmla="*/ 46 w 149"/>
                  <a:gd name="T43" fmla="*/ 31 h 206"/>
                  <a:gd name="T44" fmla="*/ 46 w 149"/>
                  <a:gd name="T45" fmla="*/ 27 h 206"/>
                  <a:gd name="T46" fmla="*/ 65 w 149"/>
                  <a:gd name="T47" fmla="*/ 16 h 206"/>
                  <a:gd name="T48" fmla="*/ 65 w 149"/>
                  <a:gd name="T49" fmla="*/ 42 h 206"/>
                  <a:gd name="T50" fmla="*/ 70 w 149"/>
                  <a:gd name="T51" fmla="*/ 57 h 206"/>
                  <a:gd name="T52" fmla="*/ 86 w 149"/>
                  <a:gd name="T53" fmla="*/ 85 h 206"/>
                  <a:gd name="T54" fmla="*/ 79 w 149"/>
                  <a:gd name="T55" fmla="*/ 10 h 206"/>
                  <a:gd name="T56" fmla="*/ 94 w 149"/>
                  <a:gd name="T57" fmla="*/ 6 h 206"/>
                  <a:gd name="T58" fmla="*/ 94 w 149"/>
                  <a:gd name="T59" fmla="*/ 36 h 206"/>
                  <a:gd name="T60" fmla="*/ 104 w 149"/>
                  <a:gd name="T61" fmla="*/ 4 h 206"/>
                  <a:gd name="T62" fmla="*/ 121 w 149"/>
                  <a:gd name="T63" fmla="*/ 2 h 206"/>
                  <a:gd name="T64" fmla="*/ 120 w 149"/>
                  <a:gd name="T65" fmla="*/ 22 h 206"/>
                  <a:gd name="T66" fmla="*/ 127 w 149"/>
                  <a:gd name="T67" fmla="*/ 2 h 206"/>
                  <a:gd name="T68" fmla="*/ 149 w 149"/>
                  <a:gd name="T69" fmla="*/ 0 h 206"/>
                  <a:gd name="T70" fmla="*/ 72 w 149"/>
                  <a:gd name="T71" fmla="*/ 203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9" h="206">
                    <a:moveTo>
                      <a:pt x="72" y="203"/>
                    </a:moveTo>
                    <a:cubicBezTo>
                      <a:pt x="63" y="206"/>
                      <a:pt x="49" y="204"/>
                      <a:pt x="41" y="200"/>
                    </a:cubicBezTo>
                    <a:cubicBezTo>
                      <a:pt x="33" y="196"/>
                      <a:pt x="25" y="191"/>
                      <a:pt x="19" y="184"/>
                    </a:cubicBezTo>
                    <a:cubicBezTo>
                      <a:pt x="7" y="170"/>
                      <a:pt x="2" y="152"/>
                      <a:pt x="0" y="133"/>
                    </a:cubicBezTo>
                    <a:cubicBezTo>
                      <a:pt x="7" y="139"/>
                      <a:pt x="14" y="145"/>
                      <a:pt x="22" y="149"/>
                    </a:cubicBezTo>
                    <a:cubicBezTo>
                      <a:pt x="30" y="153"/>
                      <a:pt x="39" y="156"/>
                      <a:pt x="47" y="159"/>
                    </a:cubicBezTo>
                    <a:cubicBezTo>
                      <a:pt x="39" y="150"/>
                      <a:pt x="31" y="140"/>
                      <a:pt x="21" y="133"/>
                    </a:cubicBezTo>
                    <a:cubicBezTo>
                      <a:pt x="18" y="130"/>
                      <a:pt x="14" y="128"/>
                      <a:pt x="11" y="125"/>
                    </a:cubicBezTo>
                    <a:cubicBezTo>
                      <a:pt x="7" y="121"/>
                      <a:pt x="3" y="116"/>
                      <a:pt x="0" y="111"/>
                    </a:cubicBezTo>
                    <a:cubicBezTo>
                      <a:pt x="1" y="97"/>
                      <a:pt x="4" y="83"/>
                      <a:pt x="10" y="70"/>
                    </a:cubicBezTo>
                    <a:cubicBezTo>
                      <a:pt x="12" y="76"/>
                      <a:pt x="15" y="82"/>
                      <a:pt x="18" y="89"/>
                    </a:cubicBezTo>
                    <a:cubicBezTo>
                      <a:pt x="21" y="95"/>
                      <a:pt x="25" y="102"/>
                      <a:pt x="31" y="108"/>
                    </a:cubicBezTo>
                    <a:cubicBezTo>
                      <a:pt x="35" y="112"/>
                      <a:pt x="40" y="115"/>
                      <a:pt x="45" y="117"/>
                    </a:cubicBezTo>
                    <a:cubicBezTo>
                      <a:pt x="42" y="114"/>
                      <a:pt x="39" y="111"/>
                      <a:pt x="37" y="107"/>
                    </a:cubicBezTo>
                    <a:cubicBezTo>
                      <a:pt x="26" y="91"/>
                      <a:pt x="23" y="71"/>
                      <a:pt x="20" y="52"/>
                    </a:cubicBezTo>
                    <a:cubicBezTo>
                      <a:pt x="25" y="46"/>
                      <a:pt x="30" y="41"/>
                      <a:pt x="35" y="36"/>
                    </a:cubicBezTo>
                    <a:cubicBezTo>
                      <a:pt x="36" y="48"/>
                      <a:pt x="40" y="61"/>
                      <a:pt x="46" y="72"/>
                    </a:cubicBezTo>
                    <a:cubicBezTo>
                      <a:pt x="51" y="82"/>
                      <a:pt x="58" y="92"/>
                      <a:pt x="66" y="100"/>
                    </a:cubicBezTo>
                    <a:cubicBezTo>
                      <a:pt x="65" y="97"/>
                      <a:pt x="63" y="93"/>
                      <a:pt x="62" y="90"/>
                    </a:cubicBezTo>
                    <a:cubicBezTo>
                      <a:pt x="57" y="81"/>
                      <a:pt x="53" y="71"/>
                      <a:pt x="50" y="60"/>
                    </a:cubicBezTo>
                    <a:cubicBezTo>
                      <a:pt x="48" y="54"/>
                      <a:pt x="47" y="47"/>
                      <a:pt x="47" y="41"/>
                    </a:cubicBezTo>
                    <a:cubicBezTo>
                      <a:pt x="46" y="38"/>
                      <a:pt x="46" y="34"/>
                      <a:pt x="46" y="31"/>
                    </a:cubicBezTo>
                    <a:cubicBezTo>
                      <a:pt x="46" y="30"/>
                      <a:pt x="46" y="29"/>
                      <a:pt x="46" y="27"/>
                    </a:cubicBezTo>
                    <a:cubicBezTo>
                      <a:pt x="52" y="23"/>
                      <a:pt x="58" y="19"/>
                      <a:pt x="65" y="16"/>
                    </a:cubicBezTo>
                    <a:cubicBezTo>
                      <a:pt x="63" y="25"/>
                      <a:pt x="63" y="33"/>
                      <a:pt x="65" y="42"/>
                    </a:cubicBezTo>
                    <a:cubicBezTo>
                      <a:pt x="66" y="47"/>
                      <a:pt x="68" y="52"/>
                      <a:pt x="70" y="57"/>
                    </a:cubicBezTo>
                    <a:cubicBezTo>
                      <a:pt x="74" y="67"/>
                      <a:pt x="79" y="76"/>
                      <a:pt x="86" y="85"/>
                    </a:cubicBezTo>
                    <a:cubicBezTo>
                      <a:pt x="75" y="62"/>
                      <a:pt x="72" y="34"/>
                      <a:pt x="79" y="10"/>
                    </a:cubicBezTo>
                    <a:cubicBezTo>
                      <a:pt x="84" y="8"/>
                      <a:pt x="89" y="7"/>
                      <a:pt x="94" y="6"/>
                    </a:cubicBezTo>
                    <a:cubicBezTo>
                      <a:pt x="92" y="16"/>
                      <a:pt x="92" y="26"/>
                      <a:pt x="94" y="36"/>
                    </a:cubicBezTo>
                    <a:cubicBezTo>
                      <a:pt x="95" y="25"/>
                      <a:pt x="98" y="14"/>
                      <a:pt x="104" y="4"/>
                    </a:cubicBezTo>
                    <a:cubicBezTo>
                      <a:pt x="109" y="3"/>
                      <a:pt x="115" y="3"/>
                      <a:pt x="121" y="2"/>
                    </a:cubicBezTo>
                    <a:cubicBezTo>
                      <a:pt x="120" y="9"/>
                      <a:pt x="119" y="15"/>
                      <a:pt x="120" y="22"/>
                    </a:cubicBezTo>
                    <a:cubicBezTo>
                      <a:pt x="121" y="15"/>
                      <a:pt x="124" y="8"/>
                      <a:pt x="127" y="2"/>
                    </a:cubicBezTo>
                    <a:cubicBezTo>
                      <a:pt x="135" y="2"/>
                      <a:pt x="142" y="1"/>
                      <a:pt x="149" y="0"/>
                    </a:cubicBezTo>
                    <a:lnTo>
                      <a:pt x="72" y="203"/>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3" name="Freeform 7">
                <a:extLst>
                  <a:ext uri="{FF2B5EF4-FFF2-40B4-BE49-F238E27FC236}">
                    <a16:creationId xmlns:a16="http://schemas.microsoft.com/office/drawing/2014/main" id="{9C872314-0365-82D7-77B8-8B8110E7D6D4}"/>
                  </a:ext>
                </a:extLst>
              </p:cNvPr>
              <p:cNvSpPr>
                <a:spLocks/>
              </p:cNvSpPr>
              <p:nvPr/>
            </p:nvSpPr>
            <p:spPr bwMode="auto">
              <a:xfrm>
                <a:off x="8263" y="2953"/>
                <a:ext cx="901" cy="1148"/>
              </a:xfrm>
              <a:custGeom>
                <a:avLst/>
                <a:gdLst>
                  <a:gd name="T0" fmla="*/ 100 w 179"/>
                  <a:gd name="T1" fmla="*/ 155 h 228"/>
                  <a:gd name="T2" fmla="*/ 148 w 179"/>
                  <a:gd name="T3" fmla="*/ 154 h 228"/>
                  <a:gd name="T4" fmla="*/ 148 w 179"/>
                  <a:gd name="T5" fmla="*/ 153 h 228"/>
                  <a:gd name="T6" fmla="*/ 100 w 179"/>
                  <a:gd name="T7" fmla="*/ 153 h 228"/>
                  <a:gd name="T8" fmla="*/ 79 w 179"/>
                  <a:gd name="T9" fmla="*/ 151 h 228"/>
                  <a:gd name="T10" fmla="*/ 103 w 179"/>
                  <a:gd name="T11" fmla="*/ 127 h 228"/>
                  <a:gd name="T12" fmla="*/ 156 w 179"/>
                  <a:gd name="T13" fmla="*/ 118 h 228"/>
                  <a:gd name="T14" fmla="*/ 103 w 179"/>
                  <a:gd name="T15" fmla="*/ 125 h 228"/>
                  <a:gd name="T16" fmla="*/ 96 w 179"/>
                  <a:gd name="T17" fmla="*/ 102 h 228"/>
                  <a:gd name="T18" fmla="*/ 140 w 179"/>
                  <a:gd name="T19" fmla="*/ 93 h 228"/>
                  <a:gd name="T20" fmla="*/ 179 w 179"/>
                  <a:gd name="T21" fmla="*/ 70 h 228"/>
                  <a:gd name="T22" fmla="*/ 139 w 179"/>
                  <a:gd name="T23" fmla="*/ 92 h 228"/>
                  <a:gd name="T24" fmla="*/ 97 w 179"/>
                  <a:gd name="T25" fmla="*/ 100 h 228"/>
                  <a:gd name="T26" fmla="*/ 124 w 179"/>
                  <a:gd name="T27" fmla="*/ 71 h 228"/>
                  <a:gd name="T28" fmla="*/ 157 w 179"/>
                  <a:gd name="T29" fmla="*/ 52 h 228"/>
                  <a:gd name="T30" fmla="*/ 157 w 179"/>
                  <a:gd name="T31" fmla="*/ 52 h 228"/>
                  <a:gd name="T32" fmla="*/ 123 w 179"/>
                  <a:gd name="T33" fmla="*/ 69 h 228"/>
                  <a:gd name="T34" fmla="*/ 116 w 179"/>
                  <a:gd name="T35" fmla="*/ 49 h 228"/>
                  <a:gd name="T36" fmla="*/ 155 w 179"/>
                  <a:gd name="T37" fmla="*/ 18 h 228"/>
                  <a:gd name="T38" fmla="*/ 116 w 179"/>
                  <a:gd name="T39" fmla="*/ 47 h 228"/>
                  <a:gd name="T40" fmla="*/ 109 w 179"/>
                  <a:gd name="T41" fmla="*/ 61 h 228"/>
                  <a:gd name="T42" fmla="*/ 101 w 179"/>
                  <a:gd name="T43" fmla="*/ 40 h 228"/>
                  <a:gd name="T44" fmla="*/ 98 w 179"/>
                  <a:gd name="T45" fmla="*/ 16 h 228"/>
                  <a:gd name="T46" fmla="*/ 98 w 179"/>
                  <a:gd name="T47" fmla="*/ 16 h 228"/>
                  <a:gd name="T48" fmla="*/ 100 w 179"/>
                  <a:gd name="T49" fmla="*/ 40 h 228"/>
                  <a:gd name="T50" fmla="*/ 109 w 179"/>
                  <a:gd name="T51" fmla="*/ 62 h 228"/>
                  <a:gd name="T52" fmla="*/ 89 w 179"/>
                  <a:gd name="T53" fmla="*/ 68 h 228"/>
                  <a:gd name="T54" fmla="*/ 76 w 179"/>
                  <a:gd name="T55" fmla="*/ 24 h 228"/>
                  <a:gd name="T56" fmla="*/ 76 w 179"/>
                  <a:gd name="T57" fmla="*/ 24 h 228"/>
                  <a:gd name="T58" fmla="*/ 87 w 179"/>
                  <a:gd name="T59" fmla="*/ 68 h 228"/>
                  <a:gd name="T60" fmla="*/ 90 w 179"/>
                  <a:gd name="T61" fmla="*/ 108 h 228"/>
                  <a:gd name="T62" fmla="*/ 85 w 179"/>
                  <a:gd name="T63" fmla="*/ 103 h 228"/>
                  <a:gd name="T64" fmla="*/ 79 w 179"/>
                  <a:gd name="T65" fmla="*/ 95 h 228"/>
                  <a:gd name="T66" fmla="*/ 62 w 179"/>
                  <a:gd name="T67" fmla="*/ 68 h 228"/>
                  <a:gd name="T68" fmla="*/ 46 w 179"/>
                  <a:gd name="T69" fmla="*/ 19 h 228"/>
                  <a:gd name="T70" fmla="*/ 61 w 179"/>
                  <a:gd name="T71" fmla="*/ 69 h 228"/>
                  <a:gd name="T72" fmla="*/ 77 w 179"/>
                  <a:gd name="T73" fmla="*/ 97 h 228"/>
                  <a:gd name="T74" fmla="*/ 84 w 179"/>
                  <a:gd name="T75" fmla="*/ 104 h 228"/>
                  <a:gd name="T76" fmla="*/ 89 w 179"/>
                  <a:gd name="T77" fmla="*/ 110 h 228"/>
                  <a:gd name="T78" fmla="*/ 67 w 179"/>
                  <a:gd name="T79" fmla="*/ 111 h 228"/>
                  <a:gd name="T80" fmla="*/ 37 w 179"/>
                  <a:gd name="T81" fmla="*/ 75 h 228"/>
                  <a:gd name="T82" fmla="*/ 36 w 179"/>
                  <a:gd name="T83" fmla="*/ 76 h 228"/>
                  <a:gd name="T84" fmla="*/ 66 w 179"/>
                  <a:gd name="T85" fmla="*/ 112 h 228"/>
                  <a:gd name="T86" fmla="*/ 77 w 179"/>
                  <a:gd name="T87" fmla="*/ 140 h 228"/>
                  <a:gd name="T88" fmla="*/ 59 w 179"/>
                  <a:gd name="T89" fmla="*/ 131 h 228"/>
                  <a:gd name="T90" fmla="*/ 22 w 179"/>
                  <a:gd name="T91" fmla="*/ 106 h 228"/>
                  <a:gd name="T92" fmla="*/ 21 w 179"/>
                  <a:gd name="T93" fmla="*/ 106 h 228"/>
                  <a:gd name="T94" fmla="*/ 58 w 179"/>
                  <a:gd name="T95" fmla="*/ 133 h 228"/>
                  <a:gd name="T96" fmla="*/ 77 w 179"/>
                  <a:gd name="T97" fmla="*/ 142 h 228"/>
                  <a:gd name="T98" fmla="*/ 48 w 179"/>
                  <a:gd name="T99" fmla="*/ 168 h 228"/>
                  <a:gd name="T100" fmla="*/ 14 w 179"/>
                  <a:gd name="T101" fmla="*/ 146 h 228"/>
                  <a:gd name="T102" fmla="*/ 14 w 179"/>
                  <a:gd name="T103" fmla="*/ 146 h 228"/>
                  <a:gd name="T104" fmla="*/ 47 w 179"/>
                  <a:gd name="T105" fmla="*/ 169 h 228"/>
                  <a:gd name="T106" fmla="*/ 43 w 179"/>
                  <a:gd name="T107" fmla="*/ 225 h 228"/>
                  <a:gd name="T108" fmla="*/ 69 w 179"/>
                  <a:gd name="T109" fmla="*/ 176 h 228"/>
                  <a:gd name="T110" fmla="*/ 98 w 179"/>
                  <a:gd name="T111" fmla="*/ 185 h 228"/>
                  <a:gd name="T112" fmla="*/ 131 w 179"/>
                  <a:gd name="T113" fmla="*/ 187 h 228"/>
                  <a:gd name="T114" fmla="*/ 98 w 179"/>
                  <a:gd name="T115" fmla="*/ 184 h 228"/>
                  <a:gd name="T116" fmla="*/ 70 w 179"/>
                  <a:gd name="T117" fmla="*/ 173 h 228"/>
                  <a:gd name="T118" fmla="*/ 87 w 179"/>
                  <a:gd name="T119" fmla="*/ 154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9" h="228">
                    <a:moveTo>
                      <a:pt x="87" y="154"/>
                    </a:moveTo>
                    <a:cubicBezTo>
                      <a:pt x="91" y="154"/>
                      <a:pt x="95" y="155"/>
                      <a:pt x="100" y="155"/>
                    </a:cubicBezTo>
                    <a:cubicBezTo>
                      <a:pt x="108" y="155"/>
                      <a:pt x="116" y="155"/>
                      <a:pt x="124" y="155"/>
                    </a:cubicBezTo>
                    <a:cubicBezTo>
                      <a:pt x="132" y="155"/>
                      <a:pt x="140" y="154"/>
                      <a:pt x="148" y="154"/>
                    </a:cubicBezTo>
                    <a:cubicBezTo>
                      <a:pt x="156" y="153"/>
                      <a:pt x="164" y="152"/>
                      <a:pt x="172" y="150"/>
                    </a:cubicBezTo>
                    <a:cubicBezTo>
                      <a:pt x="164" y="151"/>
                      <a:pt x="156" y="152"/>
                      <a:pt x="148" y="153"/>
                    </a:cubicBezTo>
                    <a:cubicBezTo>
                      <a:pt x="140" y="154"/>
                      <a:pt x="132" y="154"/>
                      <a:pt x="124" y="154"/>
                    </a:cubicBezTo>
                    <a:cubicBezTo>
                      <a:pt x="116" y="154"/>
                      <a:pt x="108" y="153"/>
                      <a:pt x="100" y="153"/>
                    </a:cubicBezTo>
                    <a:cubicBezTo>
                      <a:pt x="96" y="153"/>
                      <a:pt x="92" y="152"/>
                      <a:pt x="88" y="152"/>
                    </a:cubicBezTo>
                    <a:cubicBezTo>
                      <a:pt x="79" y="151"/>
                      <a:pt x="79" y="151"/>
                      <a:pt x="79" y="151"/>
                    </a:cubicBezTo>
                    <a:cubicBezTo>
                      <a:pt x="87" y="127"/>
                      <a:pt x="87" y="127"/>
                      <a:pt x="87" y="127"/>
                    </a:cubicBezTo>
                    <a:cubicBezTo>
                      <a:pt x="93" y="127"/>
                      <a:pt x="98" y="127"/>
                      <a:pt x="103" y="127"/>
                    </a:cubicBezTo>
                    <a:cubicBezTo>
                      <a:pt x="109" y="127"/>
                      <a:pt x="115" y="127"/>
                      <a:pt x="121" y="126"/>
                    </a:cubicBezTo>
                    <a:cubicBezTo>
                      <a:pt x="133" y="124"/>
                      <a:pt x="144" y="122"/>
                      <a:pt x="156" y="118"/>
                    </a:cubicBezTo>
                    <a:cubicBezTo>
                      <a:pt x="144" y="121"/>
                      <a:pt x="132" y="123"/>
                      <a:pt x="121" y="124"/>
                    </a:cubicBezTo>
                    <a:cubicBezTo>
                      <a:pt x="115" y="125"/>
                      <a:pt x="109" y="125"/>
                      <a:pt x="103" y="125"/>
                    </a:cubicBezTo>
                    <a:cubicBezTo>
                      <a:pt x="98" y="125"/>
                      <a:pt x="93" y="125"/>
                      <a:pt x="88" y="124"/>
                    </a:cubicBezTo>
                    <a:cubicBezTo>
                      <a:pt x="96" y="102"/>
                      <a:pt x="96" y="102"/>
                      <a:pt x="96" y="102"/>
                    </a:cubicBezTo>
                    <a:cubicBezTo>
                      <a:pt x="104" y="101"/>
                      <a:pt x="111" y="101"/>
                      <a:pt x="118" y="99"/>
                    </a:cubicBezTo>
                    <a:cubicBezTo>
                      <a:pt x="125" y="98"/>
                      <a:pt x="132" y="96"/>
                      <a:pt x="140" y="93"/>
                    </a:cubicBezTo>
                    <a:cubicBezTo>
                      <a:pt x="147" y="90"/>
                      <a:pt x="153" y="87"/>
                      <a:pt x="160" y="83"/>
                    </a:cubicBezTo>
                    <a:cubicBezTo>
                      <a:pt x="167" y="79"/>
                      <a:pt x="173" y="75"/>
                      <a:pt x="179" y="70"/>
                    </a:cubicBezTo>
                    <a:cubicBezTo>
                      <a:pt x="173" y="75"/>
                      <a:pt x="166" y="79"/>
                      <a:pt x="160" y="83"/>
                    </a:cubicBezTo>
                    <a:cubicBezTo>
                      <a:pt x="153" y="86"/>
                      <a:pt x="146" y="89"/>
                      <a:pt x="139" y="92"/>
                    </a:cubicBezTo>
                    <a:cubicBezTo>
                      <a:pt x="132" y="95"/>
                      <a:pt x="125" y="96"/>
                      <a:pt x="117" y="98"/>
                    </a:cubicBezTo>
                    <a:cubicBezTo>
                      <a:pt x="111" y="99"/>
                      <a:pt x="104" y="100"/>
                      <a:pt x="97" y="100"/>
                    </a:cubicBezTo>
                    <a:cubicBezTo>
                      <a:pt x="106" y="76"/>
                      <a:pt x="106" y="76"/>
                      <a:pt x="106" y="76"/>
                    </a:cubicBezTo>
                    <a:cubicBezTo>
                      <a:pt x="112" y="74"/>
                      <a:pt x="118" y="73"/>
                      <a:pt x="124" y="71"/>
                    </a:cubicBezTo>
                    <a:cubicBezTo>
                      <a:pt x="130" y="68"/>
                      <a:pt x="135" y="66"/>
                      <a:pt x="141" y="63"/>
                    </a:cubicBezTo>
                    <a:cubicBezTo>
                      <a:pt x="147" y="59"/>
                      <a:pt x="152" y="56"/>
                      <a:pt x="157" y="52"/>
                    </a:cubicBezTo>
                    <a:cubicBezTo>
                      <a:pt x="162" y="48"/>
                      <a:pt x="167" y="44"/>
                      <a:pt x="172" y="40"/>
                    </a:cubicBezTo>
                    <a:cubicBezTo>
                      <a:pt x="167" y="44"/>
                      <a:pt x="162" y="48"/>
                      <a:pt x="157" y="52"/>
                    </a:cubicBezTo>
                    <a:cubicBezTo>
                      <a:pt x="152" y="55"/>
                      <a:pt x="146" y="59"/>
                      <a:pt x="140" y="62"/>
                    </a:cubicBezTo>
                    <a:cubicBezTo>
                      <a:pt x="135" y="65"/>
                      <a:pt x="129" y="67"/>
                      <a:pt x="123" y="69"/>
                    </a:cubicBezTo>
                    <a:cubicBezTo>
                      <a:pt x="118" y="71"/>
                      <a:pt x="112" y="73"/>
                      <a:pt x="107" y="74"/>
                    </a:cubicBezTo>
                    <a:cubicBezTo>
                      <a:pt x="116" y="49"/>
                      <a:pt x="116" y="49"/>
                      <a:pt x="116" y="49"/>
                    </a:cubicBezTo>
                    <a:cubicBezTo>
                      <a:pt x="123" y="45"/>
                      <a:pt x="130" y="40"/>
                      <a:pt x="136" y="35"/>
                    </a:cubicBezTo>
                    <a:cubicBezTo>
                      <a:pt x="143" y="30"/>
                      <a:pt x="149" y="24"/>
                      <a:pt x="155" y="18"/>
                    </a:cubicBezTo>
                    <a:cubicBezTo>
                      <a:pt x="149" y="24"/>
                      <a:pt x="143" y="29"/>
                      <a:pt x="136" y="35"/>
                    </a:cubicBezTo>
                    <a:cubicBezTo>
                      <a:pt x="130" y="39"/>
                      <a:pt x="123" y="43"/>
                      <a:pt x="116" y="47"/>
                    </a:cubicBezTo>
                    <a:cubicBezTo>
                      <a:pt x="132" y="3"/>
                      <a:pt x="132" y="3"/>
                      <a:pt x="132" y="3"/>
                    </a:cubicBezTo>
                    <a:cubicBezTo>
                      <a:pt x="109" y="61"/>
                      <a:pt x="109" y="61"/>
                      <a:pt x="109" y="61"/>
                    </a:cubicBezTo>
                    <a:cubicBezTo>
                      <a:pt x="107" y="57"/>
                      <a:pt x="105" y="52"/>
                      <a:pt x="104" y="48"/>
                    </a:cubicBezTo>
                    <a:cubicBezTo>
                      <a:pt x="103" y="45"/>
                      <a:pt x="102" y="43"/>
                      <a:pt x="101" y="40"/>
                    </a:cubicBezTo>
                    <a:cubicBezTo>
                      <a:pt x="101" y="37"/>
                      <a:pt x="100" y="35"/>
                      <a:pt x="100" y="32"/>
                    </a:cubicBezTo>
                    <a:cubicBezTo>
                      <a:pt x="99" y="27"/>
                      <a:pt x="98" y="22"/>
                      <a:pt x="98" y="16"/>
                    </a:cubicBezTo>
                    <a:cubicBezTo>
                      <a:pt x="98" y="11"/>
                      <a:pt x="99" y="5"/>
                      <a:pt x="100" y="0"/>
                    </a:cubicBezTo>
                    <a:cubicBezTo>
                      <a:pt x="99" y="5"/>
                      <a:pt x="98" y="11"/>
                      <a:pt x="98" y="16"/>
                    </a:cubicBezTo>
                    <a:cubicBezTo>
                      <a:pt x="98" y="22"/>
                      <a:pt x="98" y="27"/>
                      <a:pt x="99" y="32"/>
                    </a:cubicBezTo>
                    <a:cubicBezTo>
                      <a:pt x="99" y="35"/>
                      <a:pt x="100" y="38"/>
                      <a:pt x="100" y="40"/>
                    </a:cubicBezTo>
                    <a:cubicBezTo>
                      <a:pt x="101" y="43"/>
                      <a:pt x="102" y="46"/>
                      <a:pt x="103" y="48"/>
                    </a:cubicBezTo>
                    <a:cubicBezTo>
                      <a:pt x="104" y="53"/>
                      <a:pt x="106" y="58"/>
                      <a:pt x="109" y="62"/>
                    </a:cubicBezTo>
                    <a:cubicBezTo>
                      <a:pt x="99" y="85"/>
                      <a:pt x="99" y="85"/>
                      <a:pt x="99" y="85"/>
                    </a:cubicBezTo>
                    <a:cubicBezTo>
                      <a:pt x="95" y="80"/>
                      <a:pt x="92" y="74"/>
                      <a:pt x="89" y="68"/>
                    </a:cubicBezTo>
                    <a:cubicBezTo>
                      <a:pt x="85" y="61"/>
                      <a:pt x="82" y="54"/>
                      <a:pt x="80" y="47"/>
                    </a:cubicBezTo>
                    <a:cubicBezTo>
                      <a:pt x="78" y="39"/>
                      <a:pt x="77" y="32"/>
                      <a:pt x="76" y="24"/>
                    </a:cubicBezTo>
                    <a:cubicBezTo>
                      <a:pt x="75" y="17"/>
                      <a:pt x="75" y="9"/>
                      <a:pt x="76" y="1"/>
                    </a:cubicBezTo>
                    <a:cubicBezTo>
                      <a:pt x="75" y="9"/>
                      <a:pt x="75" y="17"/>
                      <a:pt x="76" y="24"/>
                    </a:cubicBezTo>
                    <a:cubicBezTo>
                      <a:pt x="76" y="32"/>
                      <a:pt x="77" y="40"/>
                      <a:pt x="79" y="47"/>
                    </a:cubicBezTo>
                    <a:cubicBezTo>
                      <a:pt x="81" y="54"/>
                      <a:pt x="84" y="62"/>
                      <a:pt x="87" y="68"/>
                    </a:cubicBezTo>
                    <a:cubicBezTo>
                      <a:pt x="90" y="75"/>
                      <a:pt x="94" y="81"/>
                      <a:pt x="99" y="87"/>
                    </a:cubicBezTo>
                    <a:cubicBezTo>
                      <a:pt x="90" y="108"/>
                      <a:pt x="90" y="108"/>
                      <a:pt x="90" y="108"/>
                    </a:cubicBezTo>
                    <a:cubicBezTo>
                      <a:pt x="88" y="105"/>
                      <a:pt x="88" y="105"/>
                      <a:pt x="88" y="105"/>
                    </a:cubicBezTo>
                    <a:cubicBezTo>
                      <a:pt x="85" y="103"/>
                      <a:pt x="85" y="103"/>
                      <a:pt x="85" y="103"/>
                    </a:cubicBezTo>
                    <a:cubicBezTo>
                      <a:pt x="83" y="100"/>
                      <a:pt x="83" y="100"/>
                      <a:pt x="83" y="100"/>
                    </a:cubicBezTo>
                    <a:cubicBezTo>
                      <a:pt x="79" y="95"/>
                      <a:pt x="79" y="95"/>
                      <a:pt x="79" y="95"/>
                    </a:cubicBezTo>
                    <a:cubicBezTo>
                      <a:pt x="75" y="90"/>
                      <a:pt x="75" y="90"/>
                      <a:pt x="75" y="90"/>
                    </a:cubicBezTo>
                    <a:cubicBezTo>
                      <a:pt x="70" y="83"/>
                      <a:pt x="66" y="76"/>
                      <a:pt x="62" y="68"/>
                    </a:cubicBezTo>
                    <a:cubicBezTo>
                      <a:pt x="58" y="61"/>
                      <a:pt x="55" y="53"/>
                      <a:pt x="52" y="44"/>
                    </a:cubicBezTo>
                    <a:cubicBezTo>
                      <a:pt x="50" y="36"/>
                      <a:pt x="48" y="28"/>
                      <a:pt x="46" y="19"/>
                    </a:cubicBezTo>
                    <a:cubicBezTo>
                      <a:pt x="47" y="28"/>
                      <a:pt x="49" y="36"/>
                      <a:pt x="52" y="45"/>
                    </a:cubicBezTo>
                    <a:cubicBezTo>
                      <a:pt x="54" y="53"/>
                      <a:pt x="57" y="61"/>
                      <a:pt x="61" y="69"/>
                    </a:cubicBezTo>
                    <a:cubicBezTo>
                      <a:pt x="64" y="77"/>
                      <a:pt x="69" y="84"/>
                      <a:pt x="74" y="91"/>
                    </a:cubicBezTo>
                    <a:cubicBezTo>
                      <a:pt x="77" y="97"/>
                      <a:pt x="77" y="97"/>
                      <a:pt x="77" y="97"/>
                    </a:cubicBezTo>
                    <a:cubicBezTo>
                      <a:pt x="82" y="102"/>
                      <a:pt x="82" y="102"/>
                      <a:pt x="82" y="102"/>
                    </a:cubicBezTo>
                    <a:cubicBezTo>
                      <a:pt x="84" y="104"/>
                      <a:pt x="84" y="104"/>
                      <a:pt x="84" y="104"/>
                    </a:cubicBezTo>
                    <a:cubicBezTo>
                      <a:pt x="86" y="107"/>
                      <a:pt x="86" y="107"/>
                      <a:pt x="86" y="107"/>
                    </a:cubicBezTo>
                    <a:cubicBezTo>
                      <a:pt x="89" y="110"/>
                      <a:pt x="89" y="110"/>
                      <a:pt x="89" y="110"/>
                    </a:cubicBezTo>
                    <a:cubicBezTo>
                      <a:pt x="84" y="123"/>
                      <a:pt x="84" y="123"/>
                      <a:pt x="84" y="123"/>
                    </a:cubicBezTo>
                    <a:cubicBezTo>
                      <a:pt x="78" y="119"/>
                      <a:pt x="73" y="115"/>
                      <a:pt x="67" y="111"/>
                    </a:cubicBezTo>
                    <a:cubicBezTo>
                      <a:pt x="61" y="105"/>
                      <a:pt x="56" y="100"/>
                      <a:pt x="51" y="94"/>
                    </a:cubicBezTo>
                    <a:cubicBezTo>
                      <a:pt x="46" y="88"/>
                      <a:pt x="41" y="82"/>
                      <a:pt x="37" y="75"/>
                    </a:cubicBezTo>
                    <a:cubicBezTo>
                      <a:pt x="32" y="69"/>
                      <a:pt x="28" y="62"/>
                      <a:pt x="25" y="55"/>
                    </a:cubicBezTo>
                    <a:cubicBezTo>
                      <a:pt x="28" y="62"/>
                      <a:pt x="32" y="69"/>
                      <a:pt x="36" y="76"/>
                    </a:cubicBezTo>
                    <a:cubicBezTo>
                      <a:pt x="40" y="82"/>
                      <a:pt x="45" y="89"/>
                      <a:pt x="50" y="95"/>
                    </a:cubicBezTo>
                    <a:cubicBezTo>
                      <a:pt x="55" y="101"/>
                      <a:pt x="60" y="107"/>
                      <a:pt x="66" y="112"/>
                    </a:cubicBezTo>
                    <a:cubicBezTo>
                      <a:pt x="71" y="117"/>
                      <a:pt x="77" y="121"/>
                      <a:pt x="83" y="125"/>
                    </a:cubicBezTo>
                    <a:cubicBezTo>
                      <a:pt x="77" y="140"/>
                      <a:pt x="77" y="140"/>
                      <a:pt x="77" y="140"/>
                    </a:cubicBezTo>
                    <a:cubicBezTo>
                      <a:pt x="75" y="139"/>
                      <a:pt x="72" y="137"/>
                      <a:pt x="69" y="136"/>
                    </a:cubicBezTo>
                    <a:cubicBezTo>
                      <a:pt x="66" y="134"/>
                      <a:pt x="63" y="133"/>
                      <a:pt x="59" y="131"/>
                    </a:cubicBezTo>
                    <a:cubicBezTo>
                      <a:pt x="53" y="127"/>
                      <a:pt x="46" y="123"/>
                      <a:pt x="40" y="119"/>
                    </a:cubicBezTo>
                    <a:cubicBezTo>
                      <a:pt x="33" y="115"/>
                      <a:pt x="27" y="111"/>
                      <a:pt x="22" y="106"/>
                    </a:cubicBezTo>
                    <a:cubicBezTo>
                      <a:pt x="16" y="101"/>
                      <a:pt x="10" y="96"/>
                      <a:pt x="5" y="90"/>
                    </a:cubicBezTo>
                    <a:cubicBezTo>
                      <a:pt x="10" y="96"/>
                      <a:pt x="15" y="101"/>
                      <a:pt x="21" y="106"/>
                    </a:cubicBezTo>
                    <a:cubicBezTo>
                      <a:pt x="27" y="111"/>
                      <a:pt x="33" y="116"/>
                      <a:pt x="39" y="120"/>
                    </a:cubicBezTo>
                    <a:cubicBezTo>
                      <a:pt x="45" y="125"/>
                      <a:pt x="52" y="129"/>
                      <a:pt x="58" y="133"/>
                    </a:cubicBezTo>
                    <a:cubicBezTo>
                      <a:pt x="62" y="135"/>
                      <a:pt x="65" y="136"/>
                      <a:pt x="68" y="138"/>
                    </a:cubicBezTo>
                    <a:cubicBezTo>
                      <a:pt x="71" y="139"/>
                      <a:pt x="74" y="141"/>
                      <a:pt x="77" y="142"/>
                    </a:cubicBezTo>
                    <a:cubicBezTo>
                      <a:pt x="65" y="172"/>
                      <a:pt x="65" y="172"/>
                      <a:pt x="65" y="172"/>
                    </a:cubicBezTo>
                    <a:cubicBezTo>
                      <a:pt x="59" y="171"/>
                      <a:pt x="53" y="170"/>
                      <a:pt x="48" y="168"/>
                    </a:cubicBezTo>
                    <a:cubicBezTo>
                      <a:pt x="42" y="165"/>
                      <a:pt x="36" y="162"/>
                      <a:pt x="30" y="158"/>
                    </a:cubicBezTo>
                    <a:cubicBezTo>
                      <a:pt x="25" y="154"/>
                      <a:pt x="19" y="150"/>
                      <a:pt x="14" y="146"/>
                    </a:cubicBezTo>
                    <a:cubicBezTo>
                      <a:pt x="9" y="141"/>
                      <a:pt x="5" y="136"/>
                      <a:pt x="0" y="131"/>
                    </a:cubicBezTo>
                    <a:cubicBezTo>
                      <a:pt x="4" y="136"/>
                      <a:pt x="9" y="141"/>
                      <a:pt x="14" y="146"/>
                    </a:cubicBezTo>
                    <a:cubicBezTo>
                      <a:pt x="19" y="151"/>
                      <a:pt x="24" y="155"/>
                      <a:pt x="29" y="159"/>
                    </a:cubicBezTo>
                    <a:cubicBezTo>
                      <a:pt x="35" y="163"/>
                      <a:pt x="41" y="167"/>
                      <a:pt x="47" y="169"/>
                    </a:cubicBezTo>
                    <a:cubicBezTo>
                      <a:pt x="52" y="172"/>
                      <a:pt x="58" y="173"/>
                      <a:pt x="64" y="174"/>
                    </a:cubicBezTo>
                    <a:cubicBezTo>
                      <a:pt x="43" y="225"/>
                      <a:pt x="43" y="225"/>
                      <a:pt x="43" y="225"/>
                    </a:cubicBezTo>
                    <a:cubicBezTo>
                      <a:pt x="50" y="228"/>
                      <a:pt x="50" y="228"/>
                      <a:pt x="50" y="228"/>
                    </a:cubicBezTo>
                    <a:cubicBezTo>
                      <a:pt x="69" y="176"/>
                      <a:pt x="69" y="176"/>
                      <a:pt x="69" y="176"/>
                    </a:cubicBezTo>
                    <a:cubicBezTo>
                      <a:pt x="73" y="178"/>
                      <a:pt x="78" y="179"/>
                      <a:pt x="82" y="181"/>
                    </a:cubicBezTo>
                    <a:cubicBezTo>
                      <a:pt x="87" y="183"/>
                      <a:pt x="93" y="184"/>
                      <a:pt x="98" y="185"/>
                    </a:cubicBezTo>
                    <a:cubicBezTo>
                      <a:pt x="103" y="186"/>
                      <a:pt x="109" y="187"/>
                      <a:pt x="114" y="187"/>
                    </a:cubicBezTo>
                    <a:cubicBezTo>
                      <a:pt x="120" y="187"/>
                      <a:pt x="125" y="187"/>
                      <a:pt x="131" y="187"/>
                    </a:cubicBezTo>
                    <a:cubicBezTo>
                      <a:pt x="125" y="187"/>
                      <a:pt x="120" y="187"/>
                      <a:pt x="114" y="186"/>
                    </a:cubicBezTo>
                    <a:cubicBezTo>
                      <a:pt x="109" y="186"/>
                      <a:pt x="104" y="185"/>
                      <a:pt x="98" y="184"/>
                    </a:cubicBezTo>
                    <a:cubicBezTo>
                      <a:pt x="93" y="183"/>
                      <a:pt x="88" y="181"/>
                      <a:pt x="83" y="179"/>
                    </a:cubicBezTo>
                    <a:cubicBezTo>
                      <a:pt x="78" y="177"/>
                      <a:pt x="74" y="175"/>
                      <a:pt x="70" y="173"/>
                    </a:cubicBezTo>
                    <a:cubicBezTo>
                      <a:pt x="78" y="153"/>
                      <a:pt x="78" y="153"/>
                      <a:pt x="78" y="153"/>
                    </a:cubicBezTo>
                    <a:lnTo>
                      <a:pt x="87" y="154"/>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4" name="Freeform 8">
                <a:extLst>
                  <a:ext uri="{FF2B5EF4-FFF2-40B4-BE49-F238E27FC236}">
                    <a16:creationId xmlns:a16="http://schemas.microsoft.com/office/drawing/2014/main" id="{CF12589A-72EF-1AC3-C981-E09AAD259E07}"/>
                  </a:ext>
                </a:extLst>
              </p:cNvPr>
              <p:cNvSpPr>
                <a:spLocks/>
              </p:cNvSpPr>
              <p:nvPr/>
            </p:nvSpPr>
            <p:spPr bwMode="auto">
              <a:xfrm>
                <a:off x="3000" y="4685"/>
                <a:ext cx="1108" cy="675"/>
              </a:xfrm>
              <a:custGeom>
                <a:avLst/>
                <a:gdLst>
                  <a:gd name="T0" fmla="*/ 204 w 220"/>
                  <a:gd name="T1" fmla="*/ 134 h 134"/>
                  <a:gd name="T2" fmla="*/ 219 w 220"/>
                  <a:gd name="T3" fmla="*/ 91 h 134"/>
                  <a:gd name="T4" fmla="*/ 198 w 220"/>
                  <a:gd name="T5" fmla="*/ 43 h 134"/>
                  <a:gd name="T6" fmla="*/ 197 w 220"/>
                  <a:gd name="T7" fmla="*/ 41 h 134"/>
                  <a:gd name="T8" fmla="*/ 197 w 220"/>
                  <a:gd name="T9" fmla="*/ 51 h 134"/>
                  <a:gd name="T10" fmla="*/ 187 w 220"/>
                  <a:gd name="T11" fmla="*/ 96 h 134"/>
                  <a:gd name="T12" fmla="*/ 180 w 220"/>
                  <a:gd name="T13" fmla="*/ 26 h 134"/>
                  <a:gd name="T14" fmla="*/ 145 w 220"/>
                  <a:gd name="T15" fmla="*/ 7 h 134"/>
                  <a:gd name="T16" fmla="*/ 150 w 220"/>
                  <a:gd name="T17" fmla="*/ 16 h 134"/>
                  <a:gd name="T18" fmla="*/ 157 w 220"/>
                  <a:gd name="T19" fmla="*/ 81 h 134"/>
                  <a:gd name="T20" fmla="*/ 124 w 220"/>
                  <a:gd name="T21" fmla="*/ 2 h 134"/>
                  <a:gd name="T22" fmla="*/ 92 w 220"/>
                  <a:gd name="T23" fmla="*/ 1 h 134"/>
                  <a:gd name="T24" fmla="*/ 101 w 220"/>
                  <a:gd name="T25" fmla="*/ 8 h 134"/>
                  <a:gd name="T26" fmla="*/ 120 w 220"/>
                  <a:gd name="T27" fmla="*/ 22 h 134"/>
                  <a:gd name="T28" fmla="*/ 128 w 220"/>
                  <a:gd name="T29" fmla="*/ 51 h 134"/>
                  <a:gd name="T30" fmla="*/ 128 w 220"/>
                  <a:gd name="T31" fmla="*/ 67 h 134"/>
                  <a:gd name="T32" fmla="*/ 121 w 220"/>
                  <a:gd name="T33" fmla="*/ 49 h 134"/>
                  <a:gd name="T34" fmla="*/ 113 w 220"/>
                  <a:gd name="T35" fmla="*/ 33 h 134"/>
                  <a:gd name="T36" fmla="*/ 81 w 220"/>
                  <a:gd name="T37" fmla="*/ 2 h 134"/>
                  <a:gd name="T38" fmla="*/ 62 w 220"/>
                  <a:gd name="T39" fmla="*/ 8 h 134"/>
                  <a:gd name="T40" fmla="*/ 93 w 220"/>
                  <a:gd name="T41" fmla="*/ 54 h 134"/>
                  <a:gd name="T42" fmla="*/ 52 w 220"/>
                  <a:gd name="T43" fmla="*/ 12 h 134"/>
                  <a:gd name="T44" fmla="*/ 36 w 220"/>
                  <a:gd name="T45" fmla="*/ 21 h 134"/>
                  <a:gd name="T46" fmla="*/ 70 w 220"/>
                  <a:gd name="T47" fmla="*/ 64 h 134"/>
                  <a:gd name="T48" fmla="*/ 26 w 220"/>
                  <a:gd name="T49" fmla="*/ 30 h 134"/>
                  <a:gd name="T50" fmla="*/ 16 w 220"/>
                  <a:gd name="T51" fmla="*/ 40 h 134"/>
                  <a:gd name="T52" fmla="*/ 26 w 220"/>
                  <a:gd name="T53" fmla="*/ 49 h 134"/>
                  <a:gd name="T54" fmla="*/ 32 w 220"/>
                  <a:gd name="T55" fmla="*/ 58 h 134"/>
                  <a:gd name="T56" fmla="*/ 10 w 220"/>
                  <a:gd name="T57" fmla="*/ 46 h 134"/>
                  <a:gd name="T58" fmla="*/ 0 w 220"/>
                  <a:gd name="T59" fmla="*/ 60 h 134"/>
                  <a:gd name="T60" fmla="*/ 204 w 220"/>
                  <a:gd name="T6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0" h="134">
                    <a:moveTo>
                      <a:pt x="204" y="134"/>
                    </a:moveTo>
                    <a:cubicBezTo>
                      <a:pt x="215" y="123"/>
                      <a:pt x="220" y="107"/>
                      <a:pt x="219" y="91"/>
                    </a:cubicBezTo>
                    <a:cubicBezTo>
                      <a:pt x="219" y="73"/>
                      <a:pt x="210" y="56"/>
                      <a:pt x="198" y="43"/>
                    </a:cubicBezTo>
                    <a:cubicBezTo>
                      <a:pt x="198" y="42"/>
                      <a:pt x="198" y="42"/>
                      <a:pt x="197" y="41"/>
                    </a:cubicBezTo>
                    <a:cubicBezTo>
                      <a:pt x="197" y="45"/>
                      <a:pt x="197" y="48"/>
                      <a:pt x="197" y="51"/>
                    </a:cubicBezTo>
                    <a:cubicBezTo>
                      <a:pt x="196" y="67"/>
                      <a:pt x="194" y="83"/>
                      <a:pt x="187" y="96"/>
                    </a:cubicBezTo>
                    <a:cubicBezTo>
                      <a:pt x="191" y="73"/>
                      <a:pt x="188" y="48"/>
                      <a:pt x="180" y="26"/>
                    </a:cubicBezTo>
                    <a:cubicBezTo>
                      <a:pt x="170" y="18"/>
                      <a:pt x="158" y="12"/>
                      <a:pt x="145" y="7"/>
                    </a:cubicBezTo>
                    <a:cubicBezTo>
                      <a:pt x="147" y="10"/>
                      <a:pt x="149" y="13"/>
                      <a:pt x="150" y="16"/>
                    </a:cubicBezTo>
                    <a:cubicBezTo>
                      <a:pt x="160" y="36"/>
                      <a:pt x="160" y="59"/>
                      <a:pt x="157" y="81"/>
                    </a:cubicBezTo>
                    <a:cubicBezTo>
                      <a:pt x="150" y="53"/>
                      <a:pt x="139" y="26"/>
                      <a:pt x="124" y="2"/>
                    </a:cubicBezTo>
                    <a:cubicBezTo>
                      <a:pt x="113" y="0"/>
                      <a:pt x="103" y="0"/>
                      <a:pt x="92" y="1"/>
                    </a:cubicBezTo>
                    <a:cubicBezTo>
                      <a:pt x="95" y="3"/>
                      <a:pt x="98" y="6"/>
                      <a:pt x="101" y="8"/>
                    </a:cubicBezTo>
                    <a:cubicBezTo>
                      <a:pt x="108" y="13"/>
                      <a:pt x="115" y="16"/>
                      <a:pt x="120" y="22"/>
                    </a:cubicBezTo>
                    <a:cubicBezTo>
                      <a:pt x="126" y="30"/>
                      <a:pt x="127" y="41"/>
                      <a:pt x="128" y="51"/>
                    </a:cubicBezTo>
                    <a:cubicBezTo>
                      <a:pt x="128" y="56"/>
                      <a:pt x="128" y="62"/>
                      <a:pt x="128" y="67"/>
                    </a:cubicBezTo>
                    <a:cubicBezTo>
                      <a:pt x="126" y="61"/>
                      <a:pt x="123" y="55"/>
                      <a:pt x="121" y="49"/>
                    </a:cubicBezTo>
                    <a:cubicBezTo>
                      <a:pt x="118" y="43"/>
                      <a:pt x="116" y="38"/>
                      <a:pt x="113" y="33"/>
                    </a:cubicBezTo>
                    <a:cubicBezTo>
                      <a:pt x="105" y="20"/>
                      <a:pt x="93" y="11"/>
                      <a:pt x="81" y="2"/>
                    </a:cubicBezTo>
                    <a:cubicBezTo>
                      <a:pt x="74" y="4"/>
                      <a:pt x="68" y="5"/>
                      <a:pt x="62" y="8"/>
                    </a:cubicBezTo>
                    <a:cubicBezTo>
                      <a:pt x="75" y="21"/>
                      <a:pt x="85" y="37"/>
                      <a:pt x="93" y="54"/>
                    </a:cubicBezTo>
                    <a:cubicBezTo>
                      <a:pt x="81" y="39"/>
                      <a:pt x="67" y="24"/>
                      <a:pt x="52" y="12"/>
                    </a:cubicBezTo>
                    <a:cubicBezTo>
                      <a:pt x="46" y="15"/>
                      <a:pt x="41" y="18"/>
                      <a:pt x="36" y="21"/>
                    </a:cubicBezTo>
                    <a:cubicBezTo>
                      <a:pt x="51" y="33"/>
                      <a:pt x="62" y="48"/>
                      <a:pt x="70" y="64"/>
                    </a:cubicBezTo>
                    <a:cubicBezTo>
                      <a:pt x="58" y="50"/>
                      <a:pt x="43" y="39"/>
                      <a:pt x="26" y="30"/>
                    </a:cubicBezTo>
                    <a:cubicBezTo>
                      <a:pt x="23" y="33"/>
                      <a:pt x="19" y="36"/>
                      <a:pt x="16" y="40"/>
                    </a:cubicBezTo>
                    <a:cubicBezTo>
                      <a:pt x="20" y="42"/>
                      <a:pt x="23" y="45"/>
                      <a:pt x="26" y="49"/>
                    </a:cubicBezTo>
                    <a:cubicBezTo>
                      <a:pt x="28" y="52"/>
                      <a:pt x="30" y="55"/>
                      <a:pt x="32" y="58"/>
                    </a:cubicBezTo>
                    <a:cubicBezTo>
                      <a:pt x="25" y="53"/>
                      <a:pt x="18" y="49"/>
                      <a:pt x="10" y="46"/>
                    </a:cubicBezTo>
                    <a:cubicBezTo>
                      <a:pt x="7" y="50"/>
                      <a:pt x="3" y="55"/>
                      <a:pt x="0" y="60"/>
                    </a:cubicBezTo>
                    <a:lnTo>
                      <a:pt x="204" y="134"/>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5" name="Freeform 9">
                <a:extLst>
                  <a:ext uri="{FF2B5EF4-FFF2-40B4-BE49-F238E27FC236}">
                    <a16:creationId xmlns:a16="http://schemas.microsoft.com/office/drawing/2014/main" id="{9E2CA8C8-7A0C-21BC-A552-3AA013875AAA}"/>
                  </a:ext>
                </a:extLst>
              </p:cNvPr>
              <p:cNvSpPr>
                <a:spLocks/>
              </p:cNvSpPr>
              <p:nvPr/>
            </p:nvSpPr>
            <p:spPr bwMode="auto">
              <a:xfrm>
                <a:off x="3000" y="4987"/>
                <a:ext cx="1043" cy="741"/>
              </a:xfrm>
              <a:custGeom>
                <a:avLst/>
                <a:gdLst>
                  <a:gd name="T0" fmla="*/ 204 w 207"/>
                  <a:gd name="T1" fmla="*/ 74 h 147"/>
                  <a:gd name="T2" fmla="*/ 201 w 207"/>
                  <a:gd name="T3" fmla="*/ 104 h 147"/>
                  <a:gd name="T4" fmla="*/ 186 w 207"/>
                  <a:gd name="T5" fmla="*/ 127 h 147"/>
                  <a:gd name="T6" fmla="*/ 136 w 207"/>
                  <a:gd name="T7" fmla="*/ 147 h 147"/>
                  <a:gd name="T8" fmla="*/ 150 w 207"/>
                  <a:gd name="T9" fmla="*/ 125 h 147"/>
                  <a:gd name="T10" fmla="*/ 160 w 207"/>
                  <a:gd name="T11" fmla="*/ 99 h 147"/>
                  <a:gd name="T12" fmla="*/ 134 w 207"/>
                  <a:gd name="T13" fmla="*/ 126 h 147"/>
                  <a:gd name="T14" fmla="*/ 127 w 207"/>
                  <a:gd name="T15" fmla="*/ 136 h 147"/>
                  <a:gd name="T16" fmla="*/ 113 w 207"/>
                  <a:gd name="T17" fmla="*/ 147 h 147"/>
                  <a:gd name="T18" fmla="*/ 72 w 207"/>
                  <a:gd name="T19" fmla="*/ 138 h 147"/>
                  <a:gd name="T20" fmla="*/ 90 w 207"/>
                  <a:gd name="T21" fmla="*/ 130 h 147"/>
                  <a:gd name="T22" fmla="*/ 109 w 207"/>
                  <a:gd name="T23" fmla="*/ 117 h 147"/>
                  <a:gd name="T24" fmla="*/ 119 w 207"/>
                  <a:gd name="T25" fmla="*/ 102 h 147"/>
                  <a:gd name="T26" fmla="*/ 109 w 207"/>
                  <a:gd name="T27" fmla="*/ 110 h 147"/>
                  <a:gd name="T28" fmla="*/ 53 w 207"/>
                  <a:gd name="T29" fmla="*/ 128 h 147"/>
                  <a:gd name="T30" fmla="*/ 37 w 207"/>
                  <a:gd name="T31" fmla="*/ 113 h 147"/>
                  <a:gd name="T32" fmla="*/ 73 w 207"/>
                  <a:gd name="T33" fmla="*/ 102 h 147"/>
                  <a:gd name="T34" fmla="*/ 101 w 207"/>
                  <a:gd name="T35" fmla="*/ 81 h 147"/>
                  <a:gd name="T36" fmla="*/ 91 w 207"/>
                  <a:gd name="T37" fmla="*/ 86 h 147"/>
                  <a:gd name="T38" fmla="*/ 61 w 207"/>
                  <a:gd name="T39" fmla="*/ 98 h 147"/>
                  <a:gd name="T40" fmla="*/ 42 w 207"/>
                  <a:gd name="T41" fmla="*/ 102 h 147"/>
                  <a:gd name="T42" fmla="*/ 32 w 207"/>
                  <a:gd name="T43" fmla="*/ 103 h 147"/>
                  <a:gd name="T44" fmla="*/ 29 w 207"/>
                  <a:gd name="T45" fmla="*/ 103 h 147"/>
                  <a:gd name="T46" fmla="*/ 17 w 207"/>
                  <a:gd name="T47" fmla="*/ 84 h 147"/>
                  <a:gd name="T48" fmla="*/ 43 w 207"/>
                  <a:gd name="T49" fmla="*/ 84 h 147"/>
                  <a:gd name="T50" fmla="*/ 58 w 207"/>
                  <a:gd name="T51" fmla="*/ 79 h 147"/>
                  <a:gd name="T52" fmla="*/ 86 w 207"/>
                  <a:gd name="T53" fmla="*/ 62 h 147"/>
                  <a:gd name="T54" fmla="*/ 11 w 207"/>
                  <a:gd name="T55" fmla="*/ 69 h 147"/>
                  <a:gd name="T56" fmla="*/ 6 w 207"/>
                  <a:gd name="T57" fmla="*/ 55 h 147"/>
                  <a:gd name="T58" fmla="*/ 37 w 207"/>
                  <a:gd name="T59" fmla="*/ 54 h 147"/>
                  <a:gd name="T60" fmla="*/ 4 w 207"/>
                  <a:gd name="T61" fmla="*/ 45 h 147"/>
                  <a:gd name="T62" fmla="*/ 3 w 207"/>
                  <a:gd name="T63" fmla="*/ 28 h 147"/>
                  <a:gd name="T64" fmla="*/ 22 w 207"/>
                  <a:gd name="T65" fmla="*/ 29 h 147"/>
                  <a:gd name="T66" fmla="*/ 2 w 207"/>
                  <a:gd name="T67" fmla="*/ 22 h 147"/>
                  <a:gd name="T68" fmla="*/ 0 w 207"/>
                  <a:gd name="T69" fmla="*/ 0 h 147"/>
                  <a:gd name="T70" fmla="*/ 204 w 207"/>
                  <a:gd name="T71" fmla="*/ 74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07" h="147">
                    <a:moveTo>
                      <a:pt x="204" y="74"/>
                    </a:moveTo>
                    <a:cubicBezTo>
                      <a:pt x="207" y="82"/>
                      <a:pt x="205" y="97"/>
                      <a:pt x="201" y="104"/>
                    </a:cubicBezTo>
                    <a:cubicBezTo>
                      <a:pt x="198" y="113"/>
                      <a:pt x="192" y="121"/>
                      <a:pt x="186" y="127"/>
                    </a:cubicBezTo>
                    <a:cubicBezTo>
                      <a:pt x="172" y="140"/>
                      <a:pt x="154" y="145"/>
                      <a:pt x="136" y="147"/>
                    </a:cubicBezTo>
                    <a:cubicBezTo>
                      <a:pt x="141" y="140"/>
                      <a:pt x="146" y="133"/>
                      <a:pt x="150" y="125"/>
                    </a:cubicBezTo>
                    <a:cubicBezTo>
                      <a:pt x="154" y="117"/>
                      <a:pt x="157" y="108"/>
                      <a:pt x="160" y="99"/>
                    </a:cubicBezTo>
                    <a:cubicBezTo>
                      <a:pt x="151" y="108"/>
                      <a:pt x="142" y="116"/>
                      <a:pt x="134" y="126"/>
                    </a:cubicBezTo>
                    <a:cubicBezTo>
                      <a:pt x="132" y="129"/>
                      <a:pt x="129" y="133"/>
                      <a:pt x="127" y="136"/>
                    </a:cubicBezTo>
                    <a:cubicBezTo>
                      <a:pt x="123" y="141"/>
                      <a:pt x="118" y="144"/>
                      <a:pt x="113" y="147"/>
                    </a:cubicBezTo>
                    <a:cubicBezTo>
                      <a:pt x="99" y="147"/>
                      <a:pt x="85" y="144"/>
                      <a:pt x="72" y="138"/>
                    </a:cubicBezTo>
                    <a:cubicBezTo>
                      <a:pt x="78" y="136"/>
                      <a:pt x="84" y="133"/>
                      <a:pt x="90" y="130"/>
                    </a:cubicBezTo>
                    <a:cubicBezTo>
                      <a:pt x="97" y="126"/>
                      <a:pt x="104" y="122"/>
                      <a:pt x="109" y="117"/>
                    </a:cubicBezTo>
                    <a:cubicBezTo>
                      <a:pt x="113" y="112"/>
                      <a:pt x="116" y="107"/>
                      <a:pt x="119" y="102"/>
                    </a:cubicBezTo>
                    <a:cubicBezTo>
                      <a:pt x="116" y="105"/>
                      <a:pt x="112" y="108"/>
                      <a:pt x="109" y="110"/>
                    </a:cubicBezTo>
                    <a:cubicBezTo>
                      <a:pt x="93" y="122"/>
                      <a:pt x="73" y="125"/>
                      <a:pt x="53" y="128"/>
                    </a:cubicBezTo>
                    <a:cubicBezTo>
                      <a:pt x="48" y="124"/>
                      <a:pt x="42" y="119"/>
                      <a:pt x="37" y="113"/>
                    </a:cubicBezTo>
                    <a:cubicBezTo>
                      <a:pt x="50" y="112"/>
                      <a:pt x="62" y="108"/>
                      <a:pt x="73" y="102"/>
                    </a:cubicBezTo>
                    <a:cubicBezTo>
                      <a:pt x="83" y="97"/>
                      <a:pt x="93" y="90"/>
                      <a:pt x="101" y="81"/>
                    </a:cubicBezTo>
                    <a:cubicBezTo>
                      <a:pt x="98" y="83"/>
                      <a:pt x="95" y="84"/>
                      <a:pt x="91" y="86"/>
                    </a:cubicBezTo>
                    <a:cubicBezTo>
                      <a:pt x="82" y="90"/>
                      <a:pt x="72" y="95"/>
                      <a:pt x="61" y="98"/>
                    </a:cubicBezTo>
                    <a:cubicBezTo>
                      <a:pt x="55" y="100"/>
                      <a:pt x="49" y="101"/>
                      <a:pt x="42" y="102"/>
                    </a:cubicBezTo>
                    <a:cubicBezTo>
                      <a:pt x="39" y="102"/>
                      <a:pt x="36" y="103"/>
                      <a:pt x="32" y="103"/>
                    </a:cubicBezTo>
                    <a:cubicBezTo>
                      <a:pt x="31" y="103"/>
                      <a:pt x="30" y="103"/>
                      <a:pt x="29" y="103"/>
                    </a:cubicBezTo>
                    <a:cubicBezTo>
                      <a:pt x="24" y="97"/>
                      <a:pt x="21" y="91"/>
                      <a:pt x="17" y="84"/>
                    </a:cubicBezTo>
                    <a:cubicBezTo>
                      <a:pt x="26" y="86"/>
                      <a:pt x="35" y="86"/>
                      <a:pt x="43" y="84"/>
                    </a:cubicBezTo>
                    <a:cubicBezTo>
                      <a:pt x="48" y="83"/>
                      <a:pt x="53" y="81"/>
                      <a:pt x="58" y="79"/>
                    </a:cubicBezTo>
                    <a:cubicBezTo>
                      <a:pt x="68" y="74"/>
                      <a:pt x="77" y="69"/>
                      <a:pt x="86" y="62"/>
                    </a:cubicBezTo>
                    <a:cubicBezTo>
                      <a:pt x="63" y="73"/>
                      <a:pt x="35" y="77"/>
                      <a:pt x="11" y="69"/>
                    </a:cubicBezTo>
                    <a:cubicBezTo>
                      <a:pt x="9" y="65"/>
                      <a:pt x="7" y="60"/>
                      <a:pt x="6" y="55"/>
                    </a:cubicBezTo>
                    <a:cubicBezTo>
                      <a:pt x="16" y="57"/>
                      <a:pt x="27" y="56"/>
                      <a:pt x="37" y="54"/>
                    </a:cubicBezTo>
                    <a:cubicBezTo>
                      <a:pt x="26" y="54"/>
                      <a:pt x="14" y="51"/>
                      <a:pt x="4" y="45"/>
                    </a:cubicBezTo>
                    <a:cubicBezTo>
                      <a:pt x="4" y="40"/>
                      <a:pt x="3" y="34"/>
                      <a:pt x="3" y="28"/>
                    </a:cubicBezTo>
                    <a:cubicBezTo>
                      <a:pt x="9" y="29"/>
                      <a:pt x="15" y="30"/>
                      <a:pt x="22" y="29"/>
                    </a:cubicBezTo>
                    <a:cubicBezTo>
                      <a:pt x="15" y="27"/>
                      <a:pt x="8" y="25"/>
                      <a:pt x="2" y="22"/>
                    </a:cubicBezTo>
                    <a:cubicBezTo>
                      <a:pt x="1" y="15"/>
                      <a:pt x="1" y="7"/>
                      <a:pt x="0" y="0"/>
                    </a:cubicBezTo>
                    <a:lnTo>
                      <a:pt x="204" y="74"/>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6" name="Freeform 10">
                <a:extLst>
                  <a:ext uri="{FF2B5EF4-FFF2-40B4-BE49-F238E27FC236}">
                    <a16:creationId xmlns:a16="http://schemas.microsoft.com/office/drawing/2014/main" id="{795D6596-CEA2-8BA5-DA02-1576D56B0C54}"/>
                  </a:ext>
                </a:extLst>
              </p:cNvPr>
              <p:cNvSpPr>
                <a:spLocks/>
              </p:cNvSpPr>
              <p:nvPr/>
            </p:nvSpPr>
            <p:spPr bwMode="auto">
              <a:xfrm>
                <a:off x="3091" y="4786"/>
                <a:ext cx="1153" cy="891"/>
              </a:xfrm>
              <a:custGeom>
                <a:avLst/>
                <a:gdLst>
                  <a:gd name="T0" fmla="*/ 155 w 229"/>
                  <a:gd name="T1" fmla="*/ 78 h 177"/>
                  <a:gd name="T2" fmla="*/ 153 w 229"/>
                  <a:gd name="T3" fmla="*/ 29 h 177"/>
                  <a:gd name="T4" fmla="*/ 152 w 229"/>
                  <a:gd name="T5" fmla="*/ 29 h 177"/>
                  <a:gd name="T6" fmla="*/ 153 w 229"/>
                  <a:gd name="T7" fmla="*/ 78 h 177"/>
                  <a:gd name="T8" fmla="*/ 151 w 229"/>
                  <a:gd name="T9" fmla="*/ 99 h 177"/>
                  <a:gd name="T10" fmla="*/ 127 w 229"/>
                  <a:gd name="T11" fmla="*/ 75 h 177"/>
                  <a:gd name="T12" fmla="*/ 118 w 229"/>
                  <a:gd name="T13" fmla="*/ 22 h 177"/>
                  <a:gd name="T14" fmla="*/ 125 w 229"/>
                  <a:gd name="T15" fmla="*/ 75 h 177"/>
                  <a:gd name="T16" fmla="*/ 102 w 229"/>
                  <a:gd name="T17" fmla="*/ 82 h 177"/>
                  <a:gd name="T18" fmla="*/ 92 w 229"/>
                  <a:gd name="T19" fmla="*/ 39 h 177"/>
                  <a:gd name="T20" fmla="*/ 69 w 229"/>
                  <a:gd name="T21" fmla="*/ 0 h 177"/>
                  <a:gd name="T22" fmla="*/ 91 w 229"/>
                  <a:gd name="T23" fmla="*/ 39 h 177"/>
                  <a:gd name="T24" fmla="*/ 100 w 229"/>
                  <a:gd name="T25" fmla="*/ 81 h 177"/>
                  <a:gd name="T26" fmla="*/ 71 w 229"/>
                  <a:gd name="T27" fmla="*/ 55 h 177"/>
                  <a:gd name="T28" fmla="*/ 51 w 229"/>
                  <a:gd name="T29" fmla="*/ 22 h 177"/>
                  <a:gd name="T30" fmla="*/ 51 w 229"/>
                  <a:gd name="T31" fmla="*/ 22 h 177"/>
                  <a:gd name="T32" fmla="*/ 69 w 229"/>
                  <a:gd name="T33" fmla="*/ 56 h 177"/>
                  <a:gd name="T34" fmla="*/ 49 w 229"/>
                  <a:gd name="T35" fmla="*/ 63 h 177"/>
                  <a:gd name="T36" fmla="*/ 17 w 229"/>
                  <a:gd name="T37" fmla="*/ 25 h 177"/>
                  <a:gd name="T38" fmla="*/ 47 w 229"/>
                  <a:gd name="T39" fmla="*/ 63 h 177"/>
                  <a:gd name="T40" fmla="*/ 61 w 229"/>
                  <a:gd name="T41" fmla="*/ 70 h 177"/>
                  <a:gd name="T42" fmla="*/ 40 w 229"/>
                  <a:gd name="T43" fmla="*/ 78 h 177"/>
                  <a:gd name="T44" fmla="*/ 16 w 229"/>
                  <a:gd name="T45" fmla="*/ 81 h 177"/>
                  <a:gd name="T46" fmla="*/ 16 w 229"/>
                  <a:gd name="T47" fmla="*/ 82 h 177"/>
                  <a:gd name="T48" fmla="*/ 41 w 229"/>
                  <a:gd name="T49" fmla="*/ 79 h 177"/>
                  <a:gd name="T50" fmla="*/ 62 w 229"/>
                  <a:gd name="T51" fmla="*/ 70 h 177"/>
                  <a:gd name="T52" fmla="*/ 68 w 229"/>
                  <a:gd name="T53" fmla="*/ 90 h 177"/>
                  <a:gd name="T54" fmla="*/ 25 w 229"/>
                  <a:gd name="T55" fmla="*/ 103 h 177"/>
                  <a:gd name="T56" fmla="*/ 25 w 229"/>
                  <a:gd name="T57" fmla="*/ 104 h 177"/>
                  <a:gd name="T58" fmla="*/ 69 w 229"/>
                  <a:gd name="T59" fmla="*/ 91 h 177"/>
                  <a:gd name="T60" fmla="*/ 108 w 229"/>
                  <a:gd name="T61" fmla="*/ 88 h 177"/>
                  <a:gd name="T62" fmla="*/ 103 w 229"/>
                  <a:gd name="T63" fmla="*/ 93 h 177"/>
                  <a:gd name="T64" fmla="*/ 96 w 229"/>
                  <a:gd name="T65" fmla="*/ 99 h 177"/>
                  <a:gd name="T66" fmla="*/ 69 w 229"/>
                  <a:gd name="T67" fmla="*/ 117 h 177"/>
                  <a:gd name="T68" fmla="*/ 21 w 229"/>
                  <a:gd name="T69" fmla="*/ 133 h 177"/>
                  <a:gd name="T70" fmla="*/ 70 w 229"/>
                  <a:gd name="T71" fmla="*/ 118 h 177"/>
                  <a:gd name="T72" fmla="*/ 97 w 229"/>
                  <a:gd name="T73" fmla="*/ 101 h 177"/>
                  <a:gd name="T74" fmla="*/ 105 w 229"/>
                  <a:gd name="T75" fmla="*/ 95 h 177"/>
                  <a:gd name="T76" fmla="*/ 111 w 229"/>
                  <a:gd name="T77" fmla="*/ 89 h 177"/>
                  <a:gd name="T78" fmla="*/ 111 w 229"/>
                  <a:gd name="T79" fmla="*/ 111 h 177"/>
                  <a:gd name="T80" fmla="*/ 77 w 229"/>
                  <a:gd name="T81" fmla="*/ 142 h 177"/>
                  <a:gd name="T82" fmla="*/ 77 w 229"/>
                  <a:gd name="T83" fmla="*/ 142 h 177"/>
                  <a:gd name="T84" fmla="*/ 113 w 229"/>
                  <a:gd name="T85" fmla="*/ 112 h 177"/>
                  <a:gd name="T86" fmla="*/ 140 w 229"/>
                  <a:gd name="T87" fmla="*/ 100 h 177"/>
                  <a:gd name="T88" fmla="*/ 132 w 229"/>
                  <a:gd name="T89" fmla="*/ 118 h 177"/>
                  <a:gd name="T90" fmla="*/ 107 w 229"/>
                  <a:gd name="T91" fmla="*/ 157 h 177"/>
                  <a:gd name="T92" fmla="*/ 108 w 229"/>
                  <a:gd name="T93" fmla="*/ 157 h 177"/>
                  <a:gd name="T94" fmla="*/ 134 w 229"/>
                  <a:gd name="T95" fmla="*/ 119 h 177"/>
                  <a:gd name="T96" fmla="*/ 143 w 229"/>
                  <a:gd name="T97" fmla="*/ 101 h 177"/>
                  <a:gd name="T98" fmla="*/ 169 w 229"/>
                  <a:gd name="T99" fmla="*/ 129 h 177"/>
                  <a:gd name="T100" fmla="*/ 147 w 229"/>
                  <a:gd name="T101" fmla="*/ 163 h 177"/>
                  <a:gd name="T102" fmla="*/ 148 w 229"/>
                  <a:gd name="T103" fmla="*/ 164 h 177"/>
                  <a:gd name="T104" fmla="*/ 171 w 229"/>
                  <a:gd name="T105" fmla="*/ 130 h 177"/>
                  <a:gd name="T106" fmla="*/ 227 w 229"/>
                  <a:gd name="T107" fmla="*/ 133 h 177"/>
                  <a:gd name="T108" fmla="*/ 176 w 229"/>
                  <a:gd name="T109" fmla="*/ 108 h 177"/>
                  <a:gd name="T110" fmla="*/ 186 w 229"/>
                  <a:gd name="T111" fmla="*/ 79 h 177"/>
                  <a:gd name="T112" fmla="*/ 186 w 229"/>
                  <a:gd name="T113" fmla="*/ 46 h 177"/>
                  <a:gd name="T114" fmla="*/ 184 w 229"/>
                  <a:gd name="T115" fmla="*/ 79 h 177"/>
                  <a:gd name="T116" fmla="*/ 174 w 229"/>
                  <a:gd name="T117" fmla="*/ 107 h 177"/>
                  <a:gd name="T118" fmla="*/ 154 w 229"/>
                  <a:gd name="T119" fmla="*/ 90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29" h="177">
                    <a:moveTo>
                      <a:pt x="154" y="90"/>
                    </a:moveTo>
                    <a:cubicBezTo>
                      <a:pt x="155" y="86"/>
                      <a:pt x="155" y="82"/>
                      <a:pt x="155" y="78"/>
                    </a:cubicBezTo>
                    <a:cubicBezTo>
                      <a:pt x="155" y="70"/>
                      <a:pt x="155" y="62"/>
                      <a:pt x="155" y="53"/>
                    </a:cubicBezTo>
                    <a:cubicBezTo>
                      <a:pt x="155" y="45"/>
                      <a:pt x="154" y="37"/>
                      <a:pt x="153" y="29"/>
                    </a:cubicBezTo>
                    <a:cubicBezTo>
                      <a:pt x="152" y="21"/>
                      <a:pt x="151" y="13"/>
                      <a:pt x="149" y="6"/>
                    </a:cubicBezTo>
                    <a:cubicBezTo>
                      <a:pt x="151" y="13"/>
                      <a:pt x="152" y="21"/>
                      <a:pt x="152" y="29"/>
                    </a:cubicBezTo>
                    <a:cubicBezTo>
                      <a:pt x="153" y="37"/>
                      <a:pt x="154" y="45"/>
                      <a:pt x="154" y="54"/>
                    </a:cubicBezTo>
                    <a:cubicBezTo>
                      <a:pt x="154" y="62"/>
                      <a:pt x="154" y="70"/>
                      <a:pt x="153" y="78"/>
                    </a:cubicBezTo>
                    <a:cubicBezTo>
                      <a:pt x="153" y="82"/>
                      <a:pt x="152" y="86"/>
                      <a:pt x="152" y="90"/>
                    </a:cubicBezTo>
                    <a:cubicBezTo>
                      <a:pt x="151" y="99"/>
                      <a:pt x="151" y="99"/>
                      <a:pt x="151" y="99"/>
                    </a:cubicBezTo>
                    <a:cubicBezTo>
                      <a:pt x="127" y="90"/>
                      <a:pt x="127" y="90"/>
                      <a:pt x="127" y="90"/>
                    </a:cubicBezTo>
                    <a:cubicBezTo>
                      <a:pt x="128" y="85"/>
                      <a:pt x="128" y="80"/>
                      <a:pt x="127" y="75"/>
                    </a:cubicBezTo>
                    <a:cubicBezTo>
                      <a:pt x="127" y="69"/>
                      <a:pt x="127" y="63"/>
                      <a:pt x="126" y="57"/>
                    </a:cubicBezTo>
                    <a:cubicBezTo>
                      <a:pt x="124" y="45"/>
                      <a:pt x="121" y="34"/>
                      <a:pt x="118" y="22"/>
                    </a:cubicBezTo>
                    <a:cubicBezTo>
                      <a:pt x="121" y="34"/>
                      <a:pt x="123" y="45"/>
                      <a:pt x="124" y="57"/>
                    </a:cubicBezTo>
                    <a:cubicBezTo>
                      <a:pt x="125" y="63"/>
                      <a:pt x="125" y="69"/>
                      <a:pt x="125" y="75"/>
                    </a:cubicBezTo>
                    <a:cubicBezTo>
                      <a:pt x="126" y="80"/>
                      <a:pt x="125" y="85"/>
                      <a:pt x="125" y="90"/>
                    </a:cubicBezTo>
                    <a:cubicBezTo>
                      <a:pt x="102" y="82"/>
                      <a:pt x="102" y="82"/>
                      <a:pt x="102" y="82"/>
                    </a:cubicBezTo>
                    <a:cubicBezTo>
                      <a:pt x="102" y="75"/>
                      <a:pt x="101" y="67"/>
                      <a:pt x="99" y="61"/>
                    </a:cubicBezTo>
                    <a:cubicBezTo>
                      <a:pt x="98" y="53"/>
                      <a:pt x="95" y="46"/>
                      <a:pt x="92" y="39"/>
                    </a:cubicBezTo>
                    <a:cubicBezTo>
                      <a:pt x="89" y="32"/>
                      <a:pt x="86" y="25"/>
                      <a:pt x="82" y="18"/>
                    </a:cubicBezTo>
                    <a:cubicBezTo>
                      <a:pt x="78" y="12"/>
                      <a:pt x="74" y="6"/>
                      <a:pt x="69" y="0"/>
                    </a:cubicBezTo>
                    <a:cubicBezTo>
                      <a:pt x="74" y="6"/>
                      <a:pt x="78" y="12"/>
                      <a:pt x="82" y="19"/>
                    </a:cubicBezTo>
                    <a:cubicBezTo>
                      <a:pt x="86" y="25"/>
                      <a:pt x="89" y="32"/>
                      <a:pt x="91" y="39"/>
                    </a:cubicBezTo>
                    <a:cubicBezTo>
                      <a:pt x="94" y="46"/>
                      <a:pt x="96" y="53"/>
                      <a:pt x="98" y="61"/>
                    </a:cubicBezTo>
                    <a:cubicBezTo>
                      <a:pt x="99" y="67"/>
                      <a:pt x="100" y="74"/>
                      <a:pt x="100" y="81"/>
                    </a:cubicBezTo>
                    <a:cubicBezTo>
                      <a:pt x="76" y="73"/>
                      <a:pt x="76" y="73"/>
                      <a:pt x="76" y="73"/>
                    </a:cubicBezTo>
                    <a:cubicBezTo>
                      <a:pt x="75" y="67"/>
                      <a:pt x="73" y="61"/>
                      <a:pt x="71" y="55"/>
                    </a:cubicBezTo>
                    <a:cubicBezTo>
                      <a:pt x="68" y="49"/>
                      <a:pt x="65" y="43"/>
                      <a:pt x="62" y="38"/>
                    </a:cubicBezTo>
                    <a:cubicBezTo>
                      <a:pt x="59" y="32"/>
                      <a:pt x="55" y="27"/>
                      <a:pt x="51" y="22"/>
                    </a:cubicBezTo>
                    <a:cubicBezTo>
                      <a:pt x="47" y="17"/>
                      <a:pt x="43" y="12"/>
                      <a:pt x="39" y="8"/>
                    </a:cubicBezTo>
                    <a:cubicBezTo>
                      <a:pt x="43" y="12"/>
                      <a:pt x="47" y="17"/>
                      <a:pt x="51" y="22"/>
                    </a:cubicBezTo>
                    <a:cubicBezTo>
                      <a:pt x="55" y="27"/>
                      <a:pt x="58" y="33"/>
                      <a:pt x="61" y="38"/>
                    </a:cubicBezTo>
                    <a:cubicBezTo>
                      <a:pt x="64" y="44"/>
                      <a:pt x="67" y="50"/>
                      <a:pt x="69" y="56"/>
                    </a:cubicBezTo>
                    <a:cubicBezTo>
                      <a:pt x="71" y="61"/>
                      <a:pt x="73" y="66"/>
                      <a:pt x="74" y="72"/>
                    </a:cubicBezTo>
                    <a:cubicBezTo>
                      <a:pt x="49" y="63"/>
                      <a:pt x="49" y="63"/>
                      <a:pt x="49" y="63"/>
                    </a:cubicBezTo>
                    <a:cubicBezTo>
                      <a:pt x="45" y="56"/>
                      <a:pt x="40" y="49"/>
                      <a:pt x="35" y="43"/>
                    </a:cubicBezTo>
                    <a:cubicBezTo>
                      <a:pt x="29" y="36"/>
                      <a:pt x="23" y="30"/>
                      <a:pt x="17" y="25"/>
                    </a:cubicBezTo>
                    <a:cubicBezTo>
                      <a:pt x="23" y="30"/>
                      <a:pt x="29" y="37"/>
                      <a:pt x="34" y="43"/>
                    </a:cubicBezTo>
                    <a:cubicBezTo>
                      <a:pt x="39" y="49"/>
                      <a:pt x="43" y="56"/>
                      <a:pt x="47" y="63"/>
                    </a:cubicBezTo>
                    <a:cubicBezTo>
                      <a:pt x="3" y="48"/>
                      <a:pt x="3" y="48"/>
                      <a:pt x="3" y="48"/>
                    </a:cubicBezTo>
                    <a:cubicBezTo>
                      <a:pt x="61" y="70"/>
                      <a:pt x="61" y="70"/>
                      <a:pt x="61" y="70"/>
                    </a:cubicBezTo>
                    <a:cubicBezTo>
                      <a:pt x="57" y="72"/>
                      <a:pt x="52" y="74"/>
                      <a:pt x="48" y="76"/>
                    </a:cubicBezTo>
                    <a:cubicBezTo>
                      <a:pt x="46" y="77"/>
                      <a:pt x="43" y="77"/>
                      <a:pt x="40" y="78"/>
                    </a:cubicBezTo>
                    <a:cubicBezTo>
                      <a:pt x="38" y="79"/>
                      <a:pt x="35" y="79"/>
                      <a:pt x="32" y="80"/>
                    </a:cubicBezTo>
                    <a:cubicBezTo>
                      <a:pt x="27" y="81"/>
                      <a:pt x="22" y="81"/>
                      <a:pt x="16" y="81"/>
                    </a:cubicBezTo>
                    <a:cubicBezTo>
                      <a:pt x="11" y="81"/>
                      <a:pt x="6" y="81"/>
                      <a:pt x="0" y="80"/>
                    </a:cubicBezTo>
                    <a:cubicBezTo>
                      <a:pt x="6" y="81"/>
                      <a:pt x="11" y="82"/>
                      <a:pt x="16" y="82"/>
                    </a:cubicBezTo>
                    <a:cubicBezTo>
                      <a:pt x="22" y="82"/>
                      <a:pt x="27" y="81"/>
                      <a:pt x="33" y="80"/>
                    </a:cubicBezTo>
                    <a:cubicBezTo>
                      <a:pt x="35" y="80"/>
                      <a:pt x="38" y="79"/>
                      <a:pt x="41" y="79"/>
                    </a:cubicBezTo>
                    <a:cubicBezTo>
                      <a:pt x="43" y="78"/>
                      <a:pt x="46" y="77"/>
                      <a:pt x="48" y="76"/>
                    </a:cubicBezTo>
                    <a:cubicBezTo>
                      <a:pt x="53" y="75"/>
                      <a:pt x="58" y="73"/>
                      <a:pt x="62" y="70"/>
                    </a:cubicBezTo>
                    <a:cubicBezTo>
                      <a:pt x="85" y="79"/>
                      <a:pt x="85" y="79"/>
                      <a:pt x="85" y="79"/>
                    </a:cubicBezTo>
                    <a:cubicBezTo>
                      <a:pt x="80" y="83"/>
                      <a:pt x="74" y="87"/>
                      <a:pt x="68" y="90"/>
                    </a:cubicBezTo>
                    <a:cubicBezTo>
                      <a:pt x="62" y="94"/>
                      <a:pt x="55" y="97"/>
                      <a:pt x="47" y="99"/>
                    </a:cubicBezTo>
                    <a:cubicBezTo>
                      <a:pt x="40" y="101"/>
                      <a:pt x="33" y="103"/>
                      <a:pt x="25" y="103"/>
                    </a:cubicBezTo>
                    <a:cubicBezTo>
                      <a:pt x="17" y="104"/>
                      <a:pt x="10" y="104"/>
                      <a:pt x="2" y="103"/>
                    </a:cubicBezTo>
                    <a:cubicBezTo>
                      <a:pt x="10" y="104"/>
                      <a:pt x="17" y="105"/>
                      <a:pt x="25" y="104"/>
                    </a:cubicBezTo>
                    <a:cubicBezTo>
                      <a:pt x="33" y="103"/>
                      <a:pt x="40" y="102"/>
                      <a:pt x="48" y="100"/>
                    </a:cubicBezTo>
                    <a:cubicBezTo>
                      <a:pt x="55" y="98"/>
                      <a:pt x="62" y="95"/>
                      <a:pt x="69" y="91"/>
                    </a:cubicBezTo>
                    <a:cubicBezTo>
                      <a:pt x="75" y="88"/>
                      <a:pt x="82" y="84"/>
                      <a:pt x="87" y="80"/>
                    </a:cubicBezTo>
                    <a:cubicBezTo>
                      <a:pt x="108" y="88"/>
                      <a:pt x="108" y="88"/>
                      <a:pt x="108" y="88"/>
                    </a:cubicBezTo>
                    <a:cubicBezTo>
                      <a:pt x="106" y="91"/>
                      <a:pt x="106" y="91"/>
                      <a:pt x="106" y="91"/>
                    </a:cubicBezTo>
                    <a:cubicBezTo>
                      <a:pt x="103" y="93"/>
                      <a:pt x="103" y="93"/>
                      <a:pt x="103" y="93"/>
                    </a:cubicBezTo>
                    <a:cubicBezTo>
                      <a:pt x="101" y="95"/>
                      <a:pt x="101" y="95"/>
                      <a:pt x="101" y="95"/>
                    </a:cubicBezTo>
                    <a:cubicBezTo>
                      <a:pt x="96" y="99"/>
                      <a:pt x="96" y="99"/>
                      <a:pt x="96" y="99"/>
                    </a:cubicBezTo>
                    <a:cubicBezTo>
                      <a:pt x="91" y="103"/>
                      <a:pt x="91" y="103"/>
                      <a:pt x="91" y="103"/>
                    </a:cubicBezTo>
                    <a:cubicBezTo>
                      <a:pt x="84" y="108"/>
                      <a:pt x="77" y="113"/>
                      <a:pt x="69" y="117"/>
                    </a:cubicBezTo>
                    <a:cubicBezTo>
                      <a:pt x="62" y="121"/>
                      <a:pt x="54" y="124"/>
                      <a:pt x="46" y="127"/>
                    </a:cubicBezTo>
                    <a:cubicBezTo>
                      <a:pt x="37" y="130"/>
                      <a:pt x="29" y="132"/>
                      <a:pt x="21" y="133"/>
                    </a:cubicBezTo>
                    <a:cubicBezTo>
                      <a:pt x="29" y="132"/>
                      <a:pt x="38" y="130"/>
                      <a:pt x="46" y="127"/>
                    </a:cubicBezTo>
                    <a:cubicBezTo>
                      <a:pt x="54" y="125"/>
                      <a:pt x="62" y="122"/>
                      <a:pt x="70" y="118"/>
                    </a:cubicBezTo>
                    <a:cubicBezTo>
                      <a:pt x="78" y="114"/>
                      <a:pt x="85" y="110"/>
                      <a:pt x="92" y="105"/>
                    </a:cubicBezTo>
                    <a:cubicBezTo>
                      <a:pt x="97" y="101"/>
                      <a:pt x="97" y="101"/>
                      <a:pt x="97" y="101"/>
                    </a:cubicBezTo>
                    <a:cubicBezTo>
                      <a:pt x="102" y="97"/>
                      <a:pt x="102" y="97"/>
                      <a:pt x="102" y="97"/>
                    </a:cubicBezTo>
                    <a:cubicBezTo>
                      <a:pt x="105" y="95"/>
                      <a:pt x="105" y="95"/>
                      <a:pt x="105" y="95"/>
                    </a:cubicBezTo>
                    <a:cubicBezTo>
                      <a:pt x="107" y="92"/>
                      <a:pt x="107" y="92"/>
                      <a:pt x="107" y="92"/>
                    </a:cubicBezTo>
                    <a:cubicBezTo>
                      <a:pt x="111" y="89"/>
                      <a:pt x="111" y="89"/>
                      <a:pt x="111" y="89"/>
                    </a:cubicBezTo>
                    <a:cubicBezTo>
                      <a:pt x="123" y="94"/>
                      <a:pt x="123" y="94"/>
                      <a:pt x="123" y="94"/>
                    </a:cubicBezTo>
                    <a:cubicBezTo>
                      <a:pt x="120" y="100"/>
                      <a:pt x="116" y="105"/>
                      <a:pt x="111" y="111"/>
                    </a:cubicBezTo>
                    <a:cubicBezTo>
                      <a:pt x="106" y="117"/>
                      <a:pt x="101" y="122"/>
                      <a:pt x="95" y="127"/>
                    </a:cubicBezTo>
                    <a:cubicBezTo>
                      <a:pt x="89" y="133"/>
                      <a:pt x="83" y="137"/>
                      <a:pt x="77" y="142"/>
                    </a:cubicBezTo>
                    <a:cubicBezTo>
                      <a:pt x="70" y="146"/>
                      <a:pt x="64" y="150"/>
                      <a:pt x="57" y="154"/>
                    </a:cubicBezTo>
                    <a:cubicBezTo>
                      <a:pt x="64" y="151"/>
                      <a:pt x="70" y="147"/>
                      <a:pt x="77" y="142"/>
                    </a:cubicBezTo>
                    <a:cubicBezTo>
                      <a:pt x="84" y="138"/>
                      <a:pt x="90" y="133"/>
                      <a:pt x="96" y="128"/>
                    </a:cubicBezTo>
                    <a:cubicBezTo>
                      <a:pt x="102" y="123"/>
                      <a:pt x="108" y="118"/>
                      <a:pt x="113" y="112"/>
                    </a:cubicBezTo>
                    <a:cubicBezTo>
                      <a:pt x="118" y="107"/>
                      <a:pt x="122" y="101"/>
                      <a:pt x="126" y="95"/>
                    </a:cubicBezTo>
                    <a:cubicBezTo>
                      <a:pt x="140" y="100"/>
                      <a:pt x="140" y="100"/>
                      <a:pt x="140" y="100"/>
                    </a:cubicBezTo>
                    <a:cubicBezTo>
                      <a:pt x="139" y="103"/>
                      <a:pt x="138" y="106"/>
                      <a:pt x="137" y="108"/>
                    </a:cubicBezTo>
                    <a:cubicBezTo>
                      <a:pt x="135" y="112"/>
                      <a:pt x="134" y="115"/>
                      <a:pt x="132" y="118"/>
                    </a:cubicBezTo>
                    <a:cubicBezTo>
                      <a:pt x="129" y="125"/>
                      <a:pt x="125" y="132"/>
                      <a:pt x="121" y="138"/>
                    </a:cubicBezTo>
                    <a:cubicBezTo>
                      <a:pt x="117" y="144"/>
                      <a:pt x="112" y="151"/>
                      <a:pt x="107" y="157"/>
                    </a:cubicBezTo>
                    <a:cubicBezTo>
                      <a:pt x="103" y="162"/>
                      <a:pt x="98" y="168"/>
                      <a:pt x="92" y="173"/>
                    </a:cubicBezTo>
                    <a:cubicBezTo>
                      <a:pt x="98" y="168"/>
                      <a:pt x="103" y="163"/>
                      <a:pt x="108" y="157"/>
                    </a:cubicBezTo>
                    <a:cubicBezTo>
                      <a:pt x="113" y="151"/>
                      <a:pt x="117" y="145"/>
                      <a:pt x="122" y="139"/>
                    </a:cubicBezTo>
                    <a:cubicBezTo>
                      <a:pt x="126" y="132"/>
                      <a:pt x="130" y="126"/>
                      <a:pt x="134" y="119"/>
                    </a:cubicBezTo>
                    <a:cubicBezTo>
                      <a:pt x="136" y="116"/>
                      <a:pt x="137" y="113"/>
                      <a:pt x="139" y="109"/>
                    </a:cubicBezTo>
                    <a:cubicBezTo>
                      <a:pt x="140" y="106"/>
                      <a:pt x="141" y="104"/>
                      <a:pt x="143" y="101"/>
                    </a:cubicBezTo>
                    <a:cubicBezTo>
                      <a:pt x="172" y="112"/>
                      <a:pt x="172" y="112"/>
                      <a:pt x="172" y="112"/>
                    </a:cubicBezTo>
                    <a:cubicBezTo>
                      <a:pt x="172" y="118"/>
                      <a:pt x="171" y="124"/>
                      <a:pt x="169" y="129"/>
                    </a:cubicBezTo>
                    <a:cubicBezTo>
                      <a:pt x="166" y="135"/>
                      <a:pt x="163" y="141"/>
                      <a:pt x="160" y="147"/>
                    </a:cubicBezTo>
                    <a:cubicBezTo>
                      <a:pt x="156" y="153"/>
                      <a:pt x="152" y="158"/>
                      <a:pt x="147" y="163"/>
                    </a:cubicBezTo>
                    <a:cubicBezTo>
                      <a:pt x="143" y="168"/>
                      <a:pt x="138" y="173"/>
                      <a:pt x="133" y="177"/>
                    </a:cubicBezTo>
                    <a:cubicBezTo>
                      <a:pt x="138" y="173"/>
                      <a:pt x="143" y="168"/>
                      <a:pt x="148" y="164"/>
                    </a:cubicBezTo>
                    <a:cubicBezTo>
                      <a:pt x="153" y="159"/>
                      <a:pt x="157" y="153"/>
                      <a:pt x="161" y="148"/>
                    </a:cubicBezTo>
                    <a:cubicBezTo>
                      <a:pt x="165" y="142"/>
                      <a:pt x="168" y="136"/>
                      <a:pt x="171" y="130"/>
                    </a:cubicBezTo>
                    <a:cubicBezTo>
                      <a:pt x="173" y="125"/>
                      <a:pt x="174" y="119"/>
                      <a:pt x="175" y="113"/>
                    </a:cubicBezTo>
                    <a:cubicBezTo>
                      <a:pt x="227" y="133"/>
                      <a:pt x="227" y="133"/>
                      <a:pt x="227" y="133"/>
                    </a:cubicBezTo>
                    <a:cubicBezTo>
                      <a:pt x="229" y="126"/>
                      <a:pt x="229" y="126"/>
                      <a:pt x="229" y="126"/>
                    </a:cubicBezTo>
                    <a:cubicBezTo>
                      <a:pt x="176" y="108"/>
                      <a:pt x="176" y="108"/>
                      <a:pt x="176" y="108"/>
                    </a:cubicBezTo>
                    <a:cubicBezTo>
                      <a:pt x="178" y="103"/>
                      <a:pt x="180" y="99"/>
                      <a:pt x="181" y="95"/>
                    </a:cubicBezTo>
                    <a:cubicBezTo>
                      <a:pt x="183" y="90"/>
                      <a:pt x="185" y="84"/>
                      <a:pt x="186" y="79"/>
                    </a:cubicBezTo>
                    <a:cubicBezTo>
                      <a:pt x="186" y="73"/>
                      <a:pt x="187" y="68"/>
                      <a:pt x="187" y="62"/>
                    </a:cubicBezTo>
                    <a:cubicBezTo>
                      <a:pt x="187" y="57"/>
                      <a:pt x="187" y="51"/>
                      <a:pt x="186" y="46"/>
                    </a:cubicBezTo>
                    <a:cubicBezTo>
                      <a:pt x="187" y="51"/>
                      <a:pt x="187" y="57"/>
                      <a:pt x="187" y="62"/>
                    </a:cubicBezTo>
                    <a:cubicBezTo>
                      <a:pt x="186" y="68"/>
                      <a:pt x="185" y="73"/>
                      <a:pt x="184" y="79"/>
                    </a:cubicBezTo>
                    <a:cubicBezTo>
                      <a:pt x="183" y="84"/>
                      <a:pt x="182" y="89"/>
                      <a:pt x="180" y="94"/>
                    </a:cubicBezTo>
                    <a:cubicBezTo>
                      <a:pt x="178" y="99"/>
                      <a:pt x="176" y="103"/>
                      <a:pt x="174" y="107"/>
                    </a:cubicBezTo>
                    <a:cubicBezTo>
                      <a:pt x="154" y="100"/>
                      <a:pt x="154" y="100"/>
                      <a:pt x="154" y="100"/>
                    </a:cubicBezTo>
                    <a:lnTo>
                      <a:pt x="154" y="90"/>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7" name="Freeform 11">
                <a:extLst>
                  <a:ext uri="{FF2B5EF4-FFF2-40B4-BE49-F238E27FC236}">
                    <a16:creationId xmlns:a16="http://schemas.microsoft.com/office/drawing/2014/main" id="{C0020FDC-B6AC-07F0-4DB3-439416C61956}"/>
                  </a:ext>
                </a:extLst>
              </p:cNvPr>
              <p:cNvSpPr>
                <a:spLocks/>
              </p:cNvSpPr>
              <p:nvPr/>
            </p:nvSpPr>
            <p:spPr bwMode="auto">
              <a:xfrm>
                <a:off x="3534" y="4594"/>
                <a:ext cx="4683" cy="2705"/>
              </a:xfrm>
              <a:custGeom>
                <a:avLst/>
                <a:gdLst>
                  <a:gd name="T0" fmla="*/ 765 w 930"/>
                  <a:gd name="T1" fmla="*/ 442 h 537"/>
                  <a:gd name="T2" fmla="*/ 166 w 930"/>
                  <a:gd name="T3" fmla="*/ 441 h 537"/>
                  <a:gd name="T4" fmla="*/ 165 w 930"/>
                  <a:gd name="T5" fmla="*/ 95 h 537"/>
                  <a:gd name="T6" fmla="*/ 763 w 930"/>
                  <a:gd name="T7" fmla="*/ 96 h 537"/>
                  <a:gd name="T8" fmla="*/ 765 w 930"/>
                  <a:gd name="T9" fmla="*/ 442 h 537"/>
                </a:gdLst>
                <a:ahLst/>
                <a:cxnLst>
                  <a:cxn ang="0">
                    <a:pos x="T0" y="T1"/>
                  </a:cxn>
                  <a:cxn ang="0">
                    <a:pos x="T2" y="T3"/>
                  </a:cxn>
                  <a:cxn ang="0">
                    <a:pos x="T4" y="T5"/>
                  </a:cxn>
                  <a:cxn ang="0">
                    <a:pos x="T6" y="T7"/>
                  </a:cxn>
                  <a:cxn ang="0">
                    <a:pos x="T8" y="T9"/>
                  </a:cxn>
                </a:cxnLst>
                <a:rect l="0" t="0" r="r" b="b"/>
                <a:pathLst>
                  <a:path w="930" h="537">
                    <a:moveTo>
                      <a:pt x="765" y="442"/>
                    </a:moveTo>
                    <a:cubicBezTo>
                      <a:pt x="600" y="537"/>
                      <a:pt x="332" y="537"/>
                      <a:pt x="166" y="441"/>
                    </a:cubicBezTo>
                    <a:cubicBezTo>
                      <a:pt x="1" y="345"/>
                      <a:pt x="0" y="191"/>
                      <a:pt x="165" y="95"/>
                    </a:cubicBezTo>
                    <a:cubicBezTo>
                      <a:pt x="329" y="0"/>
                      <a:pt x="597" y="1"/>
                      <a:pt x="763" y="96"/>
                    </a:cubicBezTo>
                    <a:cubicBezTo>
                      <a:pt x="929" y="192"/>
                      <a:pt x="930" y="347"/>
                      <a:pt x="765" y="442"/>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8" name="Freeform 12">
                <a:extLst>
                  <a:ext uri="{FF2B5EF4-FFF2-40B4-BE49-F238E27FC236}">
                    <a16:creationId xmlns:a16="http://schemas.microsoft.com/office/drawing/2014/main" id="{94DFC2DB-9236-A86B-45F2-62BEB965CC6D}"/>
                  </a:ext>
                </a:extLst>
              </p:cNvPr>
              <p:cNvSpPr>
                <a:spLocks/>
              </p:cNvSpPr>
              <p:nvPr/>
            </p:nvSpPr>
            <p:spPr bwMode="auto">
              <a:xfrm>
                <a:off x="5694" y="3743"/>
                <a:ext cx="4684" cy="2700"/>
              </a:xfrm>
              <a:custGeom>
                <a:avLst/>
                <a:gdLst>
                  <a:gd name="T0" fmla="*/ 765 w 930"/>
                  <a:gd name="T1" fmla="*/ 441 h 536"/>
                  <a:gd name="T2" fmla="*/ 167 w 930"/>
                  <a:gd name="T3" fmla="*/ 440 h 536"/>
                  <a:gd name="T4" fmla="*/ 165 w 930"/>
                  <a:gd name="T5" fmla="*/ 95 h 536"/>
                  <a:gd name="T6" fmla="*/ 763 w 930"/>
                  <a:gd name="T7" fmla="*/ 96 h 536"/>
                  <a:gd name="T8" fmla="*/ 765 w 930"/>
                  <a:gd name="T9" fmla="*/ 441 h 536"/>
                </a:gdLst>
                <a:ahLst/>
                <a:cxnLst>
                  <a:cxn ang="0">
                    <a:pos x="T0" y="T1"/>
                  </a:cxn>
                  <a:cxn ang="0">
                    <a:pos x="T2" y="T3"/>
                  </a:cxn>
                  <a:cxn ang="0">
                    <a:pos x="T4" y="T5"/>
                  </a:cxn>
                  <a:cxn ang="0">
                    <a:pos x="T6" y="T7"/>
                  </a:cxn>
                  <a:cxn ang="0">
                    <a:pos x="T8" y="T9"/>
                  </a:cxn>
                </a:cxnLst>
                <a:rect l="0" t="0" r="r" b="b"/>
                <a:pathLst>
                  <a:path w="930" h="536">
                    <a:moveTo>
                      <a:pt x="765" y="441"/>
                    </a:moveTo>
                    <a:cubicBezTo>
                      <a:pt x="601" y="536"/>
                      <a:pt x="333" y="536"/>
                      <a:pt x="167" y="440"/>
                    </a:cubicBezTo>
                    <a:cubicBezTo>
                      <a:pt x="1" y="344"/>
                      <a:pt x="0" y="190"/>
                      <a:pt x="165" y="95"/>
                    </a:cubicBezTo>
                    <a:cubicBezTo>
                      <a:pt x="330" y="0"/>
                      <a:pt x="598" y="0"/>
                      <a:pt x="763" y="96"/>
                    </a:cubicBezTo>
                    <a:cubicBezTo>
                      <a:pt x="929" y="191"/>
                      <a:pt x="930" y="346"/>
                      <a:pt x="765" y="441"/>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9" name="Freeform 13">
                <a:extLst>
                  <a:ext uri="{FF2B5EF4-FFF2-40B4-BE49-F238E27FC236}">
                    <a16:creationId xmlns:a16="http://schemas.microsoft.com/office/drawing/2014/main" id="{B0D256DF-334F-E137-ED50-368660955B2F}"/>
                  </a:ext>
                </a:extLst>
              </p:cNvPr>
              <p:cNvSpPr>
                <a:spLocks/>
              </p:cNvSpPr>
              <p:nvPr/>
            </p:nvSpPr>
            <p:spPr bwMode="auto">
              <a:xfrm>
                <a:off x="5357" y="2051"/>
                <a:ext cx="967" cy="967"/>
              </a:xfrm>
              <a:custGeom>
                <a:avLst/>
                <a:gdLst>
                  <a:gd name="T0" fmla="*/ 138 w 192"/>
                  <a:gd name="T1" fmla="*/ 10 h 192"/>
                  <a:gd name="T2" fmla="*/ 138 w 192"/>
                  <a:gd name="T3" fmla="*/ 10 h 192"/>
                  <a:gd name="T4" fmla="*/ 138 w 192"/>
                  <a:gd name="T5" fmla="*/ 10 h 192"/>
                  <a:gd name="T6" fmla="*/ 123 w 192"/>
                  <a:gd name="T7" fmla="*/ 4 h 192"/>
                  <a:gd name="T8" fmla="*/ 123 w 192"/>
                  <a:gd name="T9" fmla="*/ 4 h 192"/>
                  <a:gd name="T10" fmla="*/ 118 w 192"/>
                  <a:gd name="T11" fmla="*/ 3 h 192"/>
                  <a:gd name="T12" fmla="*/ 117 w 192"/>
                  <a:gd name="T13" fmla="*/ 2 h 192"/>
                  <a:gd name="T14" fmla="*/ 113 w 192"/>
                  <a:gd name="T15" fmla="*/ 2 h 192"/>
                  <a:gd name="T16" fmla="*/ 112 w 192"/>
                  <a:gd name="T17" fmla="*/ 1 h 192"/>
                  <a:gd name="T18" fmla="*/ 108 w 192"/>
                  <a:gd name="T19" fmla="*/ 1 h 192"/>
                  <a:gd name="T20" fmla="*/ 106 w 192"/>
                  <a:gd name="T21" fmla="*/ 1 h 192"/>
                  <a:gd name="T22" fmla="*/ 103 w 192"/>
                  <a:gd name="T23" fmla="*/ 0 h 192"/>
                  <a:gd name="T24" fmla="*/ 101 w 192"/>
                  <a:gd name="T25" fmla="*/ 0 h 192"/>
                  <a:gd name="T26" fmla="*/ 96 w 192"/>
                  <a:gd name="T27" fmla="*/ 0 h 192"/>
                  <a:gd name="T28" fmla="*/ 96 w 192"/>
                  <a:gd name="T29" fmla="*/ 0 h 192"/>
                  <a:gd name="T30" fmla="*/ 96 w 192"/>
                  <a:gd name="T31" fmla="*/ 0 h 192"/>
                  <a:gd name="T32" fmla="*/ 42 w 192"/>
                  <a:gd name="T33" fmla="*/ 16 h 192"/>
                  <a:gd name="T34" fmla="*/ 31 w 192"/>
                  <a:gd name="T35" fmla="*/ 25 h 192"/>
                  <a:gd name="T36" fmla="*/ 22 w 192"/>
                  <a:gd name="T37" fmla="*/ 35 h 192"/>
                  <a:gd name="T38" fmla="*/ 19 w 192"/>
                  <a:gd name="T39" fmla="*/ 38 h 192"/>
                  <a:gd name="T40" fmla="*/ 14 w 192"/>
                  <a:gd name="T41" fmla="*/ 46 h 192"/>
                  <a:gd name="T42" fmla="*/ 11 w 192"/>
                  <a:gd name="T43" fmla="*/ 50 h 192"/>
                  <a:gd name="T44" fmla="*/ 9 w 192"/>
                  <a:gd name="T45" fmla="*/ 56 h 192"/>
                  <a:gd name="T46" fmla="*/ 6 w 192"/>
                  <a:gd name="T47" fmla="*/ 62 h 192"/>
                  <a:gd name="T48" fmla="*/ 3 w 192"/>
                  <a:gd name="T49" fmla="*/ 72 h 192"/>
                  <a:gd name="T50" fmla="*/ 0 w 192"/>
                  <a:gd name="T51" fmla="*/ 96 h 192"/>
                  <a:gd name="T52" fmla="*/ 0 w 192"/>
                  <a:gd name="T53" fmla="*/ 100 h 192"/>
                  <a:gd name="T54" fmla="*/ 0 w 192"/>
                  <a:gd name="T55" fmla="*/ 102 h 192"/>
                  <a:gd name="T56" fmla="*/ 0 w 192"/>
                  <a:gd name="T57" fmla="*/ 105 h 192"/>
                  <a:gd name="T58" fmla="*/ 1 w 192"/>
                  <a:gd name="T59" fmla="*/ 106 h 192"/>
                  <a:gd name="T60" fmla="*/ 1 w 192"/>
                  <a:gd name="T61" fmla="*/ 109 h 192"/>
                  <a:gd name="T62" fmla="*/ 1 w 192"/>
                  <a:gd name="T63" fmla="*/ 111 h 192"/>
                  <a:gd name="T64" fmla="*/ 2 w 192"/>
                  <a:gd name="T65" fmla="*/ 114 h 192"/>
                  <a:gd name="T66" fmla="*/ 2 w 192"/>
                  <a:gd name="T67" fmla="*/ 116 h 192"/>
                  <a:gd name="T68" fmla="*/ 3 w 192"/>
                  <a:gd name="T69" fmla="*/ 119 h 192"/>
                  <a:gd name="T70" fmla="*/ 3 w 192"/>
                  <a:gd name="T71" fmla="*/ 121 h 192"/>
                  <a:gd name="T72" fmla="*/ 4 w 192"/>
                  <a:gd name="T73" fmla="*/ 123 h 192"/>
                  <a:gd name="T74" fmla="*/ 5 w 192"/>
                  <a:gd name="T75" fmla="*/ 125 h 192"/>
                  <a:gd name="T76" fmla="*/ 5 w 192"/>
                  <a:gd name="T77" fmla="*/ 127 h 192"/>
                  <a:gd name="T78" fmla="*/ 6 w 192"/>
                  <a:gd name="T79" fmla="*/ 129 h 192"/>
                  <a:gd name="T80" fmla="*/ 7 w 192"/>
                  <a:gd name="T81" fmla="*/ 131 h 192"/>
                  <a:gd name="T82" fmla="*/ 8 w 192"/>
                  <a:gd name="T83" fmla="*/ 135 h 192"/>
                  <a:gd name="T84" fmla="*/ 9 w 192"/>
                  <a:gd name="T85" fmla="*/ 137 h 192"/>
                  <a:gd name="T86" fmla="*/ 10 w 192"/>
                  <a:gd name="T87" fmla="*/ 139 h 192"/>
                  <a:gd name="T88" fmla="*/ 11 w 192"/>
                  <a:gd name="T89" fmla="*/ 140 h 192"/>
                  <a:gd name="T90" fmla="*/ 12 w 192"/>
                  <a:gd name="T91" fmla="*/ 143 h 192"/>
                  <a:gd name="T92" fmla="*/ 13 w 192"/>
                  <a:gd name="T93" fmla="*/ 144 h 192"/>
                  <a:gd name="T94" fmla="*/ 14 w 192"/>
                  <a:gd name="T95" fmla="*/ 146 h 192"/>
                  <a:gd name="T96" fmla="*/ 15 w 192"/>
                  <a:gd name="T97" fmla="*/ 147 h 192"/>
                  <a:gd name="T98" fmla="*/ 19 w 192"/>
                  <a:gd name="T99" fmla="*/ 152 h 192"/>
                  <a:gd name="T100" fmla="*/ 19 w 192"/>
                  <a:gd name="T101" fmla="*/ 153 h 192"/>
                  <a:gd name="T102" fmla="*/ 19 w 192"/>
                  <a:gd name="T103" fmla="*/ 153 h 192"/>
                  <a:gd name="T104" fmla="*/ 96 w 192"/>
                  <a:gd name="T105" fmla="*/ 192 h 192"/>
                  <a:gd name="T106" fmla="*/ 192 w 192"/>
                  <a:gd name="T107" fmla="*/ 96 h 192"/>
                  <a:gd name="T108" fmla="*/ 138 w 192"/>
                  <a:gd name="T109" fmla="*/ 1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92" h="192">
                    <a:moveTo>
                      <a:pt x="138" y="10"/>
                    </a:moveTo>
                    <a:cubicBezTo>
                      <a:pt x="138" y="10"/>
                      <a:pt x="138" y="10"/>
                      <a:pt x="138" y="10"/>
                    </a:cubicBezTo>
                    <a:cubicBezTo>
                      <a:pt x="138" y="10"/>
                      <a:pt x="138" y="10"/>
                      <a:pt x="138" y="10"/>
                    </a:cubicBezTo>
                    <a:cubicBezTo>
                      <a:pt x="133" y="7"/>
                      <a:pt x="128" y="6"/>
                      <a:pt x="123" y="4"/>
                    </a:cubicBezTo>
                    <a:cubicBezTo>
                      <a:pt x="123" y="4"/>
                      <a:pt x="123" y="4"/>
                      <a:pt x="123" y="4"/>
                    </a:cubicBezTo>
                    <a:cubicBezTo>
                      <a:pt x="121" y="3"/>
                      <a:pt x="120" y="3"/>
                      <a:pt x="118" y="3"/>
                    </a:cubicBezTo>
                    <a:cubicBezTo>
                      <a:pt x="118" y="3"/>
                      <a:pt x="117" y="2"/>
                      <a:pt x="117" y="2"/>
                    </a:cubicBezTo>
                    <a:cubicBezTo>
                      <a:pt x="116" y="2"/>
                      <a:pt x="115" y="2"/>
                      <a:pt x="113" y="2"/>
                    </a:cubicBezTo>
                    <a:cubicBezTo>
                      <a:pt x="113" y="1"/>
                      <a:pt x="112" y="1"/>
                      <a:pt x="112" y="1"/>
                    </a:cubicBezTo>
                    <a:cubicBezTo>
                      <a:pt x="111" y="1"/>
                      <a:pt x="109" y="1"/>
                      <a:pt x="108" y="1"/>
                    </a:cubicBezTo>
                    <a:cubicBezTo>
                      <a:pt x="108" y="1"/>
                      <a:pt x="107" y="1"/>
                      <a:pt x="106" y="1"/>
                    </a:cubicBezTo>
                    <a:cubicBezTo>
                      <a:pt x="105" y="0"/>
                      <a:pt x="104" y="0"/>
                      <a:pt x="103" y="0"/>
                    </a:cubicBezTo>
                    <a:cubicBezTo>
                      <a:pt x="102" y="0"/>
                      <a:pt x="102" y="0"/>
                      <a:pt x="101" y="0"/>
                    </a:cubicBezTo>
                    <a:cubicBezTo>
                      <a:pt x="99" y="0"/>
                      <a:pt x="98" y="0"/>
                      <a:pt x="96" y="0"/>
                    </a:cubicBezTo>
                    <a:cubicBezTo>
                      <a:pt x="96" y="0"/>
                      <a:pt x="96" y="0"/>
                      <a:pt x="96" y="0"/>
                    </a:cubicBezTo>
                    <a:cubicBezTo>
                      <a:pt x="96" y="0"/>
                      <a:pt x="96" y="0"/>
                      <a:pt x="96" y="0"/>
                    </a:cubicBezTo>
                    <a:cubicBezTo>
                      <a:pt x="76" y="0"/>
                      <a:pt x="57" y="6"/>
                      <a:pt x="42" y="16"/>
                    </a:cubicBezTo>
                    <a:cubicBezTo>
                      <a:pt x="38" y="19"/>
                      <a:pt x="35" y="22"/>
                      <a:pt x="31" y="25"/>
                    </a:cubicBezTo>
                    <a:cubicBezTo>
                      <a:pt x="28" y="28"/>
                      <a:pt x="25" y="31"/>
                      <a:pt x="22" y="35"/>
                    </a:cubicBezTo>
                    <a:cubicBezTo>
                      <a:pt x="21" y="36"/>
                      <a:pt x="20" y="37"/>
                      <a:pt x="19" y="38"/>
                    </a:cubicBezTo>
                    <a:cubicBezTo>
                      <a:pt x="17" y="41"/>
                      <a:pt x="15" y="43"/>
                      <a:pt x="14" y="46"/>
                    </a:cubicBezTo>
                    <a:cubicBezTo>
                      <a:pt x="13" y="47"/>
                      <a:pt x="12" y="49"/>
                      <a:pt x="11" y="50"/>
                    </a:cubicBezTo>
                    <a:cubicBezTo>
                      <a:pt x="11" y="52"/>
                      <a:pt x="10" y="54"/>
                      <a:pt x="9" y="56"/>
                    </a:cubicBezTo>
                    <a:cubicBezTo>
                      <a:pt x="8" y="58"/>
                      <a:pt x="7" y="60"/>
                      <a:pt x="6" y="62"/>
                    </a:cubicBezTo>
                    <a:cubicBezTo>
                      <a:pt x="5" y="65"/>
                      <a:pt x="4" y="68"/>
                      <a:pt x="3" y="72"/>
                    </a:cubicBezTo>
                    <a:cubicBezTo>
                      <a:pt x="1" y="79"/>
                      <a:pt x="0" y="87"/>
                      <a:pt x="0" y="96"/>
                    </a:cubicBezTo>
                    <a:cubicBezTo>
                      <a:pt x="0" y="97"/>
                      <a:pt x="0" y="99"/>
                      <a:pt x="0" y="100"/>
                    </a:cubicBezTo>
                    <a:cubicBezTo>
                      <a:pt x="0" y="101"/>
                      <a:pt x="0" y="101"/>
                      <a:pt x="0" y="102"/>
                    </a:cubicBezTo>
                    <a:cubicBezTo>
                      <a:pt x="0" y="103"/>
                      <a:pt x="0" y="104"/>
                      <a:pt x="0" y="105"/>
                    </a:cubicBezTo>
                    <a:cubicBezTo>
                      <a:pt x="0" y="105"/>
                      <a:pt x="0" y="106"/>
                      <a:pt x="1" y="106"/>
                    </a:cubicBezTo>
                    <a:cubicBezTo>
                      <a:pt x="1" y="107"/>
                      <a:pt x="1" y="108"/>
                      <a:pt x="1" y="109"/>
                    </a:cubicBezTo>
                    <a:cubicBezTo>
                      <a:pt x="1" y="110"/>
                      <a:pt x="1" y="110"/>
                      <a:pt x="1" y="111"/>
                    </a:cubicBezTo>
                    <a:cubicBezTo>
                      <a:pt x="1" y="112"/>
                      <a:pt x="2" y="113"/>
                      <a:pt x="2" y="114"/>
                    </a:cubicBezTo>
                    <a:cubicBezTo>
                      <a:pt x="2" y="115"/>
                      <a:pt x="2" y="115"/>
                      <a:pt x="2" y="116"/>
                    </a:cubicBezTo>
                    <a:cubicBezTo>
                      <a:pt x="2" y="117"/>
                      <a:pt x="3" y="118"/>
                      <a:pt x="3" y="119"/>
                    </a:cubicBezTo>
                    <a:cubicBezTo>
                      <a:pt x="3" y="120"/>
                      <a:pt x="3" y="120"/>
                      <a:pt x="3" y="121"/>
                    </a:cubicBezTo>
                    <a:cubicBezTo>
                      <a:pt x="4" y="122"/>
                      <a:pt x="4" y="123"/>
                      <a:pt x="4" y="123"/>
                    </a:cubicBezTo>
                    <a:cubicBezTo>
                      <a:pt x="4" y="124"/>
                      <a:pt x="4" y="125"/>
                      <a:pt x="5" y="125"/>
                    </a:cubicBezTo>
                    <a:cubicBezTo>
                      <a:pt x="5" y="126"/>
                      <a:pt x="5" y="127"/>
                      <a:pt x="5" y="127"/>
                    </a:cubicBezTo>
                    <a:cubicBezTo>
                      <a:pt x="6" y="128"/>
                      <a:pt x="6" y="129"/>
                      <a:pt x="6" y="129"/>
                    </a:cubicBezTo>
                    <a:cubicBezTo>
                      <a:pt x="6" y="130"/>
                      <a:pt x="7" y="131"/>
                      <a:pt x="7" y="131"/>
                    </a:cubicBezTo>
                    <a:cubicBezTo>
                      <a:pt x="7" y="133"/>
                      <a:pt x="8" y="134"/>
                      <a:pt x="8" y="135"/>
                    </a:cubicBezTo>
                    <a:cubicBezTo>
                      <a:pt x="9" y="136"/>
                      <a:pt x="9" y="136"/>
                      <a:pt x="9" y="137"/>
                    </a:cubicBezTo>
                    <a:cubicBezTo>
                      <a:pt x="9" y="137"/>
                      <a:pt x="10" y="138"/>
                      <a:pt x="10" y="139"/>
                    </a:cubicBezTo>
                    <a:cubicBezTo>
                      <a:pt x="10" y="139"/>
                      <a:pt x="11" y="140"/>
                      <a:pt x="11" y="140"/>
                    </a:cubicBezTo>
                    <a:cubicBezTo>
                      <a:pt x="11" y="141"/>
                      <a:pt x="12" y="142"/>
                      <a:pt x="12" y="143"/>
                    </a:cubicBezTo>
                    <a:cubicBezTo>
                      <a:pt x="12" y="143"/>
                      <a:pt x="13" y="144"/>
                      <a:pt x="13" y="144"/>
                    </a:cubicBezTo>
                    <a:cubicBezTo>
                      <a:pt x="13" y="145"/>
                      <a:pt x="14" y="145"/>
                      <a:pt x="14" y="146"/>
                    </a:cubicBezTo>
                    <a:cubicBezTo>
                      <a:pt x="14" y="147"/>
                      <a:pt x="15" y="147"/>
                      <a:pt x="15" y="147"/>
                    </a:cubicBezTo>
                    <a:cubicBezTo>
                      <a:pt x="16" y="149"/>
                      <a:pt x="17" y="151"/>
                      <a:pt x="19" y="152"/>
                    </a:cubicBezTo>
                    <a:cubicBezTo>
                      <a:pt x="19" y="152"/>
                      <a:pt x="19" y="152"/>
                      <a:pt x="19" y="153"/>
                    </a:cubicBezTo>
                    <a:cubicBezTo>
                      <a:pt x="19" y="153"/>
                      <a:pt x="19" y="153"/>
                      <a:pt x="19" y="153"/>
                    </a:cubicBezTo>
                    <a:cubicBezTo>
                      <a:pt x="36" y="176"/>
                      <a:pt x="64" y="192"/>
                      <a:pt x="96" y="192"/>
                    </a:cubicBezTo>
                    <a:cubicBezTo>
                      <a:pt x="149" y="192"/>
                      <a:pt x="192" y="149"/>
                      <a:pt x="192" y="96"/>
                    </a:cubicBezTo>
                    <a:cubicBezTo>
                      <a:pt x="192" y="58"/>
                      <a:pt x="170" y="25"/>
                      <a:pt x="138" y="10"/>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0" name="Freeform 14">
                <a:extLst>
                  <a:ext uri="{FF2B5EF4-FFF2-40B4-BE49-F238E27FC236}">
                    <a16:creationId xmlns:a16="http://schemas.microsoft.com/office/drawing/2014/main" id="{8A00CB4E-9BCA-F50F-6703-7675A4369BF9}"/>
                  </a:ext>
                </a:extLst>
              </p:cNvPr>
              <p:cNvSpPr>
                <a:spLocks/>
              </p:cNvSpPr>
              <p:nvPr/>
            </p:nvSpPr>
            <p:spPr bwMode="auto">
              <a:xfrm>
                <a:off x="3680" y="1875"/>
                <a:ext cx="1314" cy="1314"/>
              </a:xfrm>
              <a:custGeom>
                <a:avLst/>
                <a:gdLst>
                  <a:gd name="T0" fmla="*/ 188 w 261"/>
                  <a:gd name="T1" fmla="*/ 14 h 261"/>
                  <a:gd name="T2" fmla="*/ 188 w 261"/>
                  <a:gd name="T3" fmla="*/ 14 h 261"/>
                  <a:gd name="T4" fmla="*/ 188 w 261"/>
                  <a:gd name="T5" fmla="*/ 14 h 261"/>
                  <a:gd name="T6" fmla="*/ 168 w 261"/>
                  <a:gd name="T7" fmla="*/ 6 h 261"/>
                  <a:gd name="T8" fmla="*/ 167 w 261"/>
                  <a:gd name="T9" fmla="*/ 5 h 261"/>
                  <a:gd name="T10" fmla="*/ 161 w 261"/>
                  <a:gd name="T11" fmla="*/ 4 h 261"/>
                  <a:gd name="T12" fmla="*/ 159 w 261"/>
                  <a:gd name="T13" fmla="*/ 4 h 261"/>
                  <a:gd name="T14" fmla="*/ 154 w 261"/>
                  <a:gd name="T15" fmla="*/ 2 h 261"/>
                  <a:gd name="T16" fmla="*/ 152 w 261"/>
                  <a:gd name="T17" fmla="*/ 2 h 261"/>
                  <a:gd name="T18" fmla="*/ 147 w 261"/>
                  <a:gd name="T19" fmla="*/ 1 h 261"/>
                  <a:gd name="T20" fmla="*/ 145 w 261"/>
                  <a:gd name="T21" fmla="*/ 1 h 261"/>
                  <a:gd name="T22" fmla="*/ 140 w 261"/>
                  <a:gd name="T23" fmla="*/ 1 h 261"/>
                  <a:gd name="T24" fmla="*/ 137 w 261"/>
                  <a:gd name="T25" fmla="*/ 0 h 261"/>
                  <a:gd name="T26" fmla="*/ 130 w 261"/>
                  <a:gd name="T27" fmla="*/ 0 h 261"/>
                  <a:gd name="T28" fmla="*/ 0 w 261"/>
                  <a:gd name="T29" fmla="*/ 131 h 261"/>
                  <a:gd name="T30" fmla="*/ 0 w 261"/>
                  <a:gd name="T31" fmla="*/ 137 h 261"/>
                  <a:gd name="T32" fmla="*/ 0 w 261"/>
                  <a:gd name="T33" fmla="*/ 139 h 261"/>
                  <a:gd name="T34" fmla="*/ 0 w 261"/>
                  <a:gd name="T35" fmla="*/ 143 h 261"/>
                  <a:gd name="T36" fmla="*/ 0 w 261"/>
                  <a:gd name="T37" fmla="*/ 145 h 261"/>
                  <a:gd name="T38" fmla="*/ 1 w 261"/>
                  <a:gd name="T39" fmla="*/ 149 h 261"/>
                  <a:gd name="T40" fmla="*/ 1 w 261"/>
                  <a:gd name="T41" fmla="*/ 151 h 261"/>
                  <a:gd name="T42" fmla="*/ 2 w 261"/>
                  <a:gd name="T43" fmla="*/ 156 h 261"/>
                  <a:gd name="T44" fmla="*/ 2 w 261"/>
                  <a:gd name="T45" fmla="*/ 158 h 261"/>
                  <a:gd name="T46" fmla="*/ 4 w 261"/>
                  <a:gd name="T47" fmla="*/ 163 h 261"/>
                  <a:gd name="T48" fmla="*/ 4 w 261"/>
                  <a:gd name="T49" fmla="*/ 165 h 261"/>
                  <a:gd name="T50" fmla="*/ 5 w 261"/>
                  <a:gd name="T51" fmla="*/ 168 h 261"/>
                  <a:gd name="T52" fmla="*/ 6 w 261"/>
                  <a:gd name="T53" fmla="*/ 171 h 261"/>
                  <a:gd name="T54" fmla="*/ 7 w 261"/>
                  <a:gd name="T55" fmla="*/ 174 h 261"/>
                  <a:gd name="T56" fmla="*/ 8 w 261"/>
                  <a:gd name="T57" fmla="*/ 177 h 261"/>
                  <a:gd name="T58" fmla="*/ 9 w 261"/>
                  <a:gd name="T59" fmla="*/ 179 h 261"/>
                  <a:gd name="T60" fmla="*/ 11 w 261"/>
                  <a:gd name="T61" fmla="*/ 184 h 261"/>
                  <a:gd name="T62" fmla="*/ 12 w 261"/>
                  <a:gd name="T63" fmla="*/ 187 h 261"/>
                  <a:gd name="T64" fmla="*/ 14 w 261"/>
                  <a:gd name="T65" fmla="*/ 190 h 261"/>
                  <a:gd name="T66" fmla="*/ 15 w 261"/>
                  <a:gd name="T67" fmla="*/ 192 h 261"/>
                  <a:gd name="T68" fmla="*/ 16 w 261"/>
                  <a:gd name="T69" fmla="*/ 195 h 261"/>
                  <a:gd name="T70" fmla="*/ 17 w 261"/>
                  <a:gd name="T71" fmla="*/ 196 h 261"/>
                  <a:gd name="T72" fmla="*/ 19 w 261"/>
                  <a:gd name="T73" fmla="*/ 199 h 261"/>
                  <a:gd name="T74" fmla="*/ 20 w 261"/>
                  <a:gd name="T75" fmla="*/ 201 h 261"/>
                  <a:gd name="T76" fmla="*/ 130 w 261"/>
                  <a:gd name="T77" fmla="*/ 261 h 261"/>
                  <a:gd name="T78" fmla="*/ 261 w 261"/>
                  <a:gd name="T79" fmla="*/ 131 h 261"/>
                  <a:gd name="T80" fmla="*/ 188 w 261"/>
                  <a:gd name="T81" fmla="*/ 14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61" h="261">
                    <a:moveTo>
                      <a:pt x="188" y="14"/>
                    </a:moveTo>
                    <a:cubicBezTo>
                      <a:pt x="188" y="14"/>
                      <a:pt x="188" y="14"/>
                      <a:pt x="188" y="14"/>
                    </a:cubicBezTo>
                    <a:cubicBezTo>
                      <a:pt x="188" y="14"/>
                      <a:pt x="188" y="14"/>
                      <a:pt x="188" y="14"/>
                    </a:cubicBezTo>
                    <a:cubicBezTo>
                      <a:pt x="181" y="11"/>
                      <a:pt x="175" y="8"/>
                      <a:pt x="168" y="6"/>
                    </a:cubicBezTo>
                    <a:cubicBezTo>
                      <a:pt x="167" y="6"/>
                      <a:pt x="167" y="6"/>
                      <a:pt x="167" y="5"/>
                    </a:cubicBezTo>
                    <a:cubicBezTo>
                      <a:pt x="165" y="5"/>
                      <a:pt x="163" y="4"/>
                      <a:pt x="161" y="4"/>
                    </a:cubicBezTo>
                    <a:cubicBezTo>
                      <a:pt x="160" y="4"/>
                      <a:pt x="160" y="4"/>
                      <a:pt x="159" y="4"/>
                    </a:cubicBezTo>
                    <a:cubicBezTo>
                      <a:pt x="157" y="3"/>
                      <a:pt x="156" y="3"/>
                      <a:pt x="154" y="2"/>
                    </a:cubicBezTo>
                    <a:cubicBezTo>
                      <a:pt x="153" y="2"/>
                      <a:pt x="153" y="2"/>
                      <a:pt x="152" y="2"/>
                    </a:cubicBezTo>
                    <a:cubicBezTo>
                      <a:pt x="150" y="2"/>
                      <a:pt x="149" y="2"/>
                      <a:pt x="147" y="1"/>
                    </a:cubicBezTo>
                    <a:cubicBezTo>
                      <a:pt x="146" y="1"/>
                      <a:pt x="145" y="1"/>
                      <a:pt x="145" y="1"/>
                    </a:cubicBezTo>
                    <a:cubicBezTo>
                      <a:pt x="143" y="1"/>
                      <a:pt x="141" y="1"/>
                      <a:pt x="140" y="1"/>
                    </a:cubicBezTo>
                    <a:cubicBezTo>
                      <a:pt x="139" y="1"/>
                      <a:pt x="138" y="0"/>
                      <a:pt x="137" y="0"/>
                    </a:cubicBezTo>
                    <a:cubicBezTo>
                      <a:pt x="135" y="0"/>
                      <a:pt x="133" y="0"/>
                      <a:pt x="130" y="0"/>
                    </a:cubicBezTo>
                    <a:cubicBezTo>
                      <a:pt x="58" y="0"/>
                      <a:pt x="0" y="59"/>
                      <a:pt x="0" y="131"/>
                    </a:cubicBezTo>
                    <a:cubicBezTo>
                      <a:pt x="0" y="133"/>
                      <a:pt x="0" y="135"/>
                      <a:pt x="0" y="137"/>
                    </a:cubicBezTo>
                    <a:cubicBezTo>
                      <a:pt x="0" y="138"/>
                      <a:pt x="0" y="138"/>
                      <a:pt x="0" y="139"/>
                    </a:cubicBezTo>
                    <a:cubicBezTo>
                      <a:pt x="0" y="140"/>
                      <a:pt x="0" y="142"/>
                      <a:pt x="0" y="143"/>
                    </a:cubicBezTo>
                    <a:cubicBezTo>
                      <a:pt x="0" y="144"/>
                      <a:pt x="0" y="144"/>
                      <a:pt x="0" y="145"/>
                    </a:cubicBezTo>
                    <a:cubicBezTo>
                      <a:pt x="1" y="147"/>
                      <a:pt x="1" y="148"/>
                      <a:pt x="1" y="149"/>
                    </a:cubicBezTo>
                    <a:cubicBezTo>
                      <a:pt x="1" y="150"/>
                      <a:pt x="1" y="151"/>
                      <a:pt x="1" y="151"/>
                    </a:cubicBezTo>
                    <a:cubicBezTo>
                      <a:pt x="1" y="153"/>
                      <a:pt x="2" y="155"/>
                      <a:pt x="2" y="156"/>
                    </a:cubicBezTo>
                    <a:cubicBezTo>
                      <a:pt x="2" y="157"/>
                      <a:pt x="2" y="157"/>
                      <a:pt x="2" y="158"/>
                    </a:cubicBezTo>
                    <a:cubicBezTo>
                      <a:pt x="3" y="159"/>
                      <a:pt x="3" y="161"/>
                      <a:pt x="4" y="163"/>
                    </a:cubicBezTo>
                    <a:cubicBezTo>
                      <a:pt x="4" y="164"/>
                      <a:pt x="4" y="164"/>
                      <a:pt x="4" y="165"/>
                    </a:cubicBezTo>
                    <a:cubicBezTo>
                      <a:pt x="5" y="166"/>
                      <a:pt x="5" y="167"/>
                      <a:pt x="5" y="168"/>
                    </a:cubicBezTo>
                    <a:cubicBezTo>
                      <a:pt x="5" y="169"/>
                      <a:pt x="6" y="170"/>
                      <a:pt x="6" y="171"/>
                    </a:cubicBezTo>
                    <a:cubicBezTo>
                      <a:pt x="6" y="172"/>
                      <a:pt x="7" y="173"/>
                      <a:pt x="7" y="174"/>
                    </a:cubicBezTo>
                    <a:cubicBezTo>
                      <a:pt x="7" y="175"/>
                      <a:pt x="8" y="176"/>
                      <a:pt x="8" y="177"/>
                    </a:cubicBezTo>
                    <a:cubicBezTo>
                      <a:pt x="8" y="177"/>
                      <a:pt x="9" y="178"/>
                      <a:pt x="9" y="179"/>
                    </a:cubicBezTo>
                    <a:cubicBezTo>
                      <a:pt x="10" y="181"/>
                      <a:pt x="10" y="183"/>
                      <a:pt x="11" y="184"/>
                    </a:cubicBezTo>
                    <a:cubicBezTo>
                      <a:pt x="11" y="185"/>
                      <a:pt x="12" y="186"/>
                      <a:pt x="12" y="187"/>
                    </a:cubicBezTo>
                    <a:cubicBezTo>
                      <a:pt x="13" y="188"/>
                      <a:pt x="13" y="189"/>
                      <a:pt x="14" y="190"/>
                    </a:cubicBezTo>
                    <a:cubicBezTo>
                      <a:pt x="14" y="190"/>
                      <a:pt x="14" y="191"/>
                      <a:pt x="15" y="192"/>
                    </a:cubicBezTo>
                    <a:cubicBezTo>
                      <a:pt x="15" y="193"/>
                      <a:pt x="16" y="194"/>
                      <a:pt x="16" y="195"/>
                    </a:cubicBezTo>
                    <a:cubicBezTo>
                      <a:pt x="17" y="195"/>
                      <a:pt x="17" y="196"/>
                      <a:pt x="17" y="196"/>
                    </a:cubicBezTo>
                    <a:cubicBezTo>
                      <a:pt x="18" y="197"/>
                      <a:pt x="19" y="198"/>
                      <a:pt x="19" y="199"/>
                    </a:cubicBezTo>
                    <a:cubicBezTo>
                      <a:pt x="19" y="200"/>
                      <a:pt x="20" y="200"/>
                      <a:pt x="20" y="201"/>
                    </a:cubicBezTo>
                    <a:cubicBezTo>
                      <a:pt x="43" y="237"/>
                      <a:pt x="84" y="261"/>
                      <a:pt x="130" y="261"/>
                    </a:cubicBezTo>
                    <a:cubicBezTo>
                      <a:pt x="202" y="261"/>
                      <a:pt x="261" y="203"/>
                      <a:pt x="261" y="131"/>
                    </a:cubicBezTo>
                    <a:cubicBezTo>
                      <a:pt x="261" y="79"/>
                      <a:pt x="231" y="35"/>
                      <a:pt x="188" y="14"/>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1" name="Freeform 15">
                <a:extLst>
                  <a:ext uri="{FF2B5EF4-FFF2-40B4-BE49-F238E27FC236}">
                    <a16:creationId xmlns:a16="http://schemas.microsoft.com/office/drawing/2014/main" id="{CC0E56DA-88B8-4520-89CE-3008735B9BD9}"/>
                  </a:ext>
                </a:extLst>
              </p:cNvPr>
              <p:cNvSpPr>
                <a:spLocks/>
              </p:cNvSpPr>
              <p:nvPr/>
            </p:nvSpPr>
            <p:spPr bwMode="auto">
              <a:xfrm>
                <a:off x="4335" y="802"/>
                <a:ext cx="1677" cy="1677"/>
              </a:xfrm>
              <a:custGeom>
                <a:avLst/>
                <a:gdLst>
                  <a:gd name="T0" fmla="*/ 215 w 333"/>
                  <a:gd name="T1" fmla="*/ 7 h 333"/>
                  <a:gd name="T2" fmla="*/ 213 w 333"/>
                  <a:gd name="T3" fmla="*/ 6 h 333"/>
                  <a:gd name="T4" fmla="*/ 206 w 333"/>
                  <a:gd name="T5" fmla="*/ 5 h 333"/>
                  <a:gd name="T6" fmla="*/ 204 w 333"/>
                  <a:gd name="T7" fmla="*/ 4 h 333"/>
                  <a:gd name="T8" fmla="*/ 197 w 333"/>
                  <a:gd name="T9" fmla="*/ 3 h 333"/>
                  <a:gd name="T10" fmla="*/ 195 w 333"/>
                  <a:gd name="T11" fmla="*/ 2 h 333"/>
                  <a:gd name="T12" fmla="*/ 188 w 333"/>
                  <a:gd name="T13" fmla="*/ 1 h 333"/>
                  <a:gd name="T14" fmla="*/ 185 w 333"/>
                  <a:gd name="T15" fmla="*/ 1 h 333"/>
                  <a:gd name="T16" fmla="*/ 179 w 333"/>
                  <a:gd name="T17" fmla="*/ 0 h 333"/>
                  <a:gd name="T18" fmla="*/ 176 w 333"/>
                  <a:gd name="T19" fmla="*/ 0 h 333"/>
                  <a:gd name="T20" fmla="*/ 167 w 333"/>
                  <a:gd name="T21" fmla="*/ 0 h 333"/>
                  <a:gd name="T22" fmla="*/ 167 w 333"/>
                  <a:gd name="T23" fmla="*/ 0 h 333"/>
                  <a:gd name="T24" fmla="*/ 167 w 333"/>
                  <a:gd name="T25" fmla="*/ 0 h 333"/>
                  <a:gd name="T26" fmla="*/ 80 w 333"/>
                  <a:gd name="T27" fmla="*/ 24 h 333"/>
                  <a:gd name="T28" fmla="*/ 74 w 333"/>
                  <a:gd name="T29" fmla="*/ 28 h 333"/>
                  <a:gd name="T30" fmla="*/ 38 w 333"/>
                  <a:gd name="T31" fmla="*/ 60 h 333"/>
                  <a:gd name="T32" fmla="*/ 0 w 333"/>
                  <a:gd name="T33" fmla="*/ 167 h 333"/>
                  <a:gd name="T34" fmla="*/ 0 w 333"/>
                  <a:gd name="T35" fmla="*/ 174 h 333"/>
                  <a:gd name="T36" fmla="*/ 0 w 333"/>
                  <a:gd name="T37" fmla="*/ 177 h 333"/>
                  <a:gd name="T38" fmla="*/ 1 w 333"/>
                  <a:gd name="T39" fmla="*/ 182 h 333"/>
                  <a:gd name="T40" fmla="*/ 1 w 333"/>
                  <a:gd name="T41" fmla="*/ 185 h 333"/>
                  <a:gd name="T42" fmla="*/ 2 w 333"/>
                  <a:gd name="T43" fmla="*/ 190 h 333"/>
                  <a:gd name="T44" fmla="*/ 2 w 333"/>
                  <a:gd name="T45" fmla="*/ 193 h 333"/>
                  <a:gd name="T46" fmla="*/ 3 w 333"/>
                  <a:gd name="T47" fmla="*/ 199 h 333"/>
                  <a:gd name="T48" fmla="*/ 4 w 333"/>
                  <a:gd name="T49" fmla="*/ 201 h 333"/>
                  <a:gd name="T50" fmla="*/ 5 w 333"/>
                  <a:gd name="T51" fmla="*/ 207 h 333"/>
                  <a:gd name="T52" fmla="*/ 6 w 333"/>
                  <a:gd name="T53" fmla="*/ 210 h 333"/>
                  <a:gd name="T54" fmla="*/ 7 w 333"/>
                  <a:gd name="T55" fmla="*/ 214 h 333"/>
                  <a:gd name="T56" fmla="*/ 8 w 333"/>
                  <a:gd name="T57" fmla="*/ 218 h 333"/>
                  <a:gd name="T58" fmla="*/ 9 w 333"/>
                  <a:gd name="T59" fmla="*/ 221 h 333"/>
                  <a:gd name="T60" fmla="*/ 11 w 333"/>
                  <a:gd name="T61" fmla="*/ 225 h 333"/>
                  <a:gd name="T62" fmla="*/ 12 w 333"/>
                  <a:gd name="T63" fmla="*/ 228 h 333"/>
                  <a:gd name="T64" fmla="*/ 15 w 333"/>
                  <a:gd name="T65" fmla="*/ 235 h 333"/>
                  <a:gd name="T66" fmla="*/ 16 w 333"/>
                  <a:gd name="T67" fmla="*/ 238 h 333"/>
                  <a:gd name="T68" fmla="*/ 18 w 333"/>
                  <a:gd name="T69" fmla="*/ 242 h 333"/>
                  <a:gd name="T70" fmla="*/ 19 w 333"/>
                  <a:gd name="T71" fmla="*/ 244 h 333"/>
                  <a:gd name="T72" fmla="*/ 21 w 333"/>
                  <a:gd name="T73" fmla="*/ 248 h 333"/>
                  <a:gd name="T74" fmla="*/ 23 w 333"/>
                  <a:gd name="T75" fmla="*/ 250 h 333"/>
                  <a:gd name="T76" fmla="*/ 25 w 333"/>
                  <a:gd name="T77" fmla="*/ 254 h 333"/>
                  <a:gd name="T78" fmla="*/ 26 w 333"/>
                  <a:gd name="T79" fmla="*/ 256 h 333"/>
                  <a:gd name="T80" fmla="*/ 167 w 333"/>
                  <a:gd name="T81" fmla="*/ 333 h 333"/>
                  <a:gd name="T82" fmla="*/ 333 w 333"/>
                  <a:gd name="T83" fmla="*/ 167 h 333"/>
                  <a:gd name="T84" fmla="*/ 215 w 333"/>
                  <a:gd name="T85" fmla="*/ 7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3" h="333">
                    <a:moveTo>
                      <a:pt x="215" y="7"/>
                    </a:moveTo>
                    <a:cubicBezTo>
                      <a:pt x="214" y="7"/>
                      <a:pt x="214" y="7"/>
                      <a:pt x="213" y="6"/>
                    </a:cubicBezTo>
                    <a:cubicBezTo>
                      <a:pt x="211" y="6"/>
                      <a:pt x="209" y="5"/>
                      <a:pt x="206" y="5"/>
                    </a:cubicBezTo>
                    <a:cubicBezTo>
                      <a:pt x="205" y="4"/>
                      <a:pt x="205" y="4"/>
                      <a:pt x="204" y="4"/>
                    </a:cubicBezTo>
                    <a:cubicBezTo>
                      <a:pt x="202" y="4"/>
                      <a:pt x="200" y="3"/>
                      <a:pt x="197" y="3"/>
                    </a:cubicBezTo>
                    <a:cubicBezTo>
                      <a:pt x="196" y="3"/>
                      <a:pt x="196" y="2"/>
                      <a:pt x="195" y="2"/>
                    </a:cubicBezTo>
                    <a:cubicBezTo>
                      <a:pt x="193" y="2"/>
                      <a:pt x="190" y="2"/>
                      <a:pt x="188" y="1"/>
                    </a:cubicBezTo>
                    <a:cubicBezTo>
                      <a:pt x="187" y="1"/>
                      <a:pt x="186" y="1"/>
                      <a:pt x="185" y="1"/>
                    </a:cubicBezTo>
                    <a:cubicBezTo>
                      <a:pt x="183" y="1"/>
                      <a:pt x="181" y="0"/>
                      <a:pt x="179" y="0"/>
                    </a:cubicBezTo>
                    <a:cubicBezTo>
                      <a:pt x="178" y="0"/>
                      <a:pt x="177" y="0"/>
                      <a:pt x="176" y="0"/>
                    </a:cubicBezTo>
                    <a:cubicBezTo>
                      <a:pt x="173" y="0"/>
                      <a:pt x="170" y="0"/>
                      <a:pt x="167" y="0"/>
                    </a:cubicBezTo>
                    <a:cubicBezTo>
                      <a:pt x="167" y="0"/>
                      <a:pt x="167" y="0"/>
                      <a:pt x="167" y="0"/>
                    </a:cubicBezTo>
                    <a:cubicBezTo>
                      <a:pt x="167" y="0"/>
                      <a:pt x="167" y="0"/>
                      <a:pt x="167" y="0"/>
                    </a:cubicBezTo>
                    <a:cubicBezTo>
                      <a:pt x="135" y="0"/>
                      <a:pt x="106" y="9"/>
                      <a:pt x="80" y="24"/>
                    </a:cubicBezTo>
                    <a:cubicBezTo>
                      <a:pt x="78" y="25"/>
                      <a:pt x="76" y="27"/>
                      <a:pt x="74" y="28"/>
                    </a:cubicBezTo>
                    <a:cubicBezTo>
                      <a:pt x="60" y="37"/>
                      <a:pt x="48" y="48"/>
                      <a:pt x="38" y="60"/>
                    </a:cubicBezTo>
                    <a:cubicBezTo>
                      <a:pt x="14" y="89"/>
                      <a:pt x="0" y="126"/>
                      <a:pt x="0" y="167"/>
                    </a:cubicBezTo>
                    <a:cubicBezTo>
                      <a:pt x="0" y="169"/>
                      <a:pt x="0" y="172"/>
                      <a:pt x="0" y="174"/>
                    </a:cubicBezTo>
                    <a:cubicBezTo>
                      <a:pt x="0" y="175"/>
                      <a:pt x="0" y="176"/>
                      <a:pt x="0" y="177"/>
                    </a:cubicBezTo>
                    <a:cubicBezTo>
                      <a:pt x="1" y="179"/>
                      <a:pt x="1" y="180"/>
                      <a:pt x="1" y="182"/>
                    </a:cubicBezTo>
                    <a:cubicBezTo>
                      <a:pt x="1" y="183"/>
                      <a:pt x="1" y="184"/>
                      <a:pt x="1" y="185"/>
                    </a:cubicBezTo>
                    <a:cubicBezTo>
                      <a:pt x="1" y="187"/>
                      <a:pt x="2" y="188"/>
                      <a:pt x="2" y="190"/>
                    </a:cubicBezTo>
                    <a:cubicBezTo>
                      <a:pt x="2" y="191"/>
                      <a:pt x="2" y="192"/>
                      <a:pt x="2" y="193"/>
                    </a:cubicBezTo>
                    <a:cubicBezTo>
                      <a:pt x="3" y="195"/>
                      <a:pt x="3" y="197"/>
                      <a:pt x="3" y="199"/>
                    </a:cubicBezTo>
                    <a:cubicBezTo>
                      <a:pt x="3" y="200"/>
                      <a:pt x="4" y="200"/>
                      <a:pt x="4" y="201"/>
                    </a:cubicBezTo>
                    <a:cubicBezTo>
                      <a:pt x="4" y="203"/>
                      <a:pt x="5" y="205"/>
                      <a:pt x="5" y="207"/>
                    </a:cubicBezTo>
                    <a:cubicBezTo>
                      <a:pt x="5" y="208"/>
                      <a:pt x="6" y="209"/>
                      <a:pt x="6" y="210"/>
                    </a:cubicBezTo>
                    <a:cubicBezTo>
                      <a:pt x="6" y="212"/>
                      <a:pt x="7" y="213"/>
                      <a:pt x="7" y="214"/>
                    </a:cubicBezTo>
                    <a:cubicBezTo>
                      <a:pt x="8" y="216"/>
                      <a:pt x="8" y="217"/>
                      <a:pt x="8" y="218"/>
                    </a:cubicBezTo>
                    <a:cubicBezTo>
                      <a:pt x="9" y="219"/>
                      <a:pt x="9" y="220"/>
                      <a:pt x="9" y="221"/>
                    </a:cubicBezTo>
                    <a:cubicBezTo>
                      <a:pt x="10" y="223"/>
                      <a:pt x="10" y="224"/>
                      <a:pt x="11" y="225"/>
                    </a:cubicBezTo>
                    <a:cubicBezTo>
                      <a:pt x="11" y="226"/>
                      <a:pt x="12" y="227"/>
                      <a:pt x="12" y="228"/>
                    </a:cubicBezTo>
                    <a:cubicBezTo>
                      <a:pt x="13" y="231"/>
                      <a:pt x="14" y="233"/>
                      <a:pt x="15" y="235"/>
                    </a:cubicBezTo>
                    <a:cubicBezTo>
                      <a:pt x="15" y="236"/>
                      <a:pt x="16" y="237"/>
                      <a:pt x="16" y="238"/>
                    </a:cubicBezTo>
                    <a:cubicBezTo>
                      <a:pt x="17" y="239"/>
                      <a:pt x="17" y="240"/>
                      <a:pt x="18" y="242"/>
                    </a:cubicBezTo>
                    <a:cubicBezTo>
                      <a:pt x="18" y="242"/>
                      <a:pt x="19" y="243"/>
                      <a:pt x="19" y="244"/>
                    </a:cubicBezTo>
                    <a:cubicBezTo>
                      <a:pt x="20" y="245"/>
                      <a:pt x="21" y="247"/>
                      <a:pt x="21" y="248"/>
                    </a:cubicBezTo>
                    <a:cubicBezTo>
                      <a:pt x="22" y="249"/>
                      <a:pt x="22" y="250"/>
                      <a:pt x="23" y="250"/>
                    </a:cubicBezTo>
                    <a:cubicBezTo>
                      <a:pt x="24" y="252"/>
                      <a:pt x="24" y="253"/>
                      <a:pt x="25" y="254"/>
                    </a:cubicBezTo>
                    <a:cubicBezTo>
                      <a:pt x="25" y="255"/>
                      <a:pt x="26" y="255"/>
                      <a:pt x="26" y="256"/>
                    </a:cubicBezTo>
                    <a:cubicBezTo>
                      <a:pt x="56" y="302"/>
                      <a:pt x="108" y="333"/>
                      <a:pt x="167" y="333"/>
                    </a:cubicBezTo>
                    <a:cubicBezTo>
                      <a:pt x="259" y="333"/>
                      <a:pt x="333" y="259"/>
                      <a:pt x="333" y="167"/>
                    </a:cubicBezTo>
                    <a:cubicBezTo>
                      <a:pt x="333" y="91"/>
                      <a:pt x="283" y="28"/>
                      <a:pt x="215" y="7"/>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2" name="Freeform 16">
                <a:extLst>
                  <a:ext uri="{FF2B5EF4-FFF2-40B4-BE49-F238E27FC236}">
                    <a16:creationId xmlns:a16="http://schemas.microsoft.com/office/drawing/2014/main" id="{5A569BA6-577C-1131-2440-55A0E8FF0867}"/>
                  </a:ext>
                </a:extLst>
              </p:cNvPr>
              <p:cNvSpPr>
                <a:spLocks/>
              </p:cNvSpPr>
              <p:nvPr/>
            </p:nvSpPr>
            <p:spPr bwMode="auto">
              <a:xfrm>
                <a:off x="4370" y="1885"/>
                <a:ext cx="1470" cy="2261"/>
              </a:xfrm>
              <a:custGeom>
                <a:avLst/>
                <a:gdLst>
                  <a:gd name="T0" fmla="*/ 1470 w 1470"/>
                  <a:gd name="T1" fmla="*/ 695 h 2261"/>
                  <a:gd name="T2" fmla="*/ 841 w 1470"/>
                  <a:gd name="T3" fmla="*/ 1032 h 2261"/>
                  <a:gd name="T4" fmla="*/ 806 w 1470"/>
                  <a:gd name="T5" fmla="*/ 0 h 2261"/>
                  <a:gd name="T6" fmla="*/ 760 w 1470"/>
                  <a:gd name="T7" fmla="*/ 1239 h 2261"/>
                  <a:gd name="T8" fmla="*/ 0 w 1470"/>
                  <a:gd name="T9" fmla="*/ 650 h 2261"/>
                  <a:gd name="T10" fmla="*/ 755 w 1470"/>
                  <a:gd name="T11" fmla="*/ 1350 h 2261"/>
                  <a:gd name="T12" fmla="*/ 725 w 1470"/>
                  <a:gd name="T13" fmla="*/ 2261 h 2261"/>
                  <a:gd name="T14" fmla="*/ 881 w 1470"/>
                  <a:gd name="T15" fmla="*/ 2261 h 2261"/>
                  <a:gd name="T16" fmla="*/ 846 w 1470"/>
                  <a:gd name="T17" fmla="*/ 1133 h 2261"/>
                  <a:gd name="T18" fmla="*/ 1470 w 1470"/>
                  <a:gd name="T19" fmla="*/ 695 h 2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70" h="2261">
                    <a:moveTo>
                      <a:pt x="1470" y="695"/>
                    </a:moveTo>
                    <a:lnTo>
                      <a:pt x="841" y="1032"/>
                    </a:lnTo>
                    <a:lnTo>
                      <a:pt x="806" y="0"/>
                    </a:lnTo>
                    <a:lnTo>
                      <a:pt x="760" y="1239"/>
                    </a:lnTo>
                    <a:lnTo>
                      <a:pt x="0" y="650"/>
                    </a:lnTo>
                    <a:lnTo>
                      <a:pt x="755" y="1350"/>
                    </a:lnTo>
                    <a:lnTo>
                      <a:pt x="725" y="2261"/>
                    </a:lnTo>
                    <a:lnTo>
                      <a:pt x="881" y="2261"/>
                    </a:lnTo>
                    <a:lnTo>
                      <a:pt x="846" y="1133"/>
                    </a:lnTo>
                    <a:lnTo>
                      <a:pt x="1470" y="695"/>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3" name="Freeform 17">
                <a:extLst>
                  <a:ext uri="{FF2B5EF4-FFF2-40B4-BE49-F238E27FC236}">
                    <a16:creationId xmlns:a16="http://schemas.microsoft.com/office/drawing/2014/main" id="{420ECDF2-5F91-A84B-DF92-4BE3A7C444FC}"/>
                  </a:ext>
                </a:extLst>
              </p:cNvPr>
              <p:cNvSpPr>
                <a:spLocks/>
              </p:cNvSpPr>
              <p:nvPr/>
            </p:nvSpPr>
            <p:spPr bwMode="auto">
              <a:xfrm>
                <a:off x="5367" y="5164"/>
                <a:ext cx="4683" cy="2699"/>
              </a:xfrm>
              <a:custGeom>
                <a:avLst/>
                <a:gdLst>
                  <a:gd name="T0" fmla="*/ 765 w 930"/>
                  <a:gd name="T1" fmla="*/ 441 h 536"/>
                  <a:gd name="T2" fmla="*/ 167 w 930"/>
                  <a:gd name="T3" fmla="*/ 440 h 536"/>
                  <a:gd name="T4" fmla="*/ 165 w 930"/>
                  <a:gd name="T5" fmla="*/ 95 h 536"/>
                  <a:gd name="T6" fmla="*/ 763 w 930"/>
                  <a:gd name="T7" fmla="*/ 96 h 536"/>
                  <a:gd name="T8" fmla="*/ 765 w 930"/>
                  <a:gd name="T9" fmla="*/ 441 h 536"/>
                </a:gdLst>
                <a:ahLst/>
                <a:cxnLst>
                  <a:cxn ang="0">
                    <a:pos x="T0" y="T1"/>
                  </a:cxn>
                  <a:cxn ang="0">
                    <a:pos x="T2" y="T3"/>
                  </a:cxn>
                  <a:cxn ang="0">
                    <a:pos x="T4" y="T5"/>
                  </a:cxn>
                  <a:cxn ang="0">
                    <a:pos x="T6" y="T7"/>
                  </a:cxn>
                  <a:cxn ang="0">
                    <a:pos x="T8" y="T9"/>
                  </a:cxn>
                </a:cxnLst>
                <a:rect l="0" t="0" r="r" b="b"/>
                <a:pathLst>
                  <a:path w="930" h="536">
                    <a:moveTo>
                      <a:pt x="765" y="441"/>
                    </a:moveTo>
                    <a:cubicBezTo>
                      <a:pt x="600" y="536"/>
                      <a:pt x="332" y="536"/>
                      <a:pt x="167" y="440"/>
                    </a:cubicBezTo>
                    <a:cubicBezTo>
                      <a:pt x="1" y="345"/>
                      <a:pt x="0" y="190"/>
                      <a:pt x="165" y="95"/>
                    </a:cubicBezTo>
                    <a:cubicBezTo>
                      <a:pt x="329" y="0"/>
                      <a:pt x="597" y="0"/>
                      <a:pt x="763" y="96"/>
                    </a:cubicBezTo>
                    <a:cubicBezTo>
                      <a:pt x="929" y="191"/>
                      <a:pt x="930" y="346"/>
                      <a:pt x="765" y="441"/>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4" name="Freeform 18">
                <a:extLst>
                  <a:ext uri="{FF2B5EF4-FFF2-40B4-BE49-F238E27FC236}">
                    <a16:creationId xmlns:a16="http://schemas.microsoft.com/office/drawing/2014/main" id="{085B75E6-A5A7-256A-0BC9-5DD997D23F4C}"/>
                  </a:ext>
                </a:extLst>
              </p:cNvPr>
              <p:cNvSpPr>
                <a:spLocks/>
              </p:cNvSpPr>
              <p:nvPr/>
            </p:nvSpPr>
            <p:spPr bwMode="auto">
              <a:xfrm>
                <a:off x="7880" y="6040"/>
                <a:ext cx="2674" cy="1541"/>
              </a:xfrm>
              <a:custGeom>
                <a:avLst/>
                <a:gdLst>
                  <a:gd name="T0" fmla="*/ 437 w 531"/>
                  <a:gd name="T1" fmla="*/ 252 h 306"/>
                  <a:gd name="T2" fmla="*/ 95 w 531"/>
                  <a:gd name="T3" fmla="*/ 251 h 306"/>
                  <a:gd name="T4" fmla="*/ 94 w 531"/>
                  <a:gd name="T5" fmla="*/ 54 h 306"/>
                  <a:gd name="T6" fmla="*/ 436 w 531"/>
                  <a:gd name="T7" fmla="*/ 55 h 306"/>
                  <a:gd name="T8" fmla="*/ 437 w 531"/>
                  <a:gd name="T9" fmla="*/ 252 h 306"/>
                </a:gdLst>
                <a:ahLst/>
                <a:cxnLst>
                  <a:cxn ang="0">
                    <a:pos x="T0" y="T1"/>
                  </a:cxn>
                  <a:cxn ang="0">
                    <a:pos x="T2" y="T3"/>
                  </a:cxn>
                  <a:cxn ang="0">
                    <a:pos x="T4" y="T5"/>
                  </a:cxn>
                  <a:cxn ang="0">
                    <a:pos x="T6" y="T7"/>
                  </a:cxn>
                  <a:cxn ang="0">
                    <a:pos x="T8" y="T9"/>
                  </a:cxn>
                </a:cxnLst>
                <a:rect l="0" t="0" r="r" b="b"/>
                <a:pathLst>
                  <a:path w="531" h="306">
                    <a:moveTo>
                      <a:pt x="437" y="252"/>
                    </a:moveTo>
                    <a:cubicBezTo>
                      <a:pt x="343" y="306"/>
                      <a:pt x="190" y="306"/>
                      <a:pt x="95" y="251"/>
                    </a:cubicBezTo>
                    <a:cubicBezTo>
                      <a:pt x="0" y="197"/>
                      <a:pt x="0" y="108"/>
                      <a:pt x="94" y="54"/>
                    </a:cubicBezTo>
                    <a:cubicBezTo>
                      <a:pt x="188" y="0"/>
                      <a:pt x="341" y="0"/>
                      <a:pt x="436" y="55"/>
                    </a:cubicBezTo>
                    <a:cubicBezTo>
                      <a:pt x="530" y="109"/>
                      <a:pt x="531" y="198"/>
                      <a:pt x="437" y="252"/>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5" name="Freeform 19">
                <a:extLst>
                  <a:ext uri="{FF2B5EF4-FFF2-40B4-BE49-F238E27FC236}">
                    <a16:creationId xmlns:a16="http://schemas.microsoft.com/office/drawing/2014/main" id="{EE87AA52-DDED-A450-D2F3-461B34CF69D9}"/>
                  </a:ext>
                </a:extLst>
              </p:cNvPr>
              <p:cNvSpPr>
                <a:spLocks/>
              </p:cNvSpPr>
              <p:nvPr/>
            </p:nvSpPr>
            <p:spPr bwMode="auto">
              <a:xfrm>
                <a:off x="10065" y="5441"/>
                <a:ext cx="811" cy="1188"/>
              </a:xfrm>
              <a:custGeom>
                <a:avLst/>
                <a:gdLst>
                  <a:gd name="T0" fmla="*/ 32 w 161"/>
                  <a:gd name="T1" fmla="*/ 119 h 236"/>
                  <a:gd name="T2" fmla="*/ 19 w 161"/>
                  <a:gd name="T3" fmla="*/ 139 h 236"/>
                  <a:gd name="T4" fmla="*/ 16 w 161"/>
                  <a:gd name="T5" fmla="*/ 144 h 236"/>
                  <a:gd name="T6" fmla="*/ 21 w 161"/>
                  <a:gd name="T7" fmla="*/ 152 h 236"/>
                  <a:gd name="T8" fmla="*/ 29 w 161"/>
                  <a:gd name="T9" fmla="*/ 162 h 236"/>
                  <a:gd name="T10" fmla="*/ 13 w 161"/>
                  <a:gd name="T11" fmla="*/ 155 h 236"/>
                  <a:gd name="T12" fmla="*/ 17 w 161"/>
                  <a:gd name="T13" fmla="*/ 165 h 236"/>
                  <a:gd name="T14" fmla="*/ 8 w 161"/>
                  <a:gd name="T15" fmla="*/ 160 h 236"/>
                  <a:gd name="T16" fmla="*/ 6 w 161"/>
                  <a:gd name="T17" fmla="*/ 171 h 236"/>
                  <a:gd name="T18" fmla="*/ 7 w 161"/>
                  <a:gd name="T19" fmla="*/ 220 h 236"/>
                  <a:gd name="T20" fmla="*/ 51 w 161"/>
                  <a:gd name="T21" fmla="*/ 230 h 236"/>
                  <a:gd name="T22" fmla="*/ 72 w 161"/>
                  <a:gd name="T23" fmla="*/ 221 h 236"/>
                  <a:gd name="T24" fmla="*/ 85 w 161"/>
                  <a:gd name="T25" fmla="*/ 214 h 236"/>
                  <a:gd name="T26" fmla="*/ 82 w 161"/>
                  <a:gd name="T27" fmla="*/ 204 h 236"/>
                  <a:gd name="T28" fmla="*/ 89 w 161"/>
                  <a:gd name="T29" fmla="*/ 207 h 236"/>
                  <a:gd name="T30" fmla="*/ 98 w 161"/>
                  <a:gd name="T31" fmla="*/ 198 h 236"/>
                  <a:gd name="T32" fmla="*/ 91 w 161"/>
                  <a:gd name="T33" fmla="*/ 186 h 236"/>
                  <a:gd name="T34" fmla="*/ 103 w 161"/>
                  <a:gd name="T35" fmla="*/ 189 h 236"/>
                  <a:gd name="T36" fmla="*/ 108 w 161"/>
                  <a:gd name="T37" fmla="*/ 182 h 236"/>
                  <a:gd name="T38" fmla="*/ 126 w 161"/>
                  <a:gd name="T39" fmla="*/ 151 h 236"/>
                  <a:gd name="T40" fmla="*/ 137 w 161"/>
                  <a:gd name="T41" fmla="*/ 133 h 236"/>
                  <a:gd name="T42" fmla="*/ 128 w 161"/>
                  <a:gd name="T43" fmla="*/ 123 h 236"/>
                  <a:gd name="T44" fmla="*/ 117 w 161"/>
                  <a:gd name="T45" fmla="*/ 111 h 236"/>
                  <a:gd name="T46" fmla="*/ 123 w 161"/>
                  <a:gd name="T47" fmla="*/ 113 h 236"/>
                  <a:gd name="T48" fmla="*/ 144 w 161"/>
                  <a:gd name="T49" fmla="*/ 118 h 236"/>
                  <a:gd name="T50" fmla="*/ 155 w 161"/>
                  <a:gd name="T51" fmla="*/ 91 h 236"/>
                  <a:gd name="T52" fmla="*/ 143 w 161"/>
                  <a:gd name="T53" fmla="*/ 82 h 236"/>
                  <a:gd name="T54" fmla="*/ 156 w 161"/>
                  <a:gd name="T55" fmla="*/ 83 h 236"/>
                  <a:gd name="T56" fmla="*/ 141 w 161"/>
                  <a:gd name="T57" fmla="*/ 69 h 236"/>
                  <a:gd name="T58" fmla="*/ 151 w 161"/>
                  <a:gd name="T59" fmla="*/ 70 h 236"/>
                  <a:gd name="T60" fmla="*/ 158 w 161"/>
                  <a:gd name="T61" fmla="*/ 71 h 236"/>
                  <a:gd name="T62" fmla="*/ 160 w 161"/>
                  <a:gd name="T63" fmla="*/ 50 h 236"/>
                  <a:gd name="T64" fmla="*/ 160 w 161"/>
                  <a:gd name="T65" fmla="*/ 33 h 236"/>
                  <a:gd name="T66" fmla="*/ 152 w 161"/>
                  <a:gd name="T67" fmla="*/ 25 h 236"/>
                  <a:gd name="T68" fmla="*/ 158 w 161"/>
                  <a:gd name="T69" fmla="*/ 25 h 236"/>
                  <a:gd name="T70" fmla="*/ 155 w 161"/>
                  <a:gd name="T71" fmla="*/ 0 h 236"/>
                  <a:gd name="T72" fmla="*/ 115 w 161"/>
                  <a:gd name="T73" fmla="*/ 12 h 236"/>
                  <a:gd name="T74" fmla="*/ 109 w 161"/>
                  <a:gd name="T75" fmla="*/ 16 h 236"/>
                  <a:gd name="T76" fmla="*/ 111 w 161"/>
                  <a:gd name="T77" fmla="*/ 33 h 236"/>
                  <a:gd name="T78" fmla="*/ 96 w 161"/>
                  <a:gd name="T79" fmla="*/ 21 h 236"/>
                  <a:gd name="T80" fmla="*/ 82 w 161"/>
                  <a:gd name="T81" fmla="*/ 36 h 236"/>
                  <a:gd name="T82" fmla="*/ 71 w 161"/>
                  <a:gd name="T83" fmla="*/ 51 h 236"/>
                  <a:gd name="T84" fmla="*/ 67 w 161"/>
                  <a:gd name="T85" fmla="*/ 59 h 236"/>
                  <a:gd name="T86" fmla="*/ 81 w 161"/>
                  <a:gd name="T87" fmla="*/ 80 h 236"/>
                  <a:gd name="T88" fmla="*/ 63 w 161"/>
                  <a:gd name="T89" fmla="*/ 73 h 236"/>
                  <a:gd name="T90" fmla="*/ 52 w 161"/>
                  <a:gd name="T91" fmla="*/ 82 h 236"/>
                  <a:gd name="T92" fmla="*/ 59 w 161"/>
                  <a:gd name="T93" fmla="*/ 88 h 236"/>
                  <a:gd name="T94" fmla="*/ 51 w 161"/>
                  <a:gd name="T95" fmla="*/ 87 h 236"/>
                  <a:gd name="T96" fmla="*/ 60 w 161"/>
                  <a:gd name="T97" fmla="*/ 103 h 236"/>
                  <a:gd name="T98" fmla="*/ 49 w 161"/>
                  <a:gd name="T99" fmla="*/ 99 h 236"/>
                  <a:gd name="T100" fmla="*/ 44 w 161"/>
                  <a:gd name="T101" fmla="*/ 98 h 236"/>
                  <a:gd name="T102" fmla="*/ 32 w 161"/>
                  <a:gd name="T103" fmla="*/ 118 h 236"/>
                  <a:gd name="T104" fmla="*/ 32 w 161"/>
                  <a:gd name="T105" fmla="*/ 119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61" h="236">
                    <a:moveTo>
                      <a:pt x="32" y="119"/>
                    </a:moveTo>
                    <a:cubicBezTo>
                      <a:pt x="27" y="125"/>
                      <a:pt x="23" y="132"/>
                      <a:pt x="19" y="139"/>
                    </a:cubicBezTo>
                    <a:cubicBezTo>
                      <a:pt x="17" y="141"/>
                      <a:pt x="16" y="142"/>
                      <a:pt x="16" y="144"/>
                    </a:cubicBezTo>
                    <a:cubicBezTo>
                      <a:pt x="16" y="146"/>
                      <a:pt x="20" y="150"/>
                      <a:pt x="21" y="152"/>
                    </a:cubicBezTo>
                    <a:cubicBezTo>
                      <a:pt x="23" y="154"/>
                      <a:pt x="27" y="160"/>
                      <a:pt x="29" y="162"/>
                    </a:cubicBezTo>
                    <a:cubicBezTo>
                      <a:pt x="26" y="160"/>
                      <a:pt x="18" y="155"/>
                      <a:pt x="13" y="155"/>
                    </a:cubicBezTo>
                    <a:cubicBezTo>
                      <a:pt x="14" y="158"/>
                      <a:pt x="16" y="162"/>
                      <a:pt x="17" y="165"/>
                    </a:cubicBezTo>
                    <a:cubicBezTo>
                      <a:pt x="14" y="162"/>
                      <a:pt x="11" y="161"/>
                      <a:pt x="8" y="160"/>
                    </a:cubicBezTo>
                    <a:cubicBezTo>
                      <a:pt x="8" y="163"/>
                      <a:pt x="7" y="167"/>
                      <a:pt x="6" y="171"/>
                    </a:cubicBezTo>
                    <a:cubicBezTo>
                      <a:pt x="3" y="186"/>
                      <a:pt x="0" y="205"/>
                      <a:pt x="7" y="220"/>
                    </a:cubicBezTo>
                    <a:cubicBezTo>
                      <a:pt x="15" y="236"/>
                      <a:pt x="36" y="233"/>
                      <a:pt x="51" y="230"/>
                    </a:cubicBezTo>
                    <a:cubicBezTo>
                      <a:pt x="58" y="228"/>
                      <a:pt x="66" y="225"/>
                      <a:pt x="72" y="221"/>
                    </a:cubicBezTo>
                    <a:cubicBezTo>
                      <a:pt x="74" y="219"/>
                      <a:pt x="81" y="211"/>
                      <a:pt x="85" y="214"/>
                    </a:cubicBezTo>
                    <a:cubicBezTo>
                      <a:pt x="84" y="210"/>
                      <a:pt x="82" y="207"/>
                      <a:pt x="82" y="204"/>
                    </a:cubicBezTo>
                    <a:cubicBezTo>
                      <a:pt x="84" y="206"/>
                      <a:pt x="87" y="205"/>
                      <a:pt x="89" y="207"/>
                    </a:cubicBezTo>
                    <a:cubicBezTo>
                      <a:pt x="92" y="205"/>
                      <a:pt x="94" y="200"/>
                      <a:pt x="98" y="198"/>
                    </a:cubicBezTo>
                    <a:cubicBezTo>
                      <a:pt x="95" y="195"/>
                      <a:pt x="94" y="189"/>
                      <a:pt x="91" y="186"/>
                    </a:cubicBezTo>
                    <a:cubicBezTo>
                      <a:pt x="95" y="186"/>
                      <a:pt x="100" y="187"/>
                      <a:pt x="103" y="189"/>
                    </a:cubicBezTo>
                    <a:cubicBezTo>
                      <a:pt x="104" y="186"/>
                      <a:pt x="106" y="184"/>
                      <a:pt x="108" y="182"/>
                    </a:cubicBezTo>
                    <a:cubicBezTo>
                      <a:pt x="115" y="172"/>
                      <a:pt x="121" y="162"/>
                      <a:pt x="126" y="151"/>
                    </a:cubicBezTo>
                    <a:cubicBezTo>
                      <a:pt x="129" y="145"/>
                      <a:pt x="133" y="139"/>
                      <a:pt x="137" y="133"/>
                    </a:cubicBezTo>
                    <a:cubicBezTo>
                      <a:pt x="134" y="130"/>
                      <a:pt x="131" y="126"/>
                      <a:pt x="128" y="123"/>
                    </a:cubicBezTo>
                    <a:cubicBezTo>
                      <a:pt x="125" y="119"/>
                      <a:pt x="121" y="115"/>
                      <a:pt x="117" y="111"/>
                    </a:cubicBezTo>
                    <a:cubicBezTo>
                      <a:pt x="119" y="111"/>
                      <a:pt x="121" y="112"/>
                      <a:pt x="123" y="113"/>
                    </a:cubicBezTo>
                    <a:cubicBezTo>
                      <a:pt x="130" y="115"/>
                      <a:pt x="137" y="117"/>
                      <a:pt x="144" y="118"/>
                    </a:cubicBezTo>
                    <a:cubicBezTo>
                      <a:pt x="144" y="115"/>
                      <a:pt x="157" y="91"/>
                      <a:pt x="155" y="91"/>
                    </a:cubicBezTo>
                    <a:cubicBezTo>
                      <a:pt x="151" y="88"/>
                      <a:pt x="146" y="85"/>
                      <a:pt x="143" y="82"/>
                    </a:cubicBezTo>
                    <a:cubicBezTo>
                      <a:pt x="147" y="83"/>
                      <a:pt x="152" y="83"/>
                      <a:pt x="156" y="83"/>
                    </a:cubicBezTo>
                    <a:cubicBezTo>
                      <a:pt x="154" y="78"/>
                      <a:pt x="145" y="73"/>
                      <a:pt x="141" y="69"/>
                    </a:cubicBezTo>
                    <a:cubicBezTo>
                      <a:pt x="144" y="69"/>
                      <a:pt x="148" y="70"/>
                      <a:pt x="151" y="70"/>
                    </a:cubicBezTo>
                    <a:cubicBezTo>
                      <a:pt x="154" y="71"/>
                      <a:pt x="156" y="70"/>
                      <a:pt x="158" y="71"/>
                    </a:cubicBezTo>
                    <a:cubicBezTo>
                      <a:pt x="159" y="64"/>
                      <a:pt x="159" y="57"/>
                      <a:pt x="160" y="50"/>
                    </a:cubicBezTo>
                    <a:cubicBezTo>
                      <a:pt x="160" y="45"/>
                      <a:pt x="161" y="37"/>
                      <a:pt x="160" y="33"/>
                    </a:cubicBezTo>
                    <a:cubicBezTo>
                      <a:pt x="158" y="30"/>
                      <a:pt x="153" y="28"/>
                      <a:pt x="152" y="25"/>
                    </a:cubicBezTo>
                    <a:cubicBezTo>
                      <a:pt x="154" y="24"/>
                      <a:pt x="156" y="25"/>
                      <a:pt x="158" y="25"/>
                    </a:cubicBezTo>
                    <a:cubicBezTo>
                      <a:pt x="158" y="23"/>
                      <a:pt x="157" y="0"/>
                      <a:pt x="155" y="0"/>
                    </a:cubicBezTo>
                    <a:cubicBezTo>
                      <a:pt x="141" y="2"/>
                      <a:pt x="127" y="4"/>
                      <a:pt x="115" y="12"/>
                    </a:cubicBezTo>
                    <a:cubicBezTo>
                      <a:pt x="112" y="13"/>
                      <a:pt x="109" y="14"/>
                      <a:pt x="109" y="16"/>
                    </a:cubicBezTo>
                    <a:cubicBezTo>
                      <a:pt x="107" y="21"/>
                      <a:pt x="111" y="28"/>
                      <a:pt x="111" y="33"/>
                    </a:cubicBezTo>
                    <a:cubicBezTo>
                      <a:pt x="107" y="28"/>
                      <a:pt x="101" y="25"/>
                      <a:pt x="96" y="21"/>
                    </a:cubicBezTo>
                    <a:cubicBezTo>
                      <a:pt x="91" y="26"/>
                      <a:pt x="86" y="30"/>
                      <a:pt x="82" y="36"/>
                    </a:cubicBezTo>
                    <a:cubicBezTo>
                      <a:pt x="79" y="41"/>
                      <a:pt x="74" y="46"/>
                      <a:pt x="71" y="51"/>
                    </a:cubicBezTo>
                    <a:cubicBezTo>
                      <a:pt x="70" y="53"/>
                      <a:pt x="67" y="57"/>
                      <a:pt x="67" y="59"/>
                    </a:cubicBezTo>
                    <a:cubicBezTo>
                      <a:pt x="66" y="64"/>
                      <a:pt x="77" y="76"/>
                      <a:pt x="81" y="80"/>
                    </a:cubicBezTo>
                    <a:cubicBezTo>
                      <a:pt x="75" y="80"/>
                      <a:pt x="69" y="74"/>
                      <a:pt x="63" y="73"/>
                    </a:cubicBezTo>
                    <a:cubicBezTo>
                      <a:pt x="56" y="72"/>
                      <a:pt x="56" y="79"/>
                      <a:pt x="52" y="82"/>
                    </a:cubicBezTo>
                    <a:cubicBezTo>
                      <a:pt x="55" y="82"/>
                      <a:pt x="58" y="86"/>
                      <a:pt x="59" y="88"/>
                    </a:cubicBezTo>
                    <a:cubicBezTo>
                      <a:pt x="56" y="88"/>
                      <a:pt x="53" y="86"/>
                      <a:pt x="51" y="87"/>
                    </a:cubicBezTo>
                    <a:cubicBezTo>
                      <a:pt x="53" y="93"/>
                      <a:pt x="56" y="98"/>
                      <a:pt x="60" y="103"/>
                    </a:cubicBezTo>
                    <a:cubicBezTo>
                      <a:pt x="56" y="103"/>
                      <a:pt x="53" y="100"/>
                      <a:pt x="49" y="99"/>
                    </a:cubicBezTo>
                    <a:cubicBezTo>
                      <a:pt x="47" y="99"/>
                      <a:pt x="45" y="99"/>
                      <a:pt x="44" y="98"/>
                    </a:cubicBezTo>
                    <a:cubicBezTo>
                      <a:pt x="41" y="105"/>
                      <a:pt x="36" y="111"/>
                      <a:pt x="32" y="118"/>
                    </a:cubicBezTo>
                    <a:cubicBezTo>
                      <a:pt x="32" y="118"/>
                      <a:pt x="32" y="118"/>
                      <a:pt x="32" y="119"/>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6" name="Freeform 20">
                <a:extLst>
                  <a:ext uri="{FF2B5EF4-FFF2-40B4-BE49-F238E27FC236}">
                    <a16:creationId xmlns:a16="http://schemas.microsoft.com/office/drawing/2014/main" id="{ED803D1C-4006-2E98-D188-77AEBAB79C56}"/>
                  </a:ext>
                </a:extLst>
              </p:cNvPr>
              <p:cNvSpPr>
                <a:spLocks/>
              </p:cNvSpPr>
              <p:nvPr/>
            </p:nvSpPr>
            <p:spPr bwMode="auto">
              <a:xfrm>
                <a:off x="10040" y="5511"/>
                <a:ext cx="766" cy="1194"/>
              </a:xfrm>
              <a:custGeom>
                <a:avLst/>
                <a:gdLst>
                  <a:gd name="T0" fmla="*/ 150 w 152"/>
                  <a:gd name="T1" fmla="*/ 3 h 237"/>
                  <a:gd name="T2" fmla="*/ 133 w 152"/>
                  <a:gd name="T3" fmla="*/ 35 h 237"/>
                  <a:gd name="T4" fmla="*/ 118 w 152"/>
                  <a:gd name="T5" fmla="*/ 67 h 237"/>
                  <a:gd name="T6" fmla="*/ 86 w 152"/>
                  <a:gd name="T7" fmla="*/ 125 h 237"/>
                  <a:gd name="T8" fmla="*/ 6 w 152"/>
                  <a:gd name="T9" fmla="*/ 235 h 237"/>
                  <a:gd name="T10" fmla="*/ 2 w 152"/>
                  <a:gd name="T11" fmla="*/ 232 h 237"/>
                  <a:gd name="T12" fmla="*/ 86 w 152"/>
                  <a:gd name="T13" fmla="*/ 121 h 237"/>
                  <a:gd name="T14" fmla="*/ 119 w 152"/>
                  <a:gd name="T15" fmla="*/ 58 h 237"/>
                  <a:gd name="T16" fmla="*/ 148 w 152"/>
                  <a:gd name="T17" fmla="*/ 1 h 237"/>
                  <a:gd name="T18" fmla="*/ 150 w 152"/>
                  <a:gd name="T19" fmla="*/ 3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2" h="237">
                    <a:moveTo>
                      <a:pt x="150" y="3"/>
                    </a:moveTo>
                    <a:cubicBezTo>
                      <a:pt x="142" y="11"/>
                      <a:pt x="137" y="25"/>
                      <a:pt x="133" y="35"/>
                    </a:cubicBezTo>
                    <a:cubicBezTo>
                      <a:pt x="128" y="45"/>
                      <a:pt x="123" y="56"/>
                      <a:pt x="118" y="67"/>
                    </a:cubicBezTo>
                    <a:cubicBezTo>
                      <a:pt x="109" y="87"/>
                      <a:pt x="99" y="107"/>
                      <a:pt x="86" y="125"/>
                    </a:cubicBezTo>
                    <a:cubicBezTo>
                      <a:pt x="61" y="162"/>
                      <a:pt x="37" y="202"/>
                      <a:pt x="6" y="235"/>
                    </a:cubicBezTo>
                    <a:cubicBezTo>
                      <a:pt x="4" y="237"/>
                      <a:pt x="0" y="234"/>
                      <a:pt x="2" y="232"/>
                    </a:cubicBezTo>
                    <a:cubicBezTo>
                      <a:pt x="31" y="195"/>
                      <a:pt x="59" y="159"/>
                      <a:pt x="86" y="121"/>
                    </a:cubicBezTo>
                    <a:cubicBezTo>
                      <a:pt x="99" y="101"/>
                      <a:pt x="109" y="80"/>
                      <a:pt x="119" y="58"/>
                    </a:cubicBezTo>
                    <a:cubicBezTo>
                      <a:pt x="128" y="39"/>
                      <a:pt x="137" y="19"/>
                      <a:pt x="148" y="1"/>
                    </a:cubicBezTo>
                    <a:cubicBezTo>
                      <a:pt x="149" y="0"/>
                      <a:pt x="152" y="2"/>
                      <a:pt x="150" y="3"/>
                    </a:cubicBez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7" name="Freeform 21">
                <a:extLst>
                  <a:ext uri="{FF2B5EF4-FFF2-40B4-BE49-F238E27FC236}">
                    <a16:creationId xmlns:a16="http://schemas.microsoft.com/office/drawing/2014/main" id="{F9B730D3-C5FB-ED0E-82DF-32B4008F3520}"/>
                  </a:ext>
                </a:extLst>
              </p:cNvPr>
              <p:cNvSpPr>
                <a:spLocks/>
              </p:cNvSpPr>
              <p:nvPr/>
            </p:nvSpPr>
            <p:spPr bwMode="auto">
              <a:xfrm>
                <a:off x="4657" y="6790"/>
                <a:ext cx="2674" cy="1541"/>
              </a:xfrm>
              <a:custGeom>
                <a:avLst/>
                <a:gdLst>
                  <a:gd name="T0" fmla="*/ 437 w 531"/>
                  <a:gd name="T1" fmla="*/ 252 h 306"/>
                  <a:gd name="T2" fmla="*/ 95 w 531"/>
                  <a:gd name="T3" fmla="*/ 251 h 306"/>
                  <a:gd name="T4" fmla="*/ 94 w 531"/>
                  <a:gd name="T5" fmla="*/ 54 h 306"/>
                  <a:gd name="T6" fmla="*/ 436 w 531"/>
                  <a:gd name="T7" fmla="*/ 54 h 306"/>
                  <a:gd name="T8" fmla="*/ 437 w 531"/>
                  <a:gd name="T9" fmla="*/ 252 h 306"/>
                </a:gdLst>
                <a:ahLst/>
                <a:cxnLst>
                  <a:cxn ang="0">
                    <a:pos x="T0" y="T1"/>
                  </a:cxn>
                  <a:cxn ang="0">
                    <a:pos x="T2" y="T3"/>
                  </a:cxn>
                  <a:cxn ang="0">
                    <a:pos x="T4" y="T5"/>
                  </a:cxn>
                  <a:cxn ang="0">
                    <a:pos x="T6" y="T7"/>
                  </a:cxn>
                  <a:cxn ang="0">
                    <a:pos x="T8" y="T9"/>
                  </a:cxn>
                </a:cxnLst>
                <a:rect l="0" t="0" r="r" b="b"/>
                <a:pathLst>
                  <a:path w="531" h="306">
                    <a:moveTo>
                      <a:pt x="437" y="252"/>
                    </a:moveTo>
                    <a:cubicBezTo>
                      <a:pt x="343" y="306"/>
                      <a:pt x="190" y="306"/>
                      <a:pt x="95" y="251"/>
                    </a:cubicBezTo>
                    <a:cubicBezTo>
                      <a:pt x="1" y="196"/>
                      <a:pt x="0" y="108"/>
                      <a:pt x="94" y="54"/>
                    </a:cubicBezTo>
                    <a:cubicBezTo>
                      <a:pt x="188" y="0"/>
                      <a:pt x="341" y="0"/>
                      <a:pt x="436" y="54"/>
                    </a:cubicBezTo>
                    <a:cubicBezTo>
                      <a:pt x="530" y="109"/>
                      <a:pt x="531" y="197"/>
                      <a:pt x="437" y="252"/>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8" name="Freeform 22">
                <a:extLst>
                  <a:ext uri="{FF2B5EF4-FFF2-40B4-BE49-F238E27FC236}">
                    <a16:creationId xmlns:a16="http://schemas.microsoft.com/office/drawing/2014/main" id="{8497A189-77B8-2FE0-48A2-F8D319218CE6}"/>
                  </a:ext>
                </a:extLst>
              </p:cNvPr>
              <p:cNvSpPr>
                <a:spLocks/>
              </p:cNvSpPr>
              <p:nvPr/>
            </p:nvSpPr>
            <p:spPr bwMode="auto">
              <a:xfrm>
                <a:off x="8852" y="7616"/>
                <a:ext cx="589" cy="343"/>
              </a:xfrm>
              <a:custGeom>
                <a:avLst/>
                <a:gdLst>
                  <a:gd name="T0" fmla="*/ 96 w 117"/>
                  <a:gd name="T1" fmla="*/ 56 h 68"/>
                  <a:gd name="T2" fmla="*/ 21 w 117"/>
                  <a:gd name="T3" fmla="*/ 56 h 68"/>
                  <a:gd name="T4" fmla="*/ 20 w 117"/>
                  <a:gd name="T5" fmla="*/ 12 h 68"/>
                  <a:gd name="T6" fmla="*/ 96 w 117"/>
                  <a:gd name="T7" fmla="*/ 12 h 68"/>
                  <a:gd name="T8" fmla="*/ 96 w 117"/>
                  <a:gd name="T9" fmla="*/ 56 h 68"/>
                </a:gdLst>
                <a:ahLst/>
                <a:cxnLst>
                  <a:cxn ang="0">
                    <a:pos x="T0" y="T1"/>
                  </a:cxn>
                  <a:cxn ang="0">
                    <a:pos x="T2" y="T3"/>
                  </a:cxn>
                  <a:cxn ang="0">
                    <a:pos x="T4" y="T5"/>
                  </a:cxn>
                  <a:cxn ang="0">
                    <a:pos x="T6" y="T7"/>
                  </a:cxn>
                  <a:cxn ang="0">
                    <a:pos x="T8" y="T9"/>
                  </a:cxn>
                </a:cxnLst>
                <a:rect l="0" t="0" r="r" b="b"/>
                <a:pathLst>
                  <a:path w="117" h="68">
                    <a:moveTo>
                      <a:pt x="96" y="56"/>
                    </a:moveTo>
                    <a:cubicBezTo>
                      <a:pt x="75" y="68"/>
                      <a:pt x="42" y="68"/>
                      <a:pt x="21" y="56"/>
                    </a:cubicBezTo>
                    <a:cubicBezTo>
                      <a:pt x="0" y="44"/>
                      <a:pt x="0" y="24"/>
                      <a:pt x="20" y="12"/>
                    </a:cubicBezTo>
                    <a:cubicBezTo>
                      <a:pt x="41" y="0"/>
                      <a:pt x="75" y="0"/>
                      <a:pt x="96" y="12"/>
                    </a:cubicBezTo>
                    <a:cubicBezTo>
                      <a:pt x="117" y="24"/>
                      <a:pt x="117" y="44"/>
                      <a:pt x="96" y="56"/>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9" name="Freeform 23">
                <a:extLst>
                  <a:ext uri="{FF2B5EF4-FFF2-40B4-BE49-F238E27FC236}">
                    <a16:creationId xmlns:a16="http://schemas.microsoft.com/office/drawing/2014/main" id="{B98A27E4-9489-3412-C5CD-05201DABFB34}"/>
                  </a:ext>
                </a:extLst>
              </p:cNvPr>
              <p:cNvSpPr>
                <a:spLocks/>
              </p:cNvSpPr>
              <p:nvPr/>
            </p:nvSpPr>
            <p:spPr bwMode="auto">
              <a:xfrm>
                <a:off x="3272" y="5989"/>
                <a:ext cx="418" cy="237"/>
              </a:xfrm>
              <a:custGeom>
                <a:avLst/>
                <a:gdLst>
                  <a:gd name="T0" fmla="*/ 68 w 83"/>
                  <a:gd name="T1" fmla="*/ 39 h 47"/>
                  <a:gd name="T2" fmla="*/ 15 w 83"/>
                  <a:gd name="T3" fmla="*/ 39 h 47"/>
                  <a:gd name="T4" fmla="*/ 15 w 83"/>
                  <a:gd name="T5" fmla="*/ 8 h 47"/>
                  <a:gd name="T6" fmla="*/ 68 w 83"/>
                  <a:gd name="T7" fmla="*/ 8 h 47"/>
                  <a:gd name="T8" fmla="*/ 68 w 83"/>
                  <a:gd name="T9" fmla="*/ 39 h 47"/>
                </a:gdLst>
                <a:ahLst/>
                <a:cxnLst>
                  <a:cxn ang="0">
                    <a:pos x="T0" y="T1"/>
                  </a:cxn>
                  <a:cxn ang="0">
                    <a:pos x="T2" y="T3"/>
                  </a:cxn>
                  <a:cxn ang="0">
                    <a:pos x="T4" y="T5"/>
                  </a:cxn>
                  <a:cxn ang="0">
                    <a:pos x="T6" y="T7"/>
                  </a:cxn>
                  <a:cxn ang="0">
                    <a:pos x="T8" y="T9"/>
                  </a:cxn>
                </a:cxnLst>
                <a:rect l="0" t="0" r="r" b="b"/>
                <a:pathLst>
                  <a:path w="83" h="47">
                    <a:moveTo>
                      <a:pt x="68" y="39"/>
                    </a:moveTo>
                    <a:cubicBezTo>
                      <a:pt x="53" y="47"/>
                      <a:pt x="30" y="47"/>
                      <a:pt x="15" y="39"/>
                    </a:cubicBezTo>
                    <a:cubicBezTo>
                      <a:pt x="0" y="30"/>
                      <a:pt x="0" y="17"/>
                      <a:pt x="15" y="8"/>
                    </a:cubicBezTo>
                    <a:cubicBezTo>
                      <a:pt x="29" y="0"/>
                      <a:pt x="53" y="0"/>
                      <a:pt x="68" y="8"/>
                    </a:cubicBezTo>
                    <a:cubicBezTo>
                      <a:pt x="82" y="17"/>
                      <a:pt x="83" y="30"/>
                      <a:pt x="68" y="39"/>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0" name="Freeform 24">
                <a:extLst>
                  <a:ext uri="{FF2B5EF4-FFF2-40B4-BE49-F238E27FC236}">
                    <a16:creationId xmlns:a16="http://schemas.microsoft.com/office/drawing/2014/main" id="{5D491330-47EE-C508-718E-988EED70FF53}"/>
                  </a:ext>
                </a:extLst>
              </p:cNvPr>
              <p:cNvSpPr>
                <a:spLocks/>
              </p:cNvSpPr>
              <p:nvPr/>
            </p:nvSpPr>
            <p:spPr bwMode="auto">
              <a:xfrm>
                <a:off x="10156" y="5541"/>
                <a:ext cx="257" cy="151"/>
              </a:xfrm>
              <a:custGeom>
                <a:avLst/>
                <a:gdLst>
                  <a:gd name="T0" fmla="*/ 42 w 51"/>
                  <a:gd name="T1" fmla="*/ 25 h 30"/>
                  <a:gd name="T2" fmla="*/ 9 w 51"/>
                  <a:gd name="T3" fmla="*/ 25 h 30"/>
                  <a:gd name="T4" fmla="*/ 9 w 51"/>
                  <a:gd name="T5" fmla="*/ 6 h 30"/>
                  <a:gd name="T6" fmla="*/ 42 w 51"/>
                  <a:gd name="T7" fmla="*/ 6 h 30"/>
                  <a:gd name="T8" fmla="*/ 42 w 51"/>
                  <a:gd name="T9" fmla="*/ 25 h 30"/>
                </a:gdLst>
                <a:ahLst/>
                <a:cxnLst>
                  <a:cxn ang="0">
                    <a:pos x="T0" y="T1"/>
                  </a:cxn>
                  <a:cxn ang="0">
                    <a:pos x="T2" y="T3"/>
                  </a:cxn>
                  <a:cxn ang="0">
                    <a:pos x="T4" y="T5"/>
                  </a:cxn>
                  <a:cxn ang="0">
                    <a:pos x="T6" y="T7"/>
                  </a:cxn>
                  <a:cxn ang="0">
                    <a:pos x="T8" y="T9"/>
                  </a:cxn>
                </a:cxnLst>
                <a:rect l="0" t="0" r="r" b="b"/>
                <a:pathLst>
                  <a:path w="51" h="30">
                    <a:moveTo>
                      <a:pt x="42" y="25"/>
                    </a:moveTo>
                    <a:cubicBezTo>
                      <a:pt x="33" y="30"/>
                      <a:pt x="18" y="30"/>
                      <a:pt x="9" y="25"/>
                    </a:cubicBezTo>
                    <a:cubicBezTo>
                      <a:pt x="0" y="19"/>
                      <a:pt x="0" y="11"/>
                      <a:pt x="9" y="6"/>
                    </a:cubicBezTo>
                    <a:cubicBezTo>
                      <a:pt x="18" y="0"/>
                      <a:pt x="33" y="0"/>
                      <a:pt x="42" y="6"/>
                    </a:cubicBezTo>
                    <a:cubicBezTo>
                      <a:pt x="51" y="11"/>
                      <a:pt x="51" y="20"/>
                      <a:pt x="42" y="25"/>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1" name="Freeform 25">
                <a:extLst>
                  <a:ext uri="{FF2B5EF4-FFF2-40B4-BE49-F238E27FC236}">
                    <a16:creationId xmlns:a16="http://schemas.microsoft.com/office/drawing/2014/main" id="{150B08DF-550D-7DD2-F4CC-B37ACB8C3BF6}"/>
                  </a:ext>
                </a:extLst>
              </p:cNvPr>
              <p:cNvSpPr>
                <a:spLocks/>
              </p:cNvSpPr>
              <p:nvPr/>
            </p:nvSpPr>
            <p:spPr bwMode="auto">
              <a:xfrm>
                <a:off x="4204" y="5587"/>
                <a:ext cx="372" cy="277"/>
              </a:xfrm>
              <a:custGeom>
                <a:avLst/>
                <a:gdLst>
                  <a:gd name="T0" fmla="*/ 23 w 74"/>
                  <a:gd name="T1" fmla="*/ 0 h 55"/>
                  <a:gd name="T2" fmla="*/ 66 w 74"/>
                  <a:gd name="T3" fmla="*/ 42 h 55"/>
                  <a:gd name="T4" fmla="*/ 60 w 74"/>
                  <a:gd name="T5" fmla="*/ 54 h 55"/>
                  <a:gd name="T6" fmla="*/ 24 w 74"/>
                  <a:gd name="T7" fmla="*/ 48 h 55"/>
                  <a:gd name="T8" fmla="*/ 0 w 74"/>
                  <a:gd name="T9" fmla="*/ 35 h 55"/>
                  <a:gd name="T10" fmla="*/ 5 w 74"/>
                  <a:gd name="T11" fmla="*/ 1 h 55"/>
                  <a:gd name="T12" fmla="*/ 23 w 74"/>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74" h="55">
                    <a:moveTo>
                      <a:pt x="23" y="0"/>
                    </a:moveTo>
                    <a:cubicBezTo>
                      <a:pt x="23" y="0"/>
                      <a:pt x="57" y="39"/>
                      <a:pt x="66" y="42"/>
                    </a:cubicBezTo>
                    <a:cubicBezTo>
                      <a:pt x="74" y="44"/>
                      <a:pt x="66" y="53"/>
                      <a:pt x="60" y="54"/>
                    </a:cubicBezTo>
                    <a:cubicBezTo>
                      <a:pt x="53" y="55"/>
                      <a:pt x="31" y="54"/>
                      <a:pt x="24" y="48"/>
                    </a:cubicBezTo>
                    <a:cubicBezTo>
                      <a:pt x="18" y="41"/>
                      <a:pt x="0" y="35"/>
                      <a:pt x="0" y="35"/>
                    </a:cubicBezTo>
                    <a:cubicBezTo>
                      <a:pt x="0" y="14"/>
                      <a:pt x="5" y="1"/>
                      <a:pt x="5" y="1"/>
                    </a:cubicBezTo>
                    <a:lnTo>
                      <a:pt x="23"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2" name="Freeform 26">
                <a:extLst>
                  <a:ext uri="{FF2B5EF4-FFF2-40B4-BE49-F238E27FC236}">
                    <a16:creationId xmlns:a16="http://schemas.microsoft.com/office/drawing/2014/main" id="{96F92182-E068-E7CE-9A4F-F7E4C58FC8EB}"/>
                  </a:ext>
                </a:extLst>
              </p:cNvPr>
              <p:cNvSpPr>
                <a:spLocks/>
              </p:cNvSpPr>
              <p:nvPr/>
            </p:nvSpPr>
            <p:spPr bwMode="auto">
              <a:xfrm>
                <a:off x="4073" y="4126"/>
                <a:ext cx="327" cy="1521"/>
              </a:xfrm>
              <a:custGeom>
                <a:avLst/>
                <a:gdLst>
                  <a:gd name="T0" fmla="*/ 61 w 65"/>
                  <a:gd name="T1" fmla="*/ 12 h 302"/>
                  <a:gd name="T2" fmla="*/ 63 w 65"/>
                  <a:gd name="T3" fmla="*/ 127 h 302"/>
                  <a:gd name="T4" fmla="*/ 55 w 65"/>
                  <a:gd name="T5" fmla="*/ 298 h 302"/>
                  <a:gd name="T6" fmla="*/ 25 w 65"/>
                  <a:gd name="T7" fmla="*/ 298 h 302"/>
                  <a:gd name="T8" fmla="*/ 17 w 65"/>
                  <a:gd name="T9" fmla="*/ 142 h 302"/>
                  <a:gd name="T10" fmla="*/ 13 w 65"/>
                  <a:gd name="T11" fmla="*/ 79 h 302"/>
                  <a:gd name="T12" fmla="*/ 20 w 65"/>
                  <a:gd name="T13" fmla="*/ 8 h 302"/>
                  <a:gd name="T14" fmla="*/ 61 w 65"/>
                  <a:gd name="T15" fmla="*/ 12 h 3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 h="302">
                    <a:moveTo>
                      <a:pt x="61" y="12"/>
                    </a:moveTo>
                    <a:cubicBezTo>
                      <a:pt x="61" y="12"/>
                      <a:pt x="65" y="99"/>
                      <a:pt x="63" y="127"/>
                    </a:cubicBezTo>
                    <a:cubicBezTo>
                      <a:pt x="62" y="156"/>
                      <a:pt x="55" y="298"/>
                      <a:pt x="55" y="298"/>
                    </a:cubicBezTo>
                    <a:cubicBezTo>
                      <a:pt x="37" y="302"/>
                      <a:pt x="25" y="298"/>
                      <a:pt x="25" y="298"/>
                    </a:cubicBezTo>
                    <a:cubicBezTo>
                      <a:pt x="19" y="189"/>
                      <a:pt x="19" y="158"/>
                      <a:pt x="17" y="142"/>
                    </a:cubicBezTo>
                    <a:cubicBezTo>
                      <a:pt x="15" y="125"/>
                      <a:pt x="13" y="79"/>
                      <a:pt x="13" y="79"/>
                    </a:cubicBezTo>
                    <a:cubicBezTo>
                      <a:pt x="0" y="52"/>
                      <a:pt x="14" y="17"/>
                      <a:pt x="20" y="8"/>
                    </a:cubicBezTo>
                    <a:cubicBezTo>
                      <a:pt x="27" y="0"/>
                      <a:pt x="61" y="12"/>
                      <a:pt x="61" y="12"/>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3" name="Freeform 27">
                <a:extLst>
                  <a:ext uri="{FF2B5EF4-FFF2-40B4-BE49-F238E27FC236}">
                    <a16:creationId xmlns:a16="http://schemas.microsoft.com/office/drawing/2014/main" id="{40157794-0345-85A7-FCDD-0261A2CCE50A}"/>
                  </a:ext>
                </a:extLst>
              </p:cNvPr>
              <p:cNvSpPr>
                <a:spLocks/>
              </p:cNvSpPr>
              <p:nvPr/>
            </p:nvSpPr>
            <p:spPr bwMode="auto">
              <a:xfrm>
                <a:off x="3881" y="5728"/>
                <a:ext cx="212" cy="372"/>
              </a:xfrm>
              <a:custGeom>
                <a:avLst/>
                <a:gdLst>
                  <a:gd name="T0" fmla="*/ 32 w 42"/>
                  <a:gd name="T1" fmla="*/ 9 h 74"/>
                  <a:gd name="T2" fmla="*/ 40 w 42"/>
                  <a:gd name="T3" fmla="*/ 53 h 74"/>
                  <a:gd name="T4" fmla="*/ 36 w 42"/>
                  <a:gd name="T5" fmla="*/ 71 h 74"/>
                  <a:gd name="T6" fmla="*/ 3 w 42"/>
                  <a:gd name="T7" fmla="*/ 55 h 74"/>
                  <a:gd name="T8" fmla="*/ 8 w 42"/>
                  <a:gd name="T9" fmla="*/ 16 h 74"/>
                  <a:gd name="T10" fmla="*/ 32 w 42"/>
                  <a:gd name="T11" fmla="*/ 9 h 74"/>
                </a:gdLst>
                <a:ahLst/>
                <a:cxnLst>
                  <a:cxn ang="0">
                    <a:pos x="T0" y="T1"/>
                  </a:cxn>
                  <a:cxn ang="0">
                    <a:pos x="T2" y="T3"/>
                  </a:cxn>
                  <a:cxn ang="0">
                    <a:pos x="T4" y="T5"/>
                  </a:cxn>
                  <a:cxn ang="0">
                    <a:pos x="T6" y="T7"/>
                  </a:cxn>
                  <a:cxn ang="0">
                    <a:pos x="T8" y="T9"/>
                  </a:cxn>
                  <a:cxn ang="0">
                    <a:pos x="T10" y="T11"/>
                  </a:cxn>
                </a:cxnLst>
                <a:rect l="0" t="0" r="r" b="b"/>
                <a:pathLst>
                  <a:path w="42" h="74">
                    <a:moveTo>
                      <a:pt x="32" y="9"/>
                    </a:moveTo>
                    <a:cubicBezTo>
                      <a:pt x="33" y="25"/>
                      <a:pt x="39" y="44"/>
                      <a:pt x="40" y="53"/>
                    </a:cubicBezTo>
                    <a:cubicBezTo>
                      <a:pt x="42" y="63"/>
                      <a:pt x="38" y="68"/>
                      <a:pt x="36" y="71"/>
                    </a:cubicBezTo>
                    <a:cubicBezTo>
                      <a:pt x="34" y="74"/>
                      <a:pt x="7" y="65"/>
                      <a:pt x="3" y="55"/>
                    </a:cubicBezTo>
                    <a:cubicBezTo>
                      <a:pt x="0" y="45"/>
                      <a:pt x="7" y="35"/>
                      <a:pt x="8" y="16"/>
                    </a:cubicBezTo>
                    <a:cubicBezTo>
                      <a:pt x="16" y="0"/>
                      <a:pt x="32" y="9"/>
                      <a:pt x="32" y="9"/>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4" name="Freeform 28">
                <a:extLst>
                  <a:ext uri="{FF2B5EF4-FFF2-40B4-BE49-F238E27FC236}">
                    <a16:creationId xmlns:a16="http://schemas.microsoft.com/office/drawing/2014/main" id="{9C5C9423-3CE9-513F-6D9D-E5EC8363AA19}"/>
                  </a:ext>
                </a:extLst>
              </p:cNvPr>
              <p:cNvSpPr>
                <a:spLocks/>
              </p:cNvSpPr>
              <p:nvPr/>
            </p:nvSpPr>
            <p:spPr bwMode="auto">
              <a:xfrm>
                <a:off x="3866" y="4136"/>
                <a:ext cx="373" cy="1712"/>
              </a:xfrm>
              <a:custGeom>
                <a:avLst/>
                <a:gdLst>
                  <a:gd name="T0" fmla="*/ 74 w 74"/>
                  <a:gd name="T1" fmla="*/ 17 h 340"/>
                  <a:gd name="T2" fmla="*/ 62 w 74"/>
                  <a:gd name="T3" fmla="*/ 122 h 340"/>
                  <a:gd name="T4" fmla="*/ 45 w 74"/>
                  <a:gd name="T5" fmla="*/ 239 h 340"/>
                  <a:gd name="T6" fmla="*/ 38 w 74"/>
                  <a:gd name="T7" fmla="*/ 336 h 340"/>
                  <a:gd name="T8" fmla="*/ 8 w 74"/>
                  <a:gd name="T9" fmla="*/ 336 h 340"/>
                  <a:gd name="T10" fmla="*/ 8 w 74"/>
                  <a:gd name="T11" fmla="*/ 173 h 340"/>
                  <a:gd name="T12" fmla="*/ 7 w 74"/>
                  <a:gd name="T13" fmla="*/ 89 h 340"/>
                  <a:gd name="T14" fmla="*/ 7 w 74"/>
                  <a:gd name="T15" fmla="*/ 36 h 340"/>
                  <a:gd name="T16" fmla="*/ 74 w 74"/>
                  <a:gd name="T17" fmla="*/ 17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340">
                    <a:moveTo>
                      <a:pt x="74" y="17"/>
                    </a:moveTo>
                    <a:cubicBezTo>
                      <a:pt x="74" y="17"/>
                      <a:pt x="69" y="96"/>
                      <a:pt x="62" y="122"/>
                    </a:cubicBezTo>
                    <a:cubicBezTo>
                      <a:pt x="55" y="149"/>
                      <a:pt x="48" y="226"/>
                      <a:pt x="45" y="239"/>
                    </a:cubicBezTo>
                    <a:cubicBezTo>
                      <a:pt x="42" y="253"/>
                      <a:pt x="38" y="336"/>
                      <a:pt x="38" y="336"/>
                    </a:cubicBezTo>
                    <a:cubicBezTo>
                      <a:pt x="21" y="340"/>
                      <a:pt x="8" y="336"/>
                      <a:pt x="8" y="336"/>
                    </a:cubicBezTo>
                    <a:cubicBezTo>
                      <a:pt x="8" y="258"/>
                      <a:pt x="7" y="195"/>
                      <a:pt x="8" y="173"/>
                    </a:cubicBezTo>
                    <a:cubicBezTo>
                      <a:pt x="10" y="152"/>
                      <a:pt x="7" y="89"/>
                      <a:pt x="7" y="89"/>
                    </a:cubicBezTo>
                    <a:cubicBezTo>
                      <a:pt x="1" y="59"/>
                      <a:pt x="0" y="55"/>
                      <a:pt x="7" y="36"/>
                    </a:cubicBezTo>
                    <a:cubicBezTo>
                      <a:pt x="15" y="16"/>
                      <a:pt x="46" y="0"/>
                      <a:pt x="74" y="17"/>
                    </a:cubicBezTo>
                    <a:close/>
                  </a:path>
                </a:pathLst>
              </a:custGeom>
              <a:solidFill>
                <a:srgbClr val="2149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5" name="Freeform 29">
                <a:extLst>
                  <a:ext uri="{FF2B5EF4-FFF2-40B4-BE49-F238E27FC236}">
                    <a16:creationId xmlns:a16="http://schemas.microsoft.com/office/drawing/2014/main" id="{A037443C-6DB1-B33B-A7CE-3C3C1662B47C}"/>
                  </a:ext>
                </a:extLst>
              </p:cNvPr>
              <p:cNvSpPr>
                <a:spLocks/>
              </p:cNvSpPr>
              <p:nvPr/>
            </p:nvSpPr>
            <p:spPr bwMode="auto">
              <a:xfrm>
                <a:off x="4153" y="3275"/>
                <a:ext cx="791" cy="695"/>
              </a:xfrm>
              <a:custGeom>
                <a:avLst/>
                <a:gdLst>
                  <a:gd name="T0" fmla="*/ 32 w 157"/>
                  <a:gd name="T1" fmla="*/ 0 h 138"/>
                  <a:gd name="T2" fmla="*/ 82 w 157"/>
                  <a:gd name="T3" fmla="*/ 92 h 138"/>
                  <a:gd name="T4" fmla="*/ 153 w 157"/>
                  <a:gd name="T5" fmla="*/ 111 h 138"/>
                  <a:gd name="T6" fmla="*/ 146 w 157"/>
                  <a:gd name="T7" fmla="*/ 138 h 138"/>
                  <a:gd name="T8" fmla="*/ 52 w 157"/>
                  <a:gd name="T9" fmla="*/ 106 h 138"/>
                  <a:gd name="T10" fmla="*/ 32 w 157"/>
                  <a:gd name="T11" fmla="*/ 0 h 138"/>
                </a:gdLst>
                <a:ahLst/>
                <a:cxnLst>
                  <a:cxn ang="0">
                    <a:pos x="T0" y="T1"/>
                  </a:cxn>
                  <a:cxn ang="0">
                    <a:pos x="T2" y="T3"/>
                  </a:cxn>
                  <a:cxn ang="0">
                    <a:pos x="T4" y="T5"/>
                  </a:cxn>
                  <a:cxn ang="0">
                    <a:pos x="T6" y="T7"/>
                  </a:cxn>
                  <a:cxn ang="0">
                    <a:pos x="T8" y="T9"/>
                  </a:cxn>
                  <a:cxn ang="0">
                    <a:pos x="T10" y="T11"/>
                  </a:cxn>
                </a:cxnLst>
                <a:rect l="0" t="0" r="r" b="b"/>
                <a:pathLst>
                  <a:path w="157" h="138">
                    <a:moveTo>
                      <a:pt x="32" y="0"/>
                    </a:moveTo>
                    <a:cubicBezTo>
                      <a:pt x="59" y="7"/>
                      <a:pt x="74" y="76"/>
                      <a:pt x="82" y="92"/>
                    </a:cubicBezTo>
                    <a:cubicBezTo>
                      <a:pt x="89" y="107"/>
                      <a:pt x="153" y="111"/>
                      <a:pt x="153" y="111"/>
                    </a:cubicBezTo>
                    <a:cubicBezTo>
                      <a:pt x="157" y="124"/>
                      <a:pt x="146" y="138"/>
                      <a:pt x="146" y="138"/>
                    </a:cubicBezTo>
                    <a:cubicBezTo>
                      <a:pt x="85" y="136"/>
                      <a:pt x="63" y="131"/>
                      <a:pt x="52" y="106"/>
                    </a:cubicBezTo>
                    <a:cubicBezTo>
                      <a:pt x="40" y="82"/>
                      <a:pt x="0" y="8"/>
                      <a:pt x="32" y="0"/>
                    </a:cubicBezTo>
                    <a:close/>
                  </a:path>
                </a:pathLst>
              </a:custGeom>
              <a:solidFill>
                <a:srgbClr val="48B1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6" name="Freeform 30">
                <a:extLst>
                  <a:ext uri="{FF2B5EF4-FFF2-40B4-BE49-F238E27FC236}">
                    <a16:creationId xmlns:a16="http://schemas.microsoft.com/office/drawing/2014/main" id="{EE2F3B47-E4DB-BF6D-FFAD-B3EC8312ED8B}"/>
                  </a:ext>
                </a:extLst>
              </p:cNvPr>
              <p:cNvSpPr>
                <a:spLocks/>
              </p:cNvSpPr>
              <p:nvPr/>
            </p:nvSpPr>
            <p:spPr bwMode="auto">
              <a:xfrm>
                <a:off x="3720" y="3270"/>
                <a:ext cx="756" cy="1219"/>
              </a:xfrm>
              <a:custGeom>
                <a:avLst/>
                <a:gdLst>
                  <a:gd name="T0" fmla="*/ 118 w 150"/>
                  <a:gd name="T1" fmla="*/ 1 h 242"/>
                  <a:gd name="T2" fmla="*/ 19 w 150"/>
                  <a:gd name="T3" fmla="*/ 36 h 242"/>
                  <a:gd name="T4" fmla="*/ 34 w 150"/>
                  <a:gd name="T5" fmla="*/ 127 h 242"/>
                  <a:gd name="T6" fmla="*/ 31 w 150"/>
                  <a:gd name="T7" fmla="*/ 221 h 242"/>
                  <a:gd name="T8" fmla="*/ 137 w 150"/>
                  <a:gd name="T9" fmla="*/ 214 h 242"/>
                  <a:gd name="T10" fmla="*/ 132 w 150"/>
                  <a:gd name="T11" fmla="*/ 128 h 242"/>
                  <a:gd name="T12" fmla="*/ 118 w 150"/>
                  <a:gd name="T13" fmla="*/ 1 h 242"/>
                </a:gdLst>
                <a:ahLst/>
                <a:cxnLst>
                  <a:cxn ang="0">
                    <a:pos x="T0" y="T1"/>
                  </a:cxn>
                  <a:cxn ang="0">
                    <a:pos x="T2" y="T3"/>
                  </a:cxn>
                  <a:cxn ang="0">
                    <a:pos x="T4" y="T5"/>
                  </a:cxn>
                  <a:cxn ang="0">
                    <a:pos x="T6" y="T7"/>
                  </a:cxn>
                  <a:cxn ang="0">
                    <a:pos x="T8" y="T9"/>
                  </a:cxn>
                  <a:cxn ang="0">
                    <a:pos x="T10" y="T11"/>
                  </a:cxn>
                  <a:cxn ang="0">
                    <a:pos x="T12" y="T13"/>
                  </a:cxn>
                </a:cxnLst>
                <a:rect l="0" t="0" r="r" b="b"/>
                <a:pathLst>
                  <a:path w="150" h="242">
                    <a:moveTo>
                      <a:pt x="118" y="1"/>
                    </a:moveTo>
                    <a:cubicBezTo>
                      <a:pt x="94" y="0"/>
                      <a:pt x="37" y="12"/>
                      <a:pt x="19" y="36"/>
                    </a:cubicBezTo>
                    <a:cubicBezTo>
                      <a:pt x="0" y="60"/>
                      <a:pt x="27" y="101"/>
                      <a:pt x="34" y="127"/>
                    </a:cubicBezTo>
                    <a:cubicBezTo>
                      <a:pt x="40" y="152"/>
                      <a:pt x="31" y="215"/>
                      <a:pt x="31" y="221"/>
                    </a:cubicBezTo>
                    <a:cubicBezTo>
                      <a:pt x="60" y="240"/>
                      <a:pt x="129" y="242"/>
                      <a:pt x="137" y="214"/>
                    </a:cubicBezTo>
                    <a:cubicBezTo>
                      <a:pt x="140" y="183"/>
                      <a:pt x="133" y="146"/>
                      <a:pt x="132" y="128"/>
                    </a:cubicBezTo>
                    <a:cubicBezTo>
                      <a:pt x="133" y="89"/>
                      <a:pt x="150" y="12"/>
                      <a:pt x="118"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7" name="Freeform 31">
                <a:extLst>
                  <a:ext uri="{FF2B5EF4-FFF2-40B4-BE49-F238E27FC236}">
                    <a16:creationId xmlns:a16="http://schemas.microsoft.com/office/drawing/2014/main" id="{C6053A33-25F6-9A95-3D42-9580FAD99BF5}"/>
                  </a:ext>
                </a:extLst>
              </p:cNvPr>
              <p:cNvSpPr>
                <a:spLocks/>
              </p:cNvSpPr>
              <p:nvPr/>
            </p:nvSpPr>
            <p:spPr bwMode="auto">
              <a:xfrm>
                <a:off x="4199" y="3275"/>
                <a:ext cx="231" cy="1229"/>
              </a:xfrm>
              <a:custGeom>
                <a:avLst/>
                <a:gdLst>
                  <a:gd name="T0" fmla="*/ 2 w 46"/>
                  <a:gd name="T1" fmla="*/ 6 h 244"/>
                  <a:gd name="T2" fmla="*/ 20 w 46"/>
                  <a:gd name="T3" fmla="*/ 145 h 244"/>
                  <a:gd name="T4" fmla="*/ 18 w 46"/>
                  <a:gd name="T5" fmla="*/ 244 h 244"/>
                  <a:gd name="T6" fmla="*/ 44 w 46"/>
                  <a:gd name="T7" fmla="*/ 209 h 244"/>
                  <a:gd name="T8" fmla="*/ 37 w 46"/>
                  <a:gd name="T9" fmla="*/ 127 h 244"/>
                  <a:gd name="T10" fmla="*/ 44 w 46"/>
                  <a:gd name="T11" fmla="*/ 31 h 244"/>
                  <a:gd name="T12" fmla="*/ 23 w 46"/>
                  <a:gd name="T13" fmla="*/ 0 h 244"/>
                  <a:gd name="T14" fmla="*/ 0 w 46"/>
                  <a:gd name="T15" fmla="*/ 0 h 244"/>
                  <a:gd name="T16" fmla="*/ 2 w 46"/>
                  <a:gd name="T17" fmla="*/ 6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 h="244">
                    <a:moveTo>
                      <a:pt x="2" y="6"/>
                    </a:moveTo>
                    <a:cubicBezTo>
                      <a:pt x="18" y="60"/>
                      <a:pt x="21" y="122"/>
                      <a:pt x="20" y="145"/>
                    </a:cubicBezTo>
                    <a:cubicBezTo>
                      <a:pt x="18" y="169"/>
                      <a:pt x="18" y="244"/>
                      <a:pt x="18" y="244"/>
                    </a:cubicBezTo>
                    <a:cubicBezTo>
                      <a:pt x="36" y="234"/>
                      <a:pt x="44" y="217"/>
                      <a:pt x="44" y="209"/>
                    </a:cubicBezTo>
                    <a:cubicBezTo>
                      <a:pt x="44" y="201"/>
                      <a:pt x="37" y="133"/>
                      <a:pt x="37" y="127"/>
                    </a:cubicBezTo>
                    <a:cubicBezTo>
                      <a:pt x="38" y="122"/>
                      <a:pt x="46" y="59"/>
                      <a:pt x="44" y="31"/>
                    </a:cubicBezTo>
                    <a:cubicBezTo>
                      <a:pt x="41" y="3"/>
                      <a:pt x="23" y="0"/>
                      <a:pt x="23" y="0"/>
                    </a:cubicBezTo>
                    <a:cubicBezTo>
                      <a:pt x="0" y="0"/>
                      <a:pt x="0" y="0"/>
                      <a:pt x="0" y="0"/>
                    </a:cubicBezTo>
                    <a:lnTo>
                      <a:pt x="2" y="6"/>
                    </a:lnTo>
                    <a:close/>
                  </a:path>
                </a:pathLst>
              </a:custGeom>
              <a:solidFill>
                <a:srgbClr val="5FBA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8" name="Freeform 32">
                <a:extLst>
                  <a:ext uri="{FF2B5EF4-FFF2-40B4-BE49-F238E27FC236}">
                    <a16:creationId xmlns:a16="http://schemas.microsoft.com/office/drawing/2014/main" id="{7045AF0B-4C5A-CADB-9EA1-85826C8A5256}"/>
                  </a:ext>
                </a:extLst>
              </p:cNvPr>
              <p:cNvSpPr>
                <a:spLocks/>
              </p:cNvSpPr>
              <p:nvPr/>
            </p:nvSpPr>
            <p:spPr bwMode="auto">
              <a:xfrm>
                <a:off x="4284" y="2968"/>
                <a:ext cx="56" cy="141"/>
              </a:xfrm>
              <a:custGeom>
                <a:avLst/>
                <a:gdLst>
                  <a:gd name="T0" fmla="*/ 0 w 11"/>
                  <a:gd name="T1" fmla="*/ 0 h 28"/>
                  <a:gd name="T2" fmla="*/ 0 w 11"/>
                  <a:gd name="T3" fmla="*/ 28 h 28"/>
                  <a:gd name="T4" fmla="*/ 0 w 11"/>
                  <a:gd name="T5" fmla="*/ 0 h 28"/>
                </a:gdLst>
                <a:ahLst/>
                <a:cxnLst>
                  <a:cxn ang="0">
                    <a:pos x="T0" y="T1"/>
                  </a:cxn>
                  <a:cxn ang="0">
                    <a:pos x="T2" y="T3"/>
                  </a:cxn>
                  <a:cxn ang="0">
                    <a:pos x="T4" y="T5"/>
                  </a:cxn>
                </a:cxnLst>
                <a:rect l="0" t="0" r="r" b="b"/>
                <a:pathLst>
                  <a:path w="11" h="28">
                    <a:moveTo>
                      <a:pt x="0" y="0"/>
                    </a:moveTo>
                    <a:cubicBezTo>
                      <a:pt x="11" y="4"/>
                      <a:pt x="0" y="28"/>
                      <a:pt x="0" y="28"/>
                    </a:cubicBezTo>
                    <a:lnTo>
                      <a:pt x="0" y="0"/>
                    </a:lnTo>
                    <a:close/>
                  </a:path>
                </a:pathLst>
              </a:custGeom>
              <a:solidFill>
                <a:srgbClr val="2031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9" name="Freeform 33">
                <a:extLst>
                  <a:ext uri="{FF2B5EF4-FFF2-40B4-BE49-F238E27FC236}">
                    <a16:creationId xmlns:a16="http://schemas.microsoft.com/office/drawing/2014/main" id="{7CF6679D-012F-FBC7-C74F-E65A56261EE9}"/>
                  </a:ext>
                </a:extLst>
              </p:cNvPr>
              <p:cNvSpPr>
                <a:spLocks/>
              </p:cNvSpPr>
              <p:nvPr/>
            </p:nvSpPr>
            <p:spPr bwMode="auto">
              <a:xfrm>
                <a:off x="3972" y="2872"/>
                <a:ext cx="337" cy="478"/>
              </a:xfrm>
              <a:custGeom>
                <a:avLst/>
                <a:gdLst>
                  <a:gd name="T0" fmla="*/ 63 w 67"/>
                  <a:gd name="T1" fmla="*/ 23 h 95"/>
                  <a:gd name="T2" fmla="*/ 65 w 67"/>
                  <a:gd name="T3" fmla="*/ 48 h 95"/>
                  <a:gd name="T4" fmla="*/ 53 w 67"/>
                  <a:gd name="T5" fmla="*/ 88 h 95"/>
                  <a:gd name="T6" fmla="*/ 20 w 67"/>
                  <a:gd name="T7" fmla="*/ 79 h 95"/>
                  <a:gd name="T8" fmla="*/ 0 w 67"/>
                  <a:gd name="T9" fmla="*/ 39 h 95"/>
                  <a:gd name="T10" fmla="*/ 33 w 67"/>
                  <a:gd name="T11" fmla="*/ 1 h 95"/>
                  <a:gd name="T12" fmla="*/ 63 w 67"/>
                  <a:gd name="T13" fmla="*/ 23 h 95"/>
                </a:gdLst>
                <a:ahLst/>
                <a:cxnLst>
                  <a:cxn ang="0">
                    <a:pos x="T0" y="T1"/>
                  </a:cxn>
                  <a:cxn ang="0">
                    <a:pos x="T2" y="T3"/>
                  </a:cxn>
                  <a:cxn ang="0">
                    <a:pos x="T4" y="T5"/>
                  </a:cxn>
                  <a:cxn ang="0">
                    <a:pos x="T6" y="T7"/>
                  </a:cxn>
                  <a:cxn ang="0">
                    <a:pos x="T8" y="T9"/>
                  </a:cxn>
                  <a:cxn ang="0">
                    <a:pos x="T10" y="T11"/>
                  </a:cxn>
                  <a:cxn ang="0">
                    <a:pos x="T12" y="T13"/>
                  </a:cxn>
                </a:cxnLst>
                <a:rect l="0" t="0" r="r" b="b"/>
                <a:pathLst>
                  <a:path w="67" h="95">
                    <a:moveTo>
                      <a:pt x="63" y="23"/>
                    </a:moveTo>
                    <a:cubicBezTo>
                      <a:pt x="63" y="23"/>
                      <a:pt x="67" y="37"/>
                      <a:pt x="65" y="48"/>
                    </a:cubicBezTo>
                    <a:cubicBezTo>
                      <a:pt x="64" y="59"/>
                      <a:pt x="63" y="81"/>
                      <a:pt x="53" y="88"/>
                    </a:cubicBezTo>
                    <a:cubicBezTo>
                      <a:pt x="43" y="95"/>
                      <a:pt x="29" y="87"/>
                      <a:pt x="20" y="79"/>
                    </a:cubicBezTo>
                    <a:cubicBezTo>
                      <a:pt x="11" y="71"/>
                      <a:pt x="1" y="56"/>
                      <a:pt x="0" y="39"/>
                    </a:cubicBezTo>
                    <a:cubicBezTo>
                      <a:pt x="0" y="21"/>
                      <a:pt x="7" y="0"/>
                      <a:pt x="33" y="1"/>
                    </a:cubicBezTo>
                    <a:cubicBezTo>
                      <a:pt x="58" y="2"/>
                      <a:pt x="63" y="23"/>
                      <a:pt x="63" y="23"/>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0" name="Freeform 34">
                <a:extLst>
                  <a:ext uri="{FF2B5EF4-FFF2-40B4-BE49-F238E27FC236}">
                    <a16:creationId xmlns:a16="http://schemas.microsoft.com/office/drawing/2014/main" id="{E77076AE-00FF-7988-C7DB-7DF0BD16F34D}"/>
                  </a:ext>
                </a:extLst>
              </p:cNvPr>
              <p:cNvSpPr>
                <a:spLocks/>
              </p:cNvSpPr>
              <p:nvPr/>
            </p:nvSpPr>
            <p:spPr bwMode="auto">
              <a:xfrm>
                <a:off x="4017" y="3189"/>
                <a:ext cx="207" cy="308"/>
              </a:xfrm>
              <a:custGeom>
                <a:avLst/>
                <a:gdLst>
                  <a:gd name="T0" fmla="*/ 4 w 41"/>
                  <a:gd name="T1" fmla="*/ 0 h 61"/>
                  <a:gd name="T2" fmla="*/ 0 w 41"/>
                  <a:gd name="T3" fmla="*/ 31 h 61"/>
                  <a:gd name="T4" fmla="*/ 32 w 41"/>
                  <a:gd name="T5" fmla="*/ 56 h 61"/>
                  <a:gd name="T6" fmla="*/ 40 w 41"/>
                  <a:gd name="T7" fmla="*/ 43 h 61"/>
                  <a:gd name="T8" fmla="*/ 40 w 41"/>
                  <a:gd name="T9" fmla="*/ 15 h 61"/>
                  <a:gd name="T10" fmla="*/ 4 w 41"/>
                  <a:gd name="T11" fmla="*/ 0 h 61"/>
                </a:gdLst>
                <a:ahLst/>
                <a:cxnLst>
                  <a:cxn ang="0">
                    <a:pos x="T0" y="T1"/>
                  </a:cxn>
                  <a:cxn ang="0">
                    <a:pos x="T2" y="T3"/>
                  </a:cxn>
                  <a:cxn ang="0">
                    <a:pos x="T4" y="T5"/>
                  </a:cxn>
                  <a:cxn ang="0">
                    <a:pos x="T6" y="T7"/>
                  </a:cxn>
                  <a:cxn ang="0">
                    <a:pos x="T8" y="T9"/>
                  </a:cxn>
                  <a:cxn ang="0">
                    <a:pos x="T10" y="T11"/>
                  </a:cxn>
                </a:cxnLst>
                <a:rect l="0" t="0" r="r" b="b"/>
                <a:pathLst>
                  <a:path w="41" h="61">
                    <a:moveTo>
                      <a:pt x="4" y="0"/>
                    </a:moveTo>
                    <a:cubicBezTo>
                      <a:pt x="4" y="0"/>
                      <a:pt x="6" y="23"/>
                      <a:pt x="0" y="31"/>
                    </a:cubicBezTo>
                    <a:cubicBezTo>
                      <a:pt x="0" y="37"/>
                      <a:pt x="16" y="61"/>
                      <a:pt x="32" y="56"/>
                    </a:cubicBezTo>
                    <a:cubicBezTo>
                      <a:pt x="41" y="54"/>
                      <a:pt x="40" y="43"/>
                      <a:pt x="40" y="43"/>
                    </a:cubicBezTo>
                    <a:cubicBezTo>
                      <a:pt x="39" y="35"/>
                      <a:pt x="40" y="15"/>
                      <a:pt x="40" y="15"/>
                    </a:cubicBezTo>
                    <a:lnTo>
                      <a:pt x="4" y="0"/>
                    </a:ln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1" name="Freeform 35">
                <a:extLst>
                  <a:ext uri="{FF2B5EF4-FFF2-40B4-BE49-F238E27FC236}">
                    <a16:creationId xmlns:a16="http://schemas.microsoft.com/office/drawing/2014/main" id="{3DED59E8-2C91-782F-6837-ACC3A6190BB6}"/>
                  </a:ext>
                </a:extLst>
              </p:cNvPr>
              <p:cNvSpPr>
                <a:spLocks/>
              </p:cNvSpPr>
              <p:nvPr/>
            </p:nvSpPr>
            <p:spPr bwMode="auto">
              <a:xfrm>
                <a:off x="3871" y="2751"/>
                <a:ext cx="469" cy="469"/>
              </a:xfrm>
              <a:custGeom>
                <a:avLst/>
                <a:gdLst>
                  <a:gd name="T0" fmla="*/ 89 w 93"/>
                  <a:gd name="T1" fmla="*/ 28 h 93"/>
                  <a:gd name="T2" fmla="*/ 77 w 93"/>
                  <a:gd name="T3" fmla="*/ 49 h 93"/>
                  <a:gd name="T4" fmla="*/ 37 w 93"/>
                  <a:gd name="T5" fmla="*/ 44 h 93"/>
                  <a:gd name="T6" fmla="*/ 35 w 93"/>
                  <a:gd name="T7" fmla="*/ 66 h 93"/>
                  <a:gd name="T8" fmla="*/ 25 w 93"/>
                  <a:gd name="T9" fmla="*/ 70 h 93"/>
                  <a:gd name="T10" fmla="*/ 31 w 93"/>
                  <a:gd name="T11" fmla="*/ 81 h 93"/>
                  <a:gd name="T12" fmla="*/ 27 w 93"/>
                  <a:gd name="T13" fmla="*/ 93 h 93"/>
                  <a:gd name="T14" fmla="*/ 21 w 93"/>
                  <a:gd name="T15" fmla="*/ 29 h 93"/>
                  <a:gd name="T16" fmla="*/ 89 w 93"/>
                  <a:gd name="T17" fmla="*/ 28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93">
                    <a:moveTo>
                      <a:pt x="89" y="28"/>
                    </a:moveTo>
                    <a:cubicBezTo>
                      <a:pt x="93" y="41"/>
                      <a:pt x="89" y="45"/>
                      <a:pt x="77" y="49"/>
                    </a:cubicBezTo>
                    <a:cubicBezTo>
                      <a:pt x="66" y="53"/>
                      <a:pt x="37" y="44"/>
                      <a:pt x="37" y="44"/>
                    </a:cubicBezTo>
                    <a:cubicBezTo>
                      <a:pt x="39" y="58"/>
                      <a:pt x="35" y="66"/>
                      <a:pt x="35" y="66"/>
                    </a:cubicBezTo>
                    <a:cubicBezTo>
                      <a:pt x="30" y="52"/>
                      <a:pt x="26" y="59"/>
                      <a:pt x="25" y="70"/>
                    </a:cubicBezTo>
                    <a:cubicBezTo>
                      <a:pt x="25" y="81"/>
                      <a:pt x="31" y="81"/>
                      <a:pt x="31" y="81"/>
                    </a:cubicBezTo>
                    <a:cubicBezTo>
                      <a:pt x="30" y="90"/>
                      <a:pt x="27" y="93"/>
                      <a:pt x="27" y="93"/>
                    </a:cubicBezTo>
                    <a:cubicBezTo>
                      <a:pt x="16" y="85"/>
                      <a:pt x="0" y="30"/>
                      <a:pt x="21" y="29"/>
                    </a:cubicBezTo>
                    <a:cubicBezTo>
                      <a:pt x="21" y="10"/>
                      <a:pt x="81" y="0"/>
                      <a:pt x="89" y="28"/>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2" name="Freeform 36">
                <a:extLst>
                  <a:ext uri="{FF2B5EF4-FFF2-40B4-BE49-F238E27FC236}">
                    <a16:creationId xmlns:a16="http://schemas.microsoft.com/office/drawing/2014/main" id="{53B037F1-10E2-3707-6B77-912A3CE29B9A}"/>
                  </a:ext>
                </a:extLst>
              </p:cNvPr>
              <p:cNvSpPr>
                <a:spLocks/>
              </p:cNvSpPr>
              <p:nvPr/>
            </p:nvSpPr>
            <p:spPr bwMode="auto">
              <a:xfrm>
                <a:off x="3750" y="3330"/>
                <a:ext cx="408" cy="1194"/>
              </a:xfrm>
              <a:custGeom>
                <a:avLst/>
                <a:gdLst>
                  <a:gd name="T0" fmla="*/ 52 w 81"/>
                  <a:gd name="T1" fmla="*/ 0 h 237"/>
                  <a:gd name="T2" fmla="*/ 81 w 81"/>
                  <a:gd name="T3" fmla="*/ 109 h 237"/>
                  <a:gd name="T4" fmla="*/ 73 w 81"/>
                  <a:gd name="T5" fmla="*/ 237 h 237"/>
                  <a:gd name="T6" fmla="*/ 12 w 81"/>
                  <a:gd name="T7" fmla="*/ 209 h 237"/>
                  <a:gd name="T8" fmla="*/ 28 w 81"/>
                  <a:gd name="T9" fmla="*/ 137 h 237"/>
                  <a:gd name="T10" fmla="*/ 13 w 81"/>
                  <a:gd name="T11" fmla="*/ 22 h 237"/>
                  <a:gd name="T12" fmla="*/ 52 w 81"/>
                  <a:gd name="T13" fmla="*/ 0 h 237"/>
                </a:gdLst>
                <a:ahLst/>
                <a:cxnLst>
                  <a:cxn ang="0">
                    <a:pos x="T0" y="T1"/>
                  </a:cxn>
                  <a:cxn ang="0">
                    <a:pos x="T2" y="T3"/>
                  </a:cxn>
                  <a:cxn ang="0">
                    <a:pos x="T4" y="T5"/>
                  </a:cxn>
                  <a:cxn ang="0">
                    <a:pos x="T6" y="T7"/>
                  </a:cxn>
                  <a:cxn ang="0">
                    <a:pos x="T8" y="T9"/>
                  </a:cxn>
                  <a:cxn ang="0">
                    <a:pos x="T10" y="T11"/>
                  </a:cxn>
                  <a:cxn ang="0">
                    <a:pos x="T12" y="T13"/>
                  </a:cxn>
                </a:cxnLst>
                <a:rect l="0" t="0" r="r" b="b"/>
                <a:pathLst>
                  <a:path w="81" h="237">
                    <a:moveTo>
                      <a:pt x="52" y="0"/>
                    </a:moveTo>
                    <a:cubicBezTo>
                      <a:pt x="71" y="40"/>
                      <a:pt x="81" y="76"/>
                      <a:pt x="81" y="109"/>
                    </a:cubicBezTo>
                    <a:cubicBezTo>
                      <a:pt x="80" y="142"/>
                      <a:pt x="73" y="237"/>
                      <a:pt x="73" y="237"/>
                    </a:cubicBezTo>
                    <a:cubicBezTo>
                      <a:pt x="40" y="229"/>
                      <a:pt x="18" y="220"/>
                      <a:pt x="12" y="209"/>
                    </a:cubicBezTo>
                    <a:cubicBezTo>
                      <a:pt x="26" y="172"/>
                      <a:pt x="31" y="147"/>
                      <a:pt x="28" y="137"/>
                    </a:cubicBezTo>
                    <a:cubicBezTo>
                      <a:pt x="25" y="126"/>
                      <a:pt x="0" y="46"/>
                      <a:pt x="13" y="22"/>
                    </a:cubicBezTo>
                    <a:cubicBezTo>
                      <a:pt x="25" y="9"/>
                      <a:pt x="52" y="0"/>
                      <a:pt x="52" y="0"/>
                    </a:cubicBezTo>
                    <a:close/>
                  </a:path>
                </a:pathLst>
              </a:custGeom>
              <a:solidFill>
                <a:srgbClr val="5FBA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3" name="Freeform 37">
                <a:extLst>
                  <a:ext uri="{FF2B5EF4-FFF2-40B4-BE49-F238E27FC236}">
                    <a16:creationId xmlns:a16="http://schemas.microsoft.com/office/drawing/2014/main" id="{D70281C3-4BD1-81A7-CCF0-D2012664B8D3}"/>
                  </a:ext>
                </a:extLst>
              </p:cNvPr>
              <p:cNvSpPr>
                <a:spLocks/>
              </p:cNvSpPr>
              <p:nvPr/>
            </p:nvSpPr>
            <p:spPr bwMode="auto">
              <a:xfrm>
                <a:off x="3720" y="3396"/>
                <a:ext cx="826" cy="735"/>
              </a:xfrm>
              <a:custGeom>
                <a:avLst/>
                <a:gdLst>
                  <a:gd name="T0" fmla="*/ 30 w 164"/>
                  <a:gd name="T1" fmla="*/ 8 h 146"/>
                  <a:gd name="T2" fmla="*/ 88 w 164"/>
                  <a:gd name="T3" fmla="*/ 98 h 146"/>
                  <a:gd name="T4" fmla="*/ 159 w 164"/>
                  <a:gd name="T5" fmla="*/ 121 h 146"/>
                  <a:gd name="T6" fmla="*/ 155 w 164"/>
                  <a:gd name="T7" fmla="*/ 146 h 146"/>
                  <a:gd name="T8" fmla="*/ 44 w 164"/>
                  <a:gd name="T9" fmla="*/ 101 h 146"/>
                  <a:gd name="T10" fmla="*/ 30 w 164"/>
                  <a:gd name="T11" fmla="*/ 8 h 146"/>
                </a:gdLst>
                <a:ahLst/>
                <a:cxnLst>
                  <a:cxn ang="0">
                    <a:pos x="T0" y="T1"/>
                  </a:cxn>
                  <a:cxn ang="0">
                    <a:pos x="T2" y="T3"/>
                  </a:cxn>
                  <a:cxn ang="0">
                    <a:pos x="T4" y="T5"/>
                  </a:cxn>
                  <a:cxn ang="0">
                    <a:pos x="T6" y="T7"/>
                  </a:cxn>
                  <a:cxn ang="0">
                    <a:pos x="T8" y="T9"/>
                  </a:cxn>
                  <a:cxn ang="0">
                    <a:pos x="T10" y="T11"/>
                  </a:cxn>
                </a:cxnLst>
                <a:rect l="0" t="0" r="r" b="b"/>
                <a:pathLst>
                  <a:path w="164" h="146">
                    <a:moveTo>
                      <a:pt x="30" y="8"/>
                    </a:moveTo>
                    <a:cubicBezTo>
                      <a:pt x="52" y="19"/>
                      <a:pt x="70" y="82"/>
                      <a:pt x="88" y="98"/>
                    </a:cubicBezTo>
                    <a:cubicBezTo>
                      <a:pt x="97" y="108"/>
                      <a:pt x="146" y="120"/>
                      <a:pt x="159" y="121"/>
                    </a:cubicBezTo>
                    <a:cubicBezTo>
                      <a:pt x="164" y="132"/>
                      <a:pt x="155" y="146"/>
                      <a:pt x="155" y="146"/>
                    </a:cubicBezTo>
                    <a:cubicBezTo>
                      <a:pt x="73" y="138"/>
                      <a:pt x="69" y="133"/>
                      <a:pt x="44" y="101"/>
                    </a:cubicBezTo>
                    <a:cubicBezTo>
                      <a:pt x="12" y="61"/>
                      <a:pt x="0" y="0"/>
                      <a:pt x="30" y="8"/>
                    </a:cubicBezTo>
                    <a:close/>
                  </a:path>
                </a:pathLst>
              </a:custGeom>
              <a:solidFill>
                <a:srgbClr val="48B1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4" name="Freeform 38">
                <a:extLst>
                  <a:ext uri="{FF2B5EF4-FFF2-40B4-BE49-F238E27FC236}">
                    <a16:creationId xmlns:a16="http://schemas.microsoft.com/office/drawing/2014/main" id="{42C47368-54BE-E707-ED3F-8BF6AEFBF348}"/>
                  </a:ext>
                </a:extLst>
              </p:cNvPr>
              <p:cNvSpPr>
                <a:spLocks/>
              </p:cNvSpPr>
              <p:nvPr/>
            </p:nvSpPr>
            <p:spPr bwMode="auto">
              <a:xfrm>
                <a:off x="4068" y="3265"/>
                <a:ext cx="151" cy="106"/>
              </a:xfrm>
              <a:custGeom>
                <a:avLst/>
                <a:gdLst>
                  <a:gd name="T0" fmla="*/ 30 w 30"/>
                  <a:gd name="T1" fmla="*/ 12 h 21"/>
                  <a:gd name="T2" fmla="*/ 0 w 30"/>
                  <a:gd name="T3" fmla="*/ 0 h 21"/>
                  <a:gd name="T4" fmla="*/ 30 w 30"/>
                  <a:gd name="T5" fmla="*/ 21 h 21"/>
                  <a:gd name="T6" fmla="*/ 30 w 30"/>
                  <a:gd name="T7" fmla="*/ 12 h 21"/>
                </a:gdLst>
                <a:ahLst/>
                <a:cxnLst>
                  <a:cxn ang="0">
                    <a:pos x="T0" y="T1"/>
                  </a:cxn>
                  <a:cxn ang="0">
                    <a:pos x="T2" y="T3"/>
                  </a:cxn>
                  <a:cxn ang="0">
                    <a:pos x="T4" y="T5"/>
                  </a:cxn>
                  <a:cxn ang="0">
                    <a:pos x="T6" y="T7"/>
                  </a:cxn>
                </a:cxnLst>
                <a:rect l="0" t="0" r="r" b="b"/>
                <a:pathLst>
                  <a:path w="30" h="21">
                    <a:moveTo>
                      <a:pt x="30" y="12"/>
                    </a:moveTo>
                    <a:cubicBezTo>
                      <a:pt x="23" y="15"/>
                      <a:pt x="13" y="11"/>
                      <a:pt x="0" y="0"/>
                    </a:cubicBezTo>
                    <a:cubicBezTo>
                      <a:pt x="0" y="0"/>
                      <a:pt x="4" y="15"/>
                      <a:pt x="30" y="21"/>
                    </a:cubicBezTo>
                    <a:lnTo>
                      <a:pt x="30" y="12"/>
                    </a:lnTo>
                    <a:close/>
                  </a:path>
                </a:pathLst>
              </a:custGeom>
              <a:solidFill>
                <a:srgbClr val="F4AE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5" name="Freeform 39">
                <a:extLst>
                  <a:ext uri="{FF2B5EF4-FFF2-40B4-BE49-F238E27FC236}">
                    <a16:creationId xmlns:a16="http://schemas.microsoft.com/office/drawing/2014/main" id="{ABD8F656-F3A9-B660-F4CB-294555597B1A}"/>
                  </a:ext>
                </a:extLst>
              </p:cNvPr>
              <p:cNvSpPr>
                <a:spLocks/>
              </p:cNvSpPr>
              <p:nvPr/>
            </p:nvSpPr>
            <p:spPr bwMode="auto">
              <a:xfrm>
                <a:off x="4012" y="3300"/>
                <a:ext cx="166" cy="232"/>
              </a:xfrm>
              <a:custGeom>
                <a:avLst/>
                <a:gdLst>
                  <a:gd name="T0" fmla="*/ 5 w 33"/>
                  <a:gd name="T1" fmla="*/ 0 h 46"/>
                  <a:gd name="T2" fmla="*/ 0 w 33"/>
                  <a:gd name="T3" fmla="*/ 6 h 46"/>
                  <a:gd name="T4" fmla="*/ 12 w 33"/>
                  <a:gd name="T5" fmla="*/ 32 h 46"/>
                  <a:gd name="T6" fmla="*/ 22 w 33"/>
                  <a:gd name="T7" fmla="*/ 46 h 46"/>
                  <a:gd name="T8" fmla="*/ 33 w 33"/>
                  <a:gd name="T9" fmla="*/ 34 h 46"/>
                  <a:gd name="T10" fmla="*/ 5 w 33"/>
                  <a:gd name="T11" fmla="*/ 0 h 46"/>
                </a:gdLst>
                <a:ahLst/>
                <a:cxnLst>
                  <a:cxn ang="0">
                    <a:pos x="T0" y="T1"/>
                  </a:cxn>
                  <a:cxn ang="0">
                    <a:pos x="T2" y="T3"/>
                  </a:cxn>
                  <a:cxn ang="0">
                    <a:pos x="T4" y="T5"/>
                  </a:cxn>
                  <a:cxn ang="0">
                    <a:pos x="T6" y="T7"/>
                  </a:cxn>
                  <a:cxn ang="0">
                    <a:pos x="T8" y="T9"/>
                  </a:cxn>
                  <a:cxn ang="0">
                    <a:pos x="T10" y="T11"/>
                  </a:cxn>
                </a:cxnLst>
                <a:rect l="0" t="0" r="r" b="b"/>
                <a:pathLst>
                  <a:path w="33" h="46">
                    <a:moveTo>
                      <a:pt x="5" y="0"/>
                    </a:moveTo>
                    <a:cubicBezTo>
                      <a:pt x="5" y="1"/>
                      <a:pt x="0" y="6"/>
                      <a:pt x="0" y="6"/>
                    </a:cubicBezTo>
                    <a:cubicBezTo>
                      <a:pt x="0" y="6"/>
                      <a:pt x="9" y="24"/>
                      <a:pt x="12" y="32"/>
                    </a:cubicBezTo>
                    <a:cubicBezTo>
                      <a:pt x="15" y="39"/>
                      <a:pt x="22" y="46"/>
                      <a:pt x="22" y="46"/>
                    </a:cubicBezTo>
                    <a:cubicBezTo>
                      <a:pt x="33" y="34"/>
                      <a:pt x="33" y="34"/>
                      <a:pt x="33" y="34"/>
                    </a:cubicBezTo>
                    <a:cubicBezTo>
                      <a:pt x="18" y="27"/>
                      <a:pt x="5" y="0"/>
                      <a:pt x="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6" name="Freeform 40">
                <a:extLst>
                  <a:ext uri="{FF2B5EF4-FFF2-40B4-BE49-F238E27FC236}">
                    <a16:creationId xmlns:a16="http://schemas.microsoft.com/office/drawing/2014/main" id="{8FD45FCE-AC4E-D832-2516-92CAF76F844C}"/>
                  </a:ext>
                </a:extLst>
              </p:cNvPr>
              <p:cNvSpPr>
                <a:spLocks/>
              </p:cNvSpPr>
              <p:nvPr/>
            </p:nvSpPr>
            <p:spPr bwMode="auto">
              <a:xfrm>
                <a:off x="4178" y="3325"/>
                <a:ext cx="76" cy="192"/>
              </a:xfrm>
              <a:custGeom>
                <a:avLst/>
                <a:gdLst>
                  <a:gd name="T0" fmla="*/ 7 w 15"/>
                  <a:gd name="T1" fmla="*/ 1 h 38"/>
                  <a:gd name="T2" fmla="*/ 0 w 15"/>
                  <a:gd name="T3" fmla="*/ 29 h 38"/>
                  <a:gd name="T4" fmla="*/ 11 w 15"/>
                  <a:gd name="T5" fmla="*/ 38 h 38"/>
                  <a:gd name="T6" fmla="*/ 7 w 15"/>
                  <a:gd name="T7" fmla="*/ 1 h 38"/>
                </a:gdLst>
                <a:ahLst/>
                <a:cxnLst>
                  <a:cxn ang="0">
                    <a:pos x="T0" y="T1"/>
                  </a:cxn>
                  <a:cxn ang="0">
                    <a:pos x="T2" y="T3"/>
                  </a:cxn>
                  <a:cxn ang="0">
                    <a:pos x="T4" y="T5"/>
                  </a:cxn>
                  <a:cxn ang="0">
                    <a:pos x="T6" y="T7"/>
                  </a:cxn>
                </a:cxnLst>
                <a:rect l="0" t="0" r="r" b="b"/>
                <a:pathLst>
                  <a:path w="15" h="38">
                    <a:moveTo>
                      <a:pt x="7" y="1"/>
                    </a:moveTo>
                    <a:cubicBezTo>
                      <a:pt x="6" y="0"/>
                      <a:pt x="4" y="23"/>
                      <a:pt x="0" y="29"/>
                    </a:cubicBezTo>
                    <a:cubicBezTo>
                      <a:pt x="7" y="36"/>
                      <a:pt x="11" y="38"/>
                      <a:pt x="11" y="38"/>
                    </a:cubicBezTo>
                    <a:cubicBezTo>
                      <a:pt x="11" y="38"/>
                      <a:pt x="15" y="11"/>
                      <a:pt x="7"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7" name="Freeform 41">
                <a:extLst>
                  <a:ext uri="{FF2B5EF4-FFF2-40B4-BE49-F238E27FC236}">
                    <a16:creationId xmlns:a16="http://schemas.microsoft.com/office/drawing/2014/main" id="{6931075E-9079-A7F7-5A1D-3844EEA73ACD}"/>
                  </a:ext>
                </a:extLst>
              </p:cNvPr>
              <p:cNvSpPr>
                <a:spLocks/>
              </p:cNvSpPr>
              <p:nvPr/>
            </p:nvSpPr>
            <p:spPr bwMode="auto">
              <a:xfrm>
                <a:off x="7814" y="4559"/>
                <a:ext cx="36" cy="121"/>
              </a:xfrm>
              <a:custGeom>
                <a:avLst/>
                <a:gdLst>
                  <a:gd name="T0" fmla="*/ 7 w 7"/>
                  <a:gd name="T1" fmla="*/ 1 h 24"/>
                  <a:gd name="T2" fmla="*/ 5 w 7"/>
                  <a:gd name="T3" fmla="*/ 24 h 24"/>
                  <a:gd name="T4" fmla="*/ 3 w 7"/>
                  <a:gd name="T5" fmla="*/ 24 h 24"/>
                  <a:gd name="T6" fmla="*/ 0 w 7"/>
                  <a:gd name="T7" fmla="*/ 10 h 24"/>
                  <a:gd name="T8" fmla="*/ 7 w 7"/>
                  <a:gd name="T9" fmla="*/ 1 h 24"/>
                </a:gdLst>
                <a:ahLst/>
                <a:cxnLst>
                  <a:cxn ang="0">
                    <a:pos x="T0" y="T1"/>
                  </a:cxn>
                  <a:cxn ang="0">
                    <a:pos x="T2" y="T3"/>
                  </a:cxn>
                  <a:cxn ang="0">
                    <a:pos x="T4" y="T5"/>
                  </a:cxn>
                  <a:cxn ang="0">
                    <a:pos x="T6" y="T7"/>
                  </a:cxn>
                  <a:cxn ang="0">
                    <a:pos x="T8" y="T9"/>
                  </a:cxn>
                </a:cxnLst>
                <a:rect l="0" t="0" r="r" b="b"/>
                <a:pathLst>
                  <a:path w="7" h="24">
                    <a:moveTo>
                      <a:pt x="7" y="1"/>
                    </a:moveTo>
                    <a:cubicBezTo>
                      <a:pt x="6" y="12"/>
                      <a:pt x="5" y="24"/>
                      <a:pt x="5" y="24"/>
                    </a:cubicBezTo>
                    <a:cubicBezTo>
                      <a:pt x="3" y="24"/>
                      <a:pt x="3" y="24"/>
                      <a:pt x="3" y="24"/>
                    </a:cubicBezTo>
                    <a:cubicBezTo>
                      <a:pt x="3" y="24"/>
                      <a:pt x="3" y="6"/>
                      <a:pt x="0" y="10"/>
                    </a:cubicBezTo>
                    <a:cubicBezTo>
                      <a:pt x="0" y="0"/>
                      <a:pt x="7" y="1"/>
                      <a:pt x="7" y="1"/>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8" name="Freeform 42">
                <a:extLst>
                  <a:ext uri="{FF2B5EF4-FFF2-40B4-BE49-F238E27FC236}">
                    <a16:creationId xmlns:a16="http://schemas.microsoft.com/office/drawing/2014/main" id="{115E1447-8BC9-6DB8-DA34-2744CC5531F5}"/>
                  </a:ext>
                </a:extLst>
              </p:cNvPr>
              <p:cNvSpPr>
                <a:spLocks/>
              </p:cNvSpPr>
              <p:nvPr/>
            </p:nvSpPr>
            <p:spPr bwMode="auto">
              <a:xfrm>
                <a:off x="7643" y="3668"/>
                <a:ext cx="247" cy="1032"/>
              </a:xfrm>
              <a:custGeom>
                <a:avLst/>
                <a:gdLst>
                  <a:gd name="T0" fmla="*/ 5 w 49"/>
                  <a:gd name="T1" fmla="*/ 198 h 205"/>
                  <a:gd name="T2" fmla="*/ 0 w 49"/>
                  <a:gd name="T3" fmla="*/ 194 h 205"/>
                  <a:gd name="T4" fmla="*/ 7 w 49"/>
                  <a:gd name="T5" fmla="*/ 185 h 205"/>
                  <a:gd name="T6" fmla="*/ 23 w 49"/>
                  <a:gd name="T7" fmla="*/ 152 h 205"/>
                  <a:gd name="T8" fmla="*/ 17 w 49"/>
                  <a:gd name="T9" fmla="*/ 53 h 205"/>
                  <a:gd name="T10" fmla="*/ 12 w 49"/>
                  <a:gd name="T11" fmla="*/ 2 h 205"/>
                  <a:gd name="T12" fmla="*/ 47 w 49"/>
                  <a:gd name="T13" fmla="*/ 16 h 205"/>
                  <a:gd name="T14" fmla="*/ 44 w 49"/>
                  <a:gd name="T15" fmla="*/ 51 h 205"/>
                  <a:gd name="T16" fmla="*/ 47 w 49"/>
                  <a:gd name="T17" fmla="*/ 93 h 205"/>
                  <a:gd name="T18" fmla="*/ 39 w 49"/>
                  <a:gd name="T19" fmla="*/ 162 h 205"/>
                  <a:gd name="T20" fmla="*/ 39 w 49"/>
                  <a:gd name="T21" fmla="*/ 163 h 205"/>
                  <a:gd name="T22" fmla="*/ 5 w 49"/>
                  <a:gd name="T23" fmla="*/ 198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9" h="205">
                    <a:moveTo>
                      <a:pt x="5" y="198"/>
                    </a:moveTo>
                    <a:cubicBezTo>
                      <a:pt x="4" y="198"/>
                      <a:pt x="2" y="196"/>
                      <a:pt x="0" y="194"/>
                    </a:cubicBezTo>
                    <a:cubicBezTo>
                      <a:pt x="3" y="191"/>
                      <a:pt x="6" y="188"/>
                      <a:pt x="7" y="185"/>
                    </a:cubicBezTo>
                    <a:cubicBezTo>
                      <a:pt x="13" y="178"/>
                      <a:pt x="22" y="160"/>
                      <a:pt x="23" y="152"/>
                    </a:cubicBezTo>
                    <a:cubicBezTo>
                      <a:pt x="23" y="144"/>
                      <a:pt x="18" y="63"/>
                      <a:pt x="17" y="53"/>
                    </a:cubicBezTo>
                    <a:cubicBezTo>
                      <a:pt x="16" y="43"/>
                      <a:pt x="12" y="5"/>
                      <a:pt x="12" y="2"/>
                    </a:cubicBezTo>
                    <a:cubicBezTo>
                      <a:pt x="13" y="0"/>
                      <a:pt x="47" y="16"/>
                      <a:pt x="47" y="16"/>
                    </a:cubicBezTo>
                    <a:cubicBezTo>
                      <a:pt x="47" y="19"/>
                      <a:pt x="42" y="39"/>
                      <a:pt x="44" y="51"/>
                    </a:cubicBezTo>
                    <a:cubicBezTo>
                      <a:pt x="46" y="64"/>
                      <a:pt x="49" y="72"/>
                      <a:pt x="47" y="93"/>
                    </a:cubicBezTo>
                    <a:cubicBezTo>
                      <a:pt x="46" y="114"/>
                      <a:pt x="36" y="147"/>
                      <a:pt x="39" y="162"/>
                    </a:cubicBezTo>
                    <a:cubicBezTo>
                      <a:pt x="39" y="163"/>
                      <a:pt x="39" y="163"/>
                      <a:pt x="39" y="163"/>
                    </a:cubicBezTo>
                    <a:cubicBezTo>
                      <a:pt x="29" y="177"/>
                      <a:pt x="26" y="205"/>
                      <a:pt x="5" y="198"/>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9" name="Freeform 43">
                <a:extLst>
                  <a:ext uri="{FF2B5EF4-FFF2-40B4-BE49-F238E27FC236}">
                    <a16:creationId xmlns:a16="http://schemas.microsoft.com/office/drawing/2014/main" id="{BC42C858-AF94-9B19-E2F4-71B04CE2AA92}"/>
                  </a:ext>
                </a:extLst>
              </p:cNvPr>
              <p:cNvSpPr>
                <a:spLocks/>
              </p:cNvSpPr>
              <p:nvPr/>
            </p:nvSpPr>
            <p:spPr bwMode="auto">
              <a:xfrm>
                <a:off x="7583" y="4489"/>
                <a:ext cx="277" cy="246"/>
              </a:xfrm>
              <a:custGeom>
                <a:avLst/>
                <a:gdLst>
                  <a:gd name="T0" fmla="*/ 12 w 55"/>
                  <a:gd name="T1" fmla="*/ 31 h 49"/>
                  <a:gd name="T2" fmla="*/ 17 w 55"/>
                  <a:gd name="T3" fmla="*/ 35 h 49"/>
                  <a:gd name="T4" fmla="*/ 51 w 55"/>
                  <a:gd name="T5" fmla="*/ 0 h 49"/>
                  <a:gd name="T6" fmla="*/ 50 w 55"/>
                  <a:gd name="T7" fmla="*/ 19 h 49"/>
                  <a:gd name="T8" fmla="*/ 36 w 55"/>
                  <a:gd name="T9" fmla="*/ 41 h 49"/>
                  <a:gd name="T10" fmla="*/ 4 w 55"/>
                  <a:gd name="T11" fmla="*/ 47 h 49"/>
                  <a:gd name="T12" fmla="*/ 12 w 55"/>
                  <a:gd name="T13" fmla="*/ 31 h 49"/>
                </a:gdLst>
                <a:ahLst/>
                <a:cxnLst>
                  <a:cxn ang="0">
                    <a:pos x="T0" y="T1"/>
                  </a:cxn>
                  <a:cxn ang="0">
                    <a:pos x="T2" y="T3"/>
                  </a:cxn>
                  <a:cxn ang="0">
                    <a:pos x="T4" y="T5"/>
                  </a:cxn>
                  <a:cxn ang="0">
                    <a:pos x="T6" y="T7"/>
                  </a:cxn>
                  <a:cxn ang="0">
                    <a:pos x="T8" y="T9"/>
                  </a:cxn>
                  <a:cxn ang="0">
                    <a:pos x="T10" y="T11"/>
                  </a:cxn>
                  <a:cxn ang="0">
                    <a:pos x="T12" y="T13"/>
                  </a:cxn>
                </a:cxnLst>
                <a:rect l="0" t="0" r="r" b="b"/>
                <a:pathLst>
                  <a:path w="55" h="49">
                    <a:moveTo>
                      <a:pt x="12" y="31"/>
                    </a:moveTo>
                    <a:cubicBezTo>
                      <a:pt x="14" y="33"/>
                      <a:pt x="16" y="35"/>
                      <a:pt x="17" y="35"/>
                    </a:cubicBezTo>
                    <a:cubicBezTo>
                      <a:pt x="38" y="42"/>
                      <a:pt x="41" y="14"/>
                      <a:pt x="51" y="0"/>
                    </a:cubicBezTo>
                    <a:cubicBezTo>
                      <a:pt x="55" y="15"/>
                      <a:pt x="53" y="17"/>
                      <a:pt x="50" y="19"/>
                    </a:cubicBezTo>
                    <a:cubicBezTo>
                      <a:pt x="48" y="21"/>
                      <a:pt x="38" y="33"/>
                      <a:pt x="36" y="41"/>
                    </a:cubicBezTo>
                    <a:cubicBezTo>
                      <a:pt x="35" y="49"/>
                      <a:pt x="8" y="49"/>
                      <a:pt x="4" y="47"/>
                    </a:cubicBezTo>
                    <a:cubicBezTo>
                      <a:pt x="0" y="46"/>
                      <a:pt x="6" y="38"/>
                      <a:pt x="12" y="31"/>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0" name="Freeform 44">
                <a:extLst>
                  <a:ext uri="{FF2B5EF4-FFF2-40B4-BE49-F238E27FC236}">
                    <a16:creationId xmlns:a16="http://schemas.microsoft.com/office/drawing/2014/main" id="{5D13DBDD-0620-5A43-B0D0-5BDE6F3C633E}"/>
                  </a:ext>
                </a:extLst>
              </p:cNvPr>
              <p:cNvSpPr>
                <a:spLocks/>
              </p:cNvSpPr>
              <p:nvPr/>
            </p:nvSpPr>
            <p:spPr bwMode="auto">
              <a:xfrm>
                <a:off x="7955" y="3678"/>
                <a:ext cx="232" cy="1214"/>
              </a:xfrm>
              <a:custGeom>
                <a:avLst/>
                <a:gdLst>
                  <a:gd name="T0" fmla="*/ 15 w 46"/>
                  <a:gd name="T1" fmla="*/ 85 h 241"/>
                  <a:gd name="T2" fmla="*/ 20 w 46"/>
                  <a:gd name="T3" fmla="*/ 176 h 241"/>
                  <a:gd name="T4" fmla="*/ 14 w 46"/>
                  <a:gd name="T5" fmla="*/ 204 h 241"/>
                  <a:gd name="T6" fmla="*/ 13 w 46"/>
                  <a:gd name="T7" fmla="*/ 217 h 241"/>
                  <a:gd name="T8" fmla="*/ 25 w 46"/>
                  <a:gd name="T9" fmla="*/ 237 h 241"/>
                  <a:gd name="T10" fmla="*/ 39 w 46"/>
                  <a:gd name="T11" fmla="*/ 206 h 241"/>
                  <a:gd name="T12" fmla="*/ 39 w 46"/>
                  <a:gd name="T13" fmla="*/ 177 h 241"/>
                  <a:gd name="T14" fmla="*/ 45 w 46"/>
                  <a:gd name="T15" fmla="*/ 99 h 241"/>
                  <a:gd name="T16" fmla="*/ 39 w 46"/>
                  <a:gd name="T17" fmla="*/ 60 h 241"/>
                  <a:gd name="T18" fmla="*/ 42 w 46"/>
                  <a:gd name="T19" fmla="*/ 22 h 241"/>
                  <a:gd name="T20" fmla="*/ 4 w 46"/>
                  <a:gd name="T21" fmla="*/ 27 h 241"/>
                  <a:gd name="T22" fmla="*/ 15 w 46"/>
                  <a:gd name="T23" fmla="*/ 85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6" h="241">
                    <a:moveTo>
                      <a:pt x="15" y="85"/>
                    </a:moveTo>
                    <a:cubicBezTo>
                      <a:pt x="16" y="94"/>
                      <a:pt x="21" y="164"/>
                      <a:pt x="20" y="176"/>
                    </a:cubicBezTo>
                    <a:cubicBezTo>
                      <a:pt x="20" y="183"/>
                      <a:pt x="16" y="195"/>
                      <a:pt x="14" y="204"/>
                    </a:cubicBezTo>
                    <a:cubicBezTo>
                      <a:pt x="13" y="209"/>
                      <a:pt x="12" y="214"/>
                      <a:pt x="13" y="217"/>
                    </a:cubicBezTo>
                    <a:cubicBezTo>
                      <a:pt x="15" y="223"/>
                      <a:pt x="15" y="241"/>
                      <a:pt x="25" y="237"/>
                    </a:cubicBezTo>
                    <a:cubicBezTo>
                      <a:pt x="35" y="232"/>
                      <a:pt x="41" y="220"/>
                      <a:pt x="39" y="206"/>
                    </a:cubicBezTo>
                    <a:cubicBezTo>
                      <a:pt x="37" y="192"/>
                      <a:pt x="39" y="186"/>
                      <a:pt x="39" y="177"/>
                    </a:cubicBezTo>
                    <a:cubicBezTo>
                      <a:pt x="38" y="169"/>
                      <a:pt x="44" y="118"/>
                      <a:pt x="45" y="99"/>
                    </a:cubicBezTo>
                    <a:cubicBezTo>
                      <a:pt x="46" y="81"/>
                      <a:pt x="40" y="72"/>
                      <a:pt x="39" y="60"/>
                    </a:cubicBezTo>
                    <a:cubicBezTo>
                      <a:pt x="39" y="48"/>
                      <a:pt x="42" y="22"/>
                      <a:pt x="42" y="22"/>
                    </a:cubicBezTo>
                    <a:cubicBezTo>
                      <a:pt x="42" y="22"/>
                      <a:pt x="0" y="0"/>
                      <a:pt x="4" y="27"/>
                    </a:cubicBezTo>
                    <a:cubicBezTo>
                      <a:pt x="7" y="54"/>
                      <a:pt x="14" y="75"/>
                      <a:pt x="15" y="85"/>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1" name="Freeform 45">
                <a:extLst>
                  <a:ext uri="{FF2B5EF4-FFF2-40B4-BE49-F238E27FC236}">
                    <a16:creationId xmlns:a16="http://schemas.microsoft.com/office/drawing/2014/main" id="{EC3AE4FA-D168-0F94-49F8-0AFB6BD2CAE0}"/>
                  </a:ext>
                </a:extLst>
              </p:cNvPr>
              <p:cNvSpPr>
                <a:spLocks/>
              </p:cNvSpPr>
              <p:nvPr/>
            </p:nvSpPr>
            <p:spPr bwMode="auto">
              <a:xfrm>
                <a:off x="8011" y="4705"/>
                <a:ext cx="151" cy="187"/>
              </a:xfrm>
              <a:custGeom>
                <a:avLst/>
                <a:gdLst>
                  <a:gd name="T0" fmla="*/ 0 w 30"/>
                  <a:gd name="T1" fmla="*/ 13 h 37"/>
                  <a:gd name="T2" fmla="*/ 14 w 30"/>
                  <a:gd name="T3" fmla="*/ 33 h 37"/>
                  <a:gd name="T4" fmla="*/ 28 w 30"/>
                  <a:gd name="T5" fmla="*/ 2 h 37"/>
                  <a:gd name="T6" fmla="*/ 3 w 30"/>
                  <a:gd name="T7" fmla="*/ 0 h 37"/>
                  <a:gd name="T8" fmla="*/ 0 w 30"/>
                  <a:gd name="T9" fmla="*/ 13 h 37"/>
                </a:gdLst>
                <a:ahLst/>
                <a:cxnLst>
                  <a:cxn ang="0">
                    <a:pos x="T0" y="T1"/>
                  </a:cxn>
                  <a:cxn ang="0">
                    <a:pos x="T2" y="T3"/>
                  </a:cxn>
                  <a:cxn ang="0">
                    <a:pos x="T4" y="T5"/>
                  </a:cxn>
                  <a:cxn ang="0">
                    <a:pos x="T6" y="T7"/>
                  </a:cxn>
                  <a:cxn ang="0">
                    <a:pos x="T8" y="T9"/>
                  </a:cxn>
                </a:cxnLst>
                <a:rect l="0" t="0" r="r" b="b"/>
                <a:pathLst>
                  <a:path w="30" h="37">
                    <a:moveTo>
                      <a:pt x="0" y="13"/>
                    </a:moveTo>
                    <a:cubicBezTo>
                      <a:pt x="1" y="26"/>
                      <a:pt x="4" y="37"/>
                      <a:pt x="14" y="33"/>
                    </a:cubicBezTo>
                    <a:cubicBezTo>
                      <a:pt x="24" y="28"/>
                      <a:pt x="30" y="16"/>
                      <a:pt x="28" y="2"/>
                    </a:cubicBezTo>
                    <a:cubicBezTo>
                      <a:pt x="23" y="17"/>
                      <a:pt x="3" y="17"/>
                      <a:pt x="3" y="0"/>
                    </a:cubicBezTo>
                    <a:cubicBezTo>
                      <a:pt x="2" y="5"/>
                      <a:pt x="0" y="11"/>
                      <a:pt x="0" y="13"/>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2" name="Freeform 46">
                <a:extLst>
                  <a:ext uri="{FF2B5EF4-FFF2-40B4-BE49-F238E27FC236}">
                    <a16:creationId xmlns:a16="http://schemas.microsoft.com/office/drawing/2014/main" id="{E30F8A50-C92E-5684-F68E-CAF68CBAD673}"/>
                  </a:ext>
                </a:extLst>
              </p:cNvPr>
              <p:cNvSpPr>
                <a:spLocks/>
              </p:cNvSpPr>
              <p:nvPr/>
            </p:nvSpPr>
            <p:spPr bwMode="auto">
              <a:xfrm>
                <a:off x="7689" y="3240"/>
                <a:ext cx="287" cy="1208"/>
              </a:xfrm>
              <a:custGeom>
                <a:avLst/>
                <a:gdLst>
                  <a:gd name="T0" fmla="*/ 0 w 57"/>
                  <a:gd name="T1" fmla="*/ 0 h 240"/>
                  <a:gd name="T2" fmla="*/ 0 w 57"/>
                  <a:gd name="T3" fmla="*/ 113 h 240"/>
                  <a:gd name="T4" fmla="*/ 8 w 57"/>
                  <a:gd name="T5" fmla="*/ 235 h 240"/>
                  <a:gd name="T6" fmla="*/ 36 w 57"/>
                  <a:gd name="T7" fmla="*/ 234 h 240"/>
                  <a:gd name="T8" fmla="*/ 46 w 57"/>
                  <a:gd name="T9" fmla="*/ 148 h 240"/>
                  <a:gd name="T10" fmla="*/ 42 w 57"/>
                  <a:gd name="T11" fmla="*/ 108 h 240"/>
                  <a:gd name="T12" fmla="*/ 57 w 57"/>
                  <a:gd name="T13" fmla="*/ 11 h 240"/>
                  <a:gd name="T14" fmla="*/ 0 w 57"/>
                  <a:gd name="T15" fmla="*/ 0 h 2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 h="240">
                    <a:moveTo>
                      <a:pt x="0" y="0"/>
                    </a:moveTo>
                    <a:cubicBezTo>
                      <a:pt x="0" y="0"/>
                      <a:pt x="0" y="85"/>
                      <a:pt x="0" y="113"/>
                    </a:cubicBezTo>
                    <a:cubicBezTo>
                      <a:pt x="0" y="141"/>
                      <a:pt x="8" y="235"/>
                      <a:pt x="8" y="235"/>
                    </a:cubicBezTo>
                    <a:cubicBezTo>
                      <a:pt x="22" y="240"/>
                      <a:pt x="36" y="234"/>
                      <a:pt x="36" y="234"/>
                    </a:cubicBezTo>
                    <a:cubicBezTo>
                      <a:pt x="38" y="209"/>
                      <a:pt x="45" y="169"/>
                      <a:pt x="46" y="148"/>
                    </a:cubicBezTo>
                    <a:cubicBezTo>
                      <a:pt x="47" y="127"/>
                      <a:pt x="38" y="124"/>
                      <a:pt x="42" y="108"/>
                    </a:cubicBezTo>
                    <a:cubicBezTo>
                      <a:pt x="46" y="93"/>
                      <a:pt x="57" y="11"/>
                      <a:pt x="57" y="11"/>
                    </a:cubicBezTo>
                    <a:lnTo>
                      <a:pt x="0" y="0"/>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3" name="Freeform 47">
                <a:extLst>
                  <a:ext uri="{FF2B5EF4-FFF2-40B4-BE49-F238E27FC236}">
                    <a16:creationId xmlns:a16="http://schemas.microsoft.com/office/drawing/2014/main" id="{FF79E351-9171-1AE3-539F-09450207CAAD}"/>
                  </a:ext>
                </a:extLst>
              </p:cNvPr>
              <p:cNvSpPr>
                <a:spLocks/>
              </p:cNvSpPr>
              <p:nvPr/>
            </p:nvSpPr>
            <p:spPr bwMode="auto">
              <a:xfrm>
                <a:off x="7905" y="3053"/>
                <a:ext cx="353" cy="1546"/>
              </a:xfrm>
              <a:custGeom>
                <a:avLst/>
                <a:gdLst>
                  <a:gd name="T0" fmla="*/ 3 w 70"/>
                  <a:gd name="T1" fmla="*/ 55 h 307"/>
                  <a:gd name="T2" fmla="*/ 14 w 70"/>
                  <a:gd name="T3" fmla="*/ 158 h 307"/>
                  <a:gd name="T4" fmla="*/ 21 w 70"/>
                  <a:gd name="T5" fmla="*/ 229 h 307"/>
                  <a:gd name="T6" fmla="*/ 24 w 70"/>
                  <a:gd name="T7" fmla="*/ 289 h 307"/>
                  <a:gd name="T8" fmla="*/ 52 w 70"/>
                  <a:gd name="T9" fmla="*/ 292 h 307"/>
                  <a:gd name="T10" fmla="*/ 55 w 70"/>
                  <a:gd name="T11" fmla="*/ 190 h 307"/>
                  <a:gd name="T12" fmla="*/ 61 w 70"/>
                  <a:gd name="T13" fmla="*/ 112 h 307"/>
                  <a:gd name="T14" fmla="*/ 61 w 70"/>
                  <a:gd name="T15" fmla="*/ 50 h 307"/>
                  <a:gd name="T16" fmla="*/ 70 w 70"/>
                  <a:gd name="T17" fmla="*/ 10 h 307"/>
                  <a:gd name="T18" fmla="*/ 0 w 70"/>
                  <a:gd name="T19" fmla="*/ 12 h 307"/>
                  <a:gd name="T20" fmla="*/ 3 w 70"/>
                  <a:gd name="T21" fmla="*/ 5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 h="307">
                    <a:moveTo>
                      <a:pt x="3" y="55"/>
                    </a:moveTo>
                    <a:cubicBezTo>
                      <a:pt x="3" y="55"/>
                      <a:pt x="10" y="146"/>
                      <a:pt x="14" y="158"/>
                    </a:cubicBezTo>
                    <a:cubicBezTo>
                      <a:pt x="17" y="169"/>
                      <a:pt x="19" y="214"/>
                      <a:pt x="21" y="229"/>
                    </a:cubicBezTo>
                    <a:cubicBezTo>
                      <a:pt x="23" y="245"/>
                      <a:pt x="24" y="289"/>
                      <a:pt x="24" y="289"/>
                    </a:cubicBezTo>
                    <a:cubicBezTo>
                      <a:pt x="29" y="307"/>
                      <a:pt x="52" y="292"/>
                      <a:pt x="52" y="292"/>
                    </a:cubicBezTo>
                    <a:cubicBezTo>
                      <a:pt x="62" y="235"/>
                      <a:pt x="55" y="207"/>
                      <a:pt x="55" y="190"/>
                    </a:cubicBezTo>
                    <a:cubicBezTo>
                      <a:pt x="55" y="174"/>
                      <a:pt x="63" y="130"/>
                      <a:pt x="61" y="112"/>
                    </a:cubicBezTo>
                    <a:cubicBezTo>
                      <a:pt x="59" y="94"/>
                      <a:pt x="57" y="57"/>
                      <a:pt x="61" y="50"/>
                    </a:cubicBezTo>
                    <a:cubicBezTo>
                      <a:pt x="64" y="43"/>
                      <a:pt x="68" y="31"/>
                      <a:pt x="70" y="10"/>
                    </a:cubicBezTo>
                    <a:cubicBezTo>
                      <a:pt x="43" y="0"/>
                      <a:pt x="0" y="12"/>
                      <a:pt x="0" y="12"/>
                    </a:cubicBezTo>
                    <a:lnTo>
                      <a:pt x="3" y="55"/>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4" name="Freeform 48">
                <a:extLst>
                  <a:ext uri="{FF2B5EF4-FFF2-40B4-BE49-F238E27FC236}">
                    <a16:creationId xmlns:a16="http://schemas.microsoft.com/office/drawing/2014/main" id="{A7B61042-FB3D-DD6D-C236-92348D95CC30}"/>
                  </a:ext>
                </a:extLst>
              </p:cNvPr>
              <p:cNvSpPr>
                <a:spLocks/>
              </p:cNvSpPr>
              <p:nvPr/>
            </p:nvSpPr>
            <p:spPr bwMode="auto">
              <a:xfrm>
                <a:off x="7553" y="2323"/>
                <a:ext cx="669" cy="1204"/>
              </a:xfrm>
              <a:custGeom>
                <a:avLst/>
                <a:gdLst>
                  <a:gd name="T0" fmla="*/ 32 w 133"/>
                  <a:gd name="T1" fmla="*/ 1 h 239"/>
                  <a:gd name="T2" fmla="*/ 115 w 133"/>
                  <a:gd name="T3" fmla="*/ 51 h 239"/>
                  <a:gd name="T4" fmla="*/ 115 w 133"/>
                  <a:gd name="T5" fmla="*/ 124 h 239"/>
                  <a:gd name="T6" fmla="*/ 119 w 133"/>
                  <a:gd name="T7" fmla="*/ 218 h 239"/>
                  <a:gd name="T8" fmla="*/ 30 w 133"/>
                  <a:gd name="T9" fmla="*/ 211 h 239"/>
                  <a:gd name="T10" fmla="*/ 34 w 133"/>
                  <a:gd name="T11" fmla="*/ 131 h 239"/>
                  <a:gd name="T12" fmla="*/ 32 w 133"/>
                  <a:gd name="T13" fmla="*/ 1 h 239"/>
                </a:gdLst>
                <a:ahLst/>
                <a:cxnLst>
                  <a:cxn ang="0">
                    <a:pos x="T0" y="T1"/>
                  </a:cxn>
                  <a:cxn ang="0">
                    <a:pos x="T2" y="T3"/>
                  </a:cxn>
                  <a:cxn ang="0">
                    <a:pos x="T4" y="T5"/>
                  </a:cxn>
                  <a:cxn ang="0">
                    <a:pos x="T6" y="T7"/>
                  </a:cxn>
                  <a:cxn ang="0">
                    <a:pos x="T8" y="T9"/>
                  </a:cxn>
                  <a:cxn ang="0">
                    <a:pos x="T10" y="T11"/>
                  </a:cxn>
                  <a:cxn ang="0">
                    <a:pos x="T12" y="T13"/>
                  </a:cxn>
                </a:cxnLst>
                <a:rect l="0" t="0" r="r" b="b"/>
                <a:pathLst>
                  <a:path w="133" h="239">
                    <a:moveTo>
                      <a:pt x="32" y="1"/>
                    </a:moveTo>
                    <a:cubicBezTo>
                      <a:pt x="55" y="0"/>
                      <a:pt x="96" y="28"/>
                      <a:pt x="115" y="51"/>
                    </a:cubicBezTo>
                    <a:cubicBezTo>
                      <a:pt x="133" y="74"/>
                      <a:pt x="122" y="100"/>
                      <a:pt x="115" y="124"/>
                    </a:cubicBezTo>
                    <a:cubicBezTo>
                      <a:pt x="109" y="149"/>
                      <a:pt x="119" y="212"/>
                      <a:pt x="119" y="218"/>
                    </a:cubicBezTo>
                    <a:cubicBezTo>
                      <a:pt x="90" y="237"/>
                      <a:pt x="38" y="239"/>
                      <a:pt x="30" y="211"/>
                    </a:cubicBezTo>
                    <a:cubicBezTo>
                      <a:pt x="26" y="180"/>
                      <a:pt x="33" y="149"/>
                      <a:pt x="34" y="131"/>
                    </a:cubicBezTo>
                    <a:cubicBezTo>
                      <a:pt x="32" y="92"/>
                      <a:pt x="0" y="12"/>
                      <a:pt x="32"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5" name="Freeform 49">
                <a:extLst>
                  <a:ext uri="{FF2B5EF4-FFF2-40B4-BE49-F238E27FC236}">
                    <a16:creationId xmlns:a16="http://schemas.microsoft.com/office/drawing/2014/main" id="{4BF03BA5-E54C-3919-59F0-BF9B50728426}"/>
                  </a:ext>
                </a:extLst>
              </p:cNvPr>
              <p:cNvSpPr>
                <a:spLocks/>
              </p:cNvSpPr>
              <p:nvPr/>
            </p:nvSpPr>
            <p:spPr bwMode="auto">
              <a:xfrm>
                <a:off x="7648" y="2328"/>
                <a:ext cx="182" cy="1209"/>
              </a:xfrm>
              <a:custGeom>
                <a:avLst/>
                <a:gdLst>
                  <a:gd name="T0" fmla="*/ 33 w 36"/>
                  <a:gd name="T1" fmla="*/ 5 h 240"/>
                  <a:gd name="T2" fmla="*/ 28 w 36"/>
                  <a:gd name="T3" fmla="*/ 141 h 240"/>
                  <a:gd name="T4" fmla="*/ 31 w 36"/>
                  <a:gd name="T5" fmla="*/ 240 h 240"/>
                  <a:gd name="T6" fmla="*/ 3 w 36"/>
                  <a:gd name="T7" fmla="*/ 206 h 240"/>
                  <a:gd name="T8" fmla="*/ 9 w 36"/>
                  <a:gd name="T9" fmla="*/ 126 h 240"/>
                  <a:gd name="T10" fmla="*/ 1 w 36"/>
                  <a:gd name="T11" fmla="*/ 42 h 240"/>
                  <a:gd name="T12" fmla="*/ 12 w 36"/>
                  <a:gd name="T13" fmla="*/ 10 h 240"/>
                  <a:gd name="T14" fmla="*/ 36 w 36"/>
                  <a:gd name="T15" fmla="*/ 0 h 240"/>
                  <a:gd name="T16" fmla="*/ 33 w 36"/>
                  <a:gd name="T17" fmla="*/ 5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240">
                    <a:moveTo>
                      <a:pt x="33" y="5"/>
                    </a:moveTo>
                    <a:cubicBezTo>
                      <a:pt x="21" y="60"/>
                      <a:pt x="25" y="118"/>
                      <a:pt x="28" y="141"/>
                    </a:cubicBezTo>
                    <a:cubicBezTo>
                      <a:pt x="30" y="164"/>
                      <a:pt x="31" y="240"/>
                      <a:pt x="31" y="240"/>
                    </a:cubicBezTo>
                    <a:cubicBezTo>
                      <a:pt x="12" y="231"/>
                      <a:pt x="4" y="214"/>
                      <a:pt x="3" y="206"/>
                    </a:cubicBezTo>
                    <a:cubicBezTo>
                      <a:pt x="3" y="198"/>
                      <a:pt x="10" y="132"/>
                      <a:pt x="9" y="126"/>
                    </a:cubicBezTo>
                    <a:cubicBezTo>
                      <a:pt x="9" y="121"/>
                      <a:pt x="0" y="70"/>
                      <a:pt x="1" y="42"/>
                    </a:cubicBezTo>
                    <a:cubicBezTo>
                      <a:pt x="1" y="14"/>
                      <a:pt x="12" y="10"/>
                      <a:pt x="12" y="10"/>
                    </a:cubicBezTo>
                    <a:cubicBezTo>
                      <a:pt x="36" y="0"/>
                      <a:pt x="36" y="0"/>
                      <a:pt x="36" y="0"/>
                    </a:cubicBezTo>
                    <a:lnTo>
                      <a:pt x="33" y="5"/>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6" name="Freeform 50">
                <a:extLst>
                  <a:ext uri="{FF2B5EF4-FFF2-40B4-BE49-F238E27FC236}">
                    <a16:creationId xmlns:a16="http://schemas.microsoft.com/office/drawing/2014/main" id="{06B99B49-FC84-CC51-737B-C4BBE8D1F413}"/>
                  </a:ext>
                </a:extLst>
              </p:cNvPr>
              <p:cNvSpPr>
                <a:spLocks/>
              </p:cNvSpPr>
              <p:nvPr/>
            </p:nvSpPr>
            <p:spPr bwMode="auto">
              <a:xfrm>
                <a:off x="7900" y="2383"/>
                <a:ext cx="423" cy="1164"/>
              </a:xfrm>
              <a:custGeom>
                <a:avLst/>
                <a:gdLst>
                  <a:gd name="T0" fmla="*/ 18 w 84"/>
                  <a:gd name="T1" fmla="*/ 0 h 231"/>
                  <a:gd name="T2" fmla="*/ 9 w 84"/>
                  <a:gd name="T3" fmla="*/ 108 h 231"/>
                  <a:gd name="T4" fmla="*/ 27 w 84"/>
                  <a:gd name="T5" fmla="*/ 231 h 231"/>
                  <a:gd name="T6" fmla="*/ 69 w 84"/>
                  <a:gd name="T7" fmla="*/ 191 h 231"/>
                  <a:gd name="T8" fmla="*/ 51 w 84"/>
                  <a:gd name="T9" fmla="*/ 31 h 231"/>
                  <a:gd name="T10" fmla="*/ 18 w 84"/>
                  <a:gd name="T11" fmla="*/ 0 h 231"/>
                </a:gdLst>
                <a:ahLst/>
                <a:cxnLst>
                  <a:cxn ang="0">
                    <a:pos x="T0" y="T1"/>
                  </a:cxn>
                  <a:cxn ang="0">
                    <a:pos x="T2" y="T3"/>
                  </a:cxn>
                  <a:cxn ang="0">
                    <a:pos x="T4" y="T5"/>
                  </a:cxn>
                  <a:cxn ang="0">
                    <a:pos x="T6" y="T7"/>
                  </a:cxn>
                  <a:cxn ang="0">
                    <a:pos x="T8" y="T9"/>
                  </a:cxn>
                  <a:cxn ang="0">
                    <a:pos x="T10" y="T11"/>
                  </a:cxn>
                </a:cxnLst>
                <a:rect l="0" t="0" r="r" b="b"/>
                <a:pathLst>
                  <a:path w="84" h="231">
                    <a:moveTo>
                      <a:pt x="18" y="0"/>
                    </a:moveTo>
                    <a:cubicBezTo>
                      <a:pt x="0" y="39"/>
                      <a:pt x="9" y="76"/>
                      <a:pt x="9" y="108"/>
                    </a:cubicBezTo>
                    <a:cubicBezTo>
                      <a:pt x="10" y="140"/>
                      <a:pt x="27" y="231"/>
                      <a:pt x="27" y="231"/>
                    </a:cubicBezTo>
                    <a:cubicBezTo>
                      <a:pt x="59" y="223"/>
                      <a:pt x="63" y="202"/>
                      <a:pt x="69" y="191"/>
                    </a:cubicBezTo>
                    <a:cubicBezTo>
                      <a:pt x="84" y="115"/>
                      <a:pt x="65" y="53"/>
                      <a:pt x="51" y="31"/>
                    </a:cubicBezTo>
                    <a:cubicBezTo>
                      <a:pt x="40" y="13"/>
                      <a:pt x="18" y="0"/>
                      <a:pt x="18" y="0"/>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7" name="Freeform 51">
                <a:extLst>
                  <a:ext uri="{FF2B5EF4-FFF2-40B4-BE49-F238E27FC236}">
                    <a16:creationId xmlns:a16="http://schemas.microsoft.com/office/drawing/2014/main" id="{0DA1FF5E-A5CA-C73B-B92A-C3B1C77876FB}"/>
                  </a:ext>
                </a:extLst>
              </p:cNvPr>
              <p:cNvSpPr>
                <a:spLocks/>
              </p:cNvSpPr>
              <p:nvPr/>
            </p:nvSpPr>
            <p:spPr bwMode="auto">
              <a:xfrm>
                <a:off x="7316" y="2943"/>
                <a:ext cx="126" cy="70"/>
              </a:xfrm>
              <a:custGeom>
                <a:avLst/>
                <a:gdLst>
                  <a:gd name="T0" fmla="*/ 4 w 25"/>
                  <a:gd name="T1" fmla="*/ 12 h 14"/>
                  <a:gd name="T2" fmla="*/ 20 w 25"/>
                  <a:gd name="T3" fmla="*/ 12 h 14"/>
                  <a:gd name="T4" fmla="*/ 20 w 25"/>
                  <a:gd name="T5" fmla="*/ 2 h 14"/>
                  <a:gd name="T6" fmla="*/ 4 w 25"/>
                  <a:gd name="T7" fmla="*/ 2 h 14"/>
                  <a:gd name="T8" fmla="*/ 4 w 25"/>
                  <a:gd name="T9" fmla="*/ 12 h 14"/>
                </a:gdLst>
                <a:ahLst/>
                <a:cxnLst>
                  <a:cxn ang="0">
                    <a:pos x="T0" y="T1"/>
                  </a:cxn>
                  <a:cxn ang="0">
                    <a:pos x="T2" y="T3"/>
                  </a:cxn>
                  <a:cxn ang="0">
                    <a:pos x="T4" y="T5"/>
                  </a:cxn>
                  <a:cxn ang="0">
                    <a:pos x="T6" y="T7"/>
                  </a:cxn>
                  <a:cxn ang="0">
                    <a:pos x="T8" y="T9"/>
                  </a:cxn>
                </a:cxnLst>
                <a:rect l="0" t="0" r="r" b="b"/>
                <a:pathLst>
                  <a:path w="25" h="14">
                    <a:moveTo>
                      <a:pt x="4" y="12"/>
                    </a:moveTo>
                    <a:cubicBezTo>
                      <a:pt x="9" y="14"/>
                      <a:pt x="16" y="14"/>
                      <a:pt x="20" y="12"/>
                    </a:cubicBezTo>
                    <a:cubicBezTo>
                      <a:pt x="25" y="9"/>
                      <a:pt x="25" y="5"/>
                      <a:pt x="20" y="2"/>
                    </a:cubicBezTo>
                    <a:cubicBezTo>
                      <a:pt x="16" y="0"/>
                      <a:pt x="9" y="0"/>
                      <a:pt x="4" y="2"/>
                    </a:cubicBezTo>
                    <a:cubicBezTo>
                      <a:pt x="0" y="5"/>
                      <a:pt x="0" y="9"/>
                      <a:pt x="4" y="12"/>
                    </a:cubicBezTo>
                    <a:close/>
                  </a:path>
                </a:pathLst>
              </a:custGeom>
              <a:solidFill>
                <a:srgbClr val="83C9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8" name="Freeform 52">
                <a:extLst>
                  <a:ext uri="{FF2B5EF4-FFF2-40B4-BE49-F238E27FC236}">
                    <a16:creationId xmlns:a16="http://schemas.microsoft.com/office/drawing/2014/main" id="{017DD53F-E29F-D7D1-FF7E-39B2D3C80C75}"/>
                  </a:ext>
                </a:extLst>
              </p:cNvPr>
              <p:cNvSpPr>
                <a:spLocks/>
              </p:cNvSpPr>
              <p:nvPr/>
            </p:nvSpPr>
            <p:spPr bwMode="auto">
              <a:xfrm>
                <a:off x="7548" y="2504"/>
                <a:ext cx="694" cy="675"/>
              </a:xfrm>
              <a:custGeom>
                <a:avLst/>
                <a:gdLst>
                  <a:gd name="T0" fmla="*/ 108 w 138"/>
                  <a:gd name="T1" fmla="*/ 7 h 134"/>
                  <a:gd name="T2" fmla="*/ 67 w 138"/>
                  <a:gd name="T3" fmla="*/ 100 h 134"/>
                  <a:gd name="T4" fmla="*/ 5 w 138"/>
                  <a:gd name="T5" fmla="*/ 102 h 134"/>
                  <a:gd name="T6" fmla="*/ 7 w 138"/>
                  <a:gd name="T7" fmla="*/ 128 h 134"/>
                  <a:gd name="T8" fmla="*/ 109 w 138"/>
                  <a:gd name="T9" fmla="*/ 98 h 134"/>
                  <a:gd name="T10" fmla="*/ 108 w 138"/>
                  <a:gd name="T11" fmla="*/ 7 h 134"/>
                </a:gdLst>
                <a:ahLst/>
                <a:cxnLst>
                  <a:cxn ang="0">
                    <a:pos x="T0" y="T1"/>
                  </a:cxn>
                  <a:cxn ang="0">
                    <a:pos x="T2" y="T3"/>
                  </a:cxn>
                  <a:cxn ang="0">
                    <a:pos x="T4" y="T5"/>
                  </a:cxn>
                  <a:cxn ang="0">
                    <a:pos x="T6" y="T7"/>
                  </a:cxn>
                  <a:cxn ang="0">
                    <a:pos x="T8" y="T9"/>
                  </a:cxn>
                  <a:cxn ang="0">
                    <a:pos x="T10" y="T11"/>
                  </a:cxn>
                </a:cxnLst>
                <a:rect l="0" t="0" r="r" b="b"/>
                <a:pathLst>
                  <a:path w="138" h="134">
                    <a:moveTo>
                      <a:pt x="108" y="7"/>
                    </a:moveTo>
                    <a:cubicBezTo>
                      <a:pt x="86" y="18"/>
                      <a:pt x="84" y="84"/>
                      <a:pt x="67" y="100"/>
                    </a:cubicBezTo>
                    <a:cubicBezTo>
                      <a:pt x="57" y="110"/>
                      <a:pt x="18" y="102"/>
                      <a:pt x="5" y="102"/>
                    </a:cubicBezTo>
                    <a:cubicBezTo>
                      <a:pt x="0" y="114"/>
                      <a:pt x="7" y="128"/>
                      <a:pt x="7" y="128"/>
                    </a:cubicBezTo>
                    <a:cubicBezTo>
                      <a:pt x="81" y="132"/>
                      <a:pt x="90" y="134"/>
                      <a:pt x="109" y="98"/>
                    </a:cubicBezTo>
                    <a:cubicBezTo>
                      <a:pt x="123" y="70"/>
                      <a:pt x="138" y="0"/>
                      <a:pt x="108" y="7"/>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9" name="Freeform 53">
                <a:extLst>
                  <a:ext uri="{FF2B5EF4-FFF2-40B4-BE49-F238E27FC236}">
                    <a16:creationId xmlns:a16="http://schemas.microsoft.com/office/drawing/2014/main" id="{EDB9F27B-1860-9030-E96D-DBAE6239CFC5}"/>
                  </a:ext>
                </a:extLst>
              </p:cNvPr>
              <p:cNvSpPr>
                <a:spLocks/>
              </p:cNvSpPr>
              <p:nvPr/>
            </p:nvSpPr>
            <p:spPr bwMode="auto">
              <a:xfrm>
                <a:off x="7321" y="2343"/>
                <a:ext cx="539" cy="670"/>
              </a:xfrm>
              <a:custGeom>
                <a:avLst/>
                <a:gdLst>
                  <a:gd name="T0" fmla="*/ 77 w 107"/>
                  <a:gd name="T1" fmla="*/ 7 h 133"/>
                  <a:gd name="T2" fmla="*/ 39 w 107"/>
                  <a:gd name="T3" fmla="*/ 90 h 133"/>
                  <a:gd name="T4" fmla="*/ 5 w 107"/>
                  <a:gd name="T5" fmla="*/ 116 h 133"/>
                  <a:gd name="T6" fmla="*/ 14 w 107"/>
                  <a:gd name="T7" fmla="*/ 133 h 133"/>
                  <a:gd name="T8" fmla="*/ 75 w 107"/>
                  <a:gd name="T9" fmla="*/ 85 h 133"/>
                  <a:gd name="T10" fmla="*/ 77 w 107"/>
                  <a:gd name="T11" fmla="*/ 7 h 133"/>
                </a:gdLst>
                <a:ahLst/>
                <a:cxnLst>
                  <a:cxn ang="0">
                    <a:pos x="T0" y="T1"/>
                  </a:cxn>
                  <a:cxn ang="0">
                    <a:pos x="T2" y="T3"/>
                  </a:cxn>
                  <a:cxn ang="0">
                    <a:pos x="T4" y="T5"/>
                  </a:cxn>
                  <a:cxn ang="0">
                    <a:pos x="T6" y="T7"/>
                  </a:cxn>
                  <a:cxn ang="0">
                    <a:pos x="T8" y="T9"/>
                  </a:cxn>
                  <a:cxn ang="0">
                    <a:pos x="T10" y="T11"/>
                  </a:cxn>
                </a:cxnLst>
                <a:rect l="0" t="0" r="r" b="b"/>
                <a:pathLst>
                  <a:path w="107" h="133">
                    <a:moveTo>
                      <a:pt x="77" y="7"/>
                    </a:moveTo>
                    <a:cubicBezTo>
                      <a:pt x="63" y="15"/>
                      <a:pt x="56" y="75"/>
                      <a:pt x="39" y="90"/>
                    </a:cubicBezTo>
                    <a:cubicBezTo>
                      <a:pt x="29" y="98"/>
                      <a:pt x="25" y="106"/>
                      <a:pt x="5" y="116"/>
                    </a:cubicBezTo>
                    <a:cubicBezTo>
                      <a:pt x="0" y="126"/>
                      <a:pt x="14" y="133"/>
                      <a:pt x="14" y="133"/>
                    </a:cubicBezTo>
                    <a:cubicBezTo>
                      <a:pt x="53" y="118"/>
                      <a:pt x="62" y="105"/>
                      <a:pt x="75" y="85"/>
                    </a:cubicBezTo>
                    <a:cubicBezTo>
                      <a:pt x="92" y="61"/>
                      <a:pt x="107" y="0"/>
                      <a:pt x="77" y="7"/>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0" name="Freeform 54">
                <a:extLst>
                  <a:ext uri="{FF2B5EF4-FFF2-40B4-BE49-F238E27FC236}">
                    <a16:creationId xmlns:a16="http://schemas.microsoft.com/office/drawing/2014/main" id="{F8A86E93-59D1-596A-9F90-DFDD45B2C948}"/>
                  </a:ext>
                </a:extLst>
              </p:cNvPr>
              <p:cNvSpPr>
                <a:spLocks/>
              </p:cNvSpPr>
              <p:nvPr/>
            </p:nvSpPr>
            <p:spPr bwMode="auto">
              <a:xfrm>
                <a:off x="7175" y="2937"/>
                <a:ext cx="226" cy="197"/>
              </a:xfrm>
              <a:custGeom>
                <a:avLst/>
                <a:gdLst>
                  <a:gd name="T0" fmla="*/ 42 w 45"/>
                  <a:gd name="T1" fmla="*/ 13 h 39"/>
                  <a:gd name="T2" fmla="*/ 34 w 45"/>
                  <a:gd name="T3" fmla="*/ 22 h 39"/>
                  <a:gd name="T4" fmla="*/ 24 w 45"/>
                  <a:gd name="T5" fmla="*/ 31 h 39"/>
                  <a:gd name="T6" fmla="*/ 25 w 45"/>
                  <a:gd name="T7" fmla="*/ 23 h 39"/>
                  <a:gd name="T8" fmla="*/ 14 w 45"/>
                  <a:gd name="T9" fmla="*/ 36 h 39"/>
                  <a:gd name="T10" fmla="*/ 15 w 45"/>
                  <a:gd name="T11" fmla="*/ 25 h 39"/>
                  <a:gd name="T12" fmla="*/ 7 w 45"/>
                  <a:gd name="T13" fmla="*/ 35 h 39"/>
                  <a:gd name="T14" fmla="*/ 11 w 45"/>
                  <a:gd name="T15" fmla="*/ 20 h 39"/>
                  <a:gd name="T16" fmla="*/ 1 w 45"/>
                  <a:gd name="T17" fmla="*/ 28 h 39"/>
                  <a:gd name="T18" fmla="*/ 14 w 45"/>
                  <a:gd name="T19" fmla="*/ 12 h 39"/>
                  <a:gd name="T20" fmla="*/ 3 w 45"/>
                  <a:gd name="T21" fmla="*/ 15 h 39"/>
                  <a:gd name="T22" fmla="*/ 34 w 45"/>
                  <a:gd name="T23" fmla="*/ 0 h 39"/>
                  <a:gd name="T24" fmla="*/ 42 w 45"/>
                  <a:gd name="T25" fmla="*/ 13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 h="39">
                    <a:moveTo>
                      <a:pt x="42" y="13"/>
                    </a:moveTo>
                    <a:cubicBezTo>
                      <a:pt x="42" y="14"/>
                      <a:pt x="38" y="18"/>
                      <a:pt x="34" y="22"/>
                    </a:cubicBezTo>
                    <a:cubicBezTo>
                      <a:pt x="31" y="26"/>
                      <a:pt x="26" y="33"/>
                      <a:pt x="24" y="31"/>
                    </a:cubicBezTo>
                    <a:cubicBezTo>
                      <a:pt x="22" y="29"/>
                      <a:pt x="25" y="23"/>
                      <a:pt x="25" y="23"/>
                    </a:cubicBezTo>
                    <a:cubicBezTo>
                      <a:pt x="25" y="23"/>
                      <a:pt x="15" y="32"/>
                      <a:pt x="14" y="36"/>
                    </a:cubicBezTo>
                    <a:cubicBezTo>
                      <a:pt x="12" y="39"/>
                      <a:pt x="13" y="30"/>
                      <a:pt x="15" y="25"/>
                    </a:cubicBezTo>
                    <a:cubicBezTo>
                      <a:pt x="9" y="35"/>
                      <a:pt x="7" y="37"/>
                      <a:pt x="7" y="35"/>
                    </a:cubicBezTo>
                    <a:cubicBezTo>
                      <a:pt x="6" y="32"/>
                      <a:pt x="12" y="19"/>
                      <a:pt x="11" y="20"/>
                    </a:cubicBezTo>
                    <a:cubicBezTo>
                      <a:pt x="3" y="32"/>
                      <a:pt x="1" y="33"/>
                      <a:pt x="1" y="28"/>
                    </a:cubicBezTo>
                    <a:cubicBezTo>
                      <a:pt x="2" y="23"/>
                      <a:pt x="9" y="14"/>
                      <a:pt x="14" y="12"/>
                    </a:cubicBezTo>
                    <a:cubicBezTo>
                      <a:pt x="1" y="20"/>
                      <a:pt x="0" y="19"/>
                      <a:pt x="3" y="15"/>
                    </a:cubicBezTo>
                    <a:cubicBezTo>
                      <a:pt x="6" y="12"/>
                      <a:pt x="18" y="2"/>
                      <a:pt x="34" y="0"/>
                    </a:cubicBezTo>
                    <a:cubicBezTo>
                      <a:pt x="45" y="10"/>
                      <a:pt x="42" y="13"/>
                      <a:pt x="42" y="13"/>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1" name="Freeform 55">
                <a:extLst>
                  <a:ext uri="{FF2B5EF4-FFF2-40B4-BE49-F238E27FC236}">
                    <a16:creationId xmlns:a16="http://schemas.microsoft.com/office/drawing/2014/main" id="{7ADFC7DD-6D7F-8DF7-910C-F1B9B51B9432}"/>
                  </a:ext>
                </a:extLst>
              </p:cNvPr>
              <p:cNvSpPr>
                <a:spLocks/>
              </p:cNvSpPr>
              <p:nvPr/>
            </p:nvSpPr>
            <p:spPr bwMode="auto">
              <a:xfrm>
                <a:off x="7316" y="3018"/>
                <a:ext cx="292" cy="146"/>
              </a:xfrm>
              <a:custGeom>
                <a:avLst/>
                <a:gdLst>
                  <a:gd name="T0" fmla="*/ 6 w 58"/>
                  <a:gd name="T1" fmla="*/ 17 h 29"/>
                  <a:gd name="T2" fmla="*/ 24 w 58"/>
                  <a:gd name="T3" fmla="*/ 1 h 29"/>
                  <a:gd name="T4" fmla="*/ 40 w 58"/>
                  <a:gd name="T5" fmla="*/ 3 h 29"/>
                  <a:gd name="T6" fmla="*/ 55 w 58"/>
                  <a:gd name="T7" fmla="*/ 7 h 29"/>
                  <a:gd name="T8" fmla="*/ 57 w 58"/>
                  <a:gd name="T9" fmla="*/ 20 h 29"/>
                  <a:gd name="T10" fmla="*/ 55 w 58"/>
                  <a:gd name="T11" fmla="*/ 21 h 29"/>
                  <a:gd name="T12" fmla="*/ 41 w 58"/>
                  <a:gd name="T13" fmla="*/ 23 h 29"/>
                  <a:gd name="T14" fmla="*/ 30 w 58"/>
                  <a:gd name="T15" fmla="*/ 23 h 29"/>
                  <a:gd name="T16" fmla="*/ 33 w 58"/>
                  <a:gd name="T17" fmla="*/ 25 h 29"/>
                  <a:gd name="T18" fmla="*/ 31 w 58"/>
                  <a:gd name="T19" fmla="*/ 27 h 29"/>
                  <a:gd name="T20" fmla="*/ 15 w 58"/>
                  <a:gd name="T21" fmla="*/ 17 h 29"/>
                  <a:gd name="T22" fmla="*/ 6 w 58"/>
                  <a:gd name="T23" fmla="*/ 17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8" h="29">
                    <a:moveTo>
                      <a:pt x="6" y="17"/>
                    </a:moveTo>
                    <a:cubicBezTo>
                      <a:pt x="10" y="11"/>
                      <a:pt x="16" y="4"/>
                      <a:pt x="24" y="1"/>
                    </a:cubicBezTo>
                    <a:cubicBezTo>
                      <a:pt x="29" y="0"/>
                      <a:pt x="35" y="1"/>
                      <a:pt x="40" y="3"/>
                    </a:cubicBezTo>
                    <a:cubicBezTo>
                      <a:pt x="44" y="4"/>
                      <a:pt x="50" y="5"/>
                      <a:pt x="55" y="7"/>
                    </a:cubicBezTo>
                    <a:cubicBezTo>
                      <a:pt x="56" y="12"/>
                      <a:pt x="58" y="16"/>
                      <a:pt x="57" y="20"/>
                    </a:cubicBezTo>
                    <a:cubicBezTo>
                      <a:pt x="57" y="21"/>
                      <a:pt x="56" y="21"/>
                      <a:pt x="55" y="21"/>
                    </a:cubicBezTo>
                    <a:cubicBezTo>
                      <a:pt x="50" y="22"/>
                      <a:pt x="46" y="23"/>
                      <a:pt x="41" y="23"/>
                    </a:cubicBezTo>
                    <a:cubicBezTo>
                      <a:pt x="38" y="23"/>
                      <a:pt x="33" y="24"/>
                      <a:pt x="30" y="23"/>
                    </a:cubicBezTo>
                    <a:cubicBezTo>
                      <a:pt x="32" y="23"/>
                      <a:pt x="33" y="24"/>
                      <a:pt x="33" y="25"/>
                    </a:cubicBezTo>
                    <a:cubicBezTo>
                      <a:pt x="33" y="26"/>
                      <a:pt x="32" y="27"/>
                      <a:pt x="31" y="27"/>
                    </a:cubicBezTo>
                    <a:cubicBezTo>
                      <a:pt x="25" y="29"/>
                      <a:pt x="19" y="21"/>
                      <a:pt x="15" y="17"/>
                    </a:cubicBezTo>
                    <a:cubicBezTo>
                      <a:pt x="15" y="18"/>
                      <a:pt x="0" y="26"/>
                      <a:pt x="6" y="17"/>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2" name="Freeform 56">
                <a:extLst>
                  <a:ext uri="{FF2B5EF4-FFF2-40B4-BE49-F238E27FC236}">
                    <a16:creationId xmlns:a16="http://schemas.microsoft.com/office/drawing/2014/main" id="{697EFB9A-68B5-9CF5-25B6-6F5761A706EE}"/>
                  </a:ext>
                </a:extLst>
              </p:cNvPr>
              <p:cNvSpPr>
                <a:spLocks/>
              </p:cNvSpPr>
              <p:nvPr/>
            </p:nvSpPr>
            <p:spPr bwMode="auto">
              <a:xfrm>
                <a:off x="7608" y="2006"/>
                <a:ext cx="287" cy="357"/>
              </a:xfrm>
              <a:custGeom>
                <a:avLst/>
                <a:gdLst>
                  <a:gd name="T0" fmla="*/ 17 w 57"/>
                  <a:gd name="T1" fmla="*/ 9 h 71"/>
                  <a:gd name="T2" fmla="*/ 16 w 57"/>
                  <a:gd name="T3" fmla="*/ 11 h 71"/>
                  <a:gd name="T4" fmla="*/ 15 w 57"/>
                  <a:gd name="T5" fmla="*/ 22 h 71"/>
                  <a:gd name="T6" fmla="*/ 7 w 57"/>
                  <a:gd name="T7" fmla="*/ 38 h 71"/>
                  <a:gd name="T8" fmla="*/ 39 w 57"/>
                  <a:gd name="T9" fmla="*/ 69 h 71"/>
                  <a:gd name="T10" fmla="*/ 48 w 57"/>
                  <a:gd name="T11" fmla="*/ 67 h 71"/>
                  <a:gd name="T12" fmla="*/ 43 w 57"/>
                  <a:gd name="T13" fmla="*/ 43 h 71"/>
                  <a:gd name="T14" fmla="*/ 35 w 57"/>
                  <a:gd name="T15" fmla="*/ 27 h 71"/>
                  <a:gd name="T16" fmla="*/ 37 w 57"/>
                  <a:gd name="T17" fmla="*/ 13 h 71"/>
                  <a:gd name="T18" fmla="*/ 17 w 57"/>
                  <a:gd name="T19" fmla="*/ 9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71">
                    <a:moveTo>
                      <a:pt x="17" y="9"/>
                    </a:moveTo>
                    <a:cubicBezTo>
                      <a:pt x="17" y="9"/>
                      <a:pt x="16" y="10"/>
                      <a:pt x="16" y="11"/>
                    </a:cubicBezTo>
                    <a:cubicBezTo>
                      <a:pt x="15" y="14"/>
                      <a:pt x="16" y="18"/>
                      <a:pt x="15" y="22"/>
                    </a:cubicBezTo>
                    <a:cubicBezTo>
                      <a:pt x="13" y="28"/>
                      <a:pt x="9" y="33"/>
                      <a:pt x="7" y="38"/>
                    </a:cubicBezTo>
                    <a:cubicBezTo>
                      <a:pt x="0" y="59"/>
                      <a:pt x="21" y="71"/>
                      <a:pt x="39" y="69"/>
                    </a:cubicBezTo>
                    <a:cubicBezTo>
                      <a:pt x="42" y="69"/>
                      <a:pt x="45" y="69"/>
                      <a:pt x="48" y="67"/>
                    </a:cubicBezTo>
                    <a:cubicBezTo>
                      <a:pt x="57" y="60"/>
                      <a:pt x="47" y="49"/>
                      <a:pt x="43" y="43"/>
                    </a:cubicBezTo>
                    <a:cubicBezTo>
                      <a:pt x="40" y="39"/>
                      <a:pt x="36" y="33"/>
                      <a:pt x="35" y="27"/>
                    </a:cubicBezTo>
                    <a:cubicBezTo>
                      <a:pt x="35" y="22"/>
                      <a:pt x="38" y="18"/>
                      <a:pt x="37" y="13"/>
                    </a:cubicBezTo>
                    <a:cubicBezTo>
                      <a:pt x="35" y="2"/>
                      <a:pt x="22" y="0"/>
                      <a:pt x="17" y="9"/>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3" name="Freeform 57">
                <a:extLst>
                  <a:ext uri="{FF2B5EF4-FFF2-40B4-BE49-F238E27FC236}">
                    <a16:creationId xmlns:a16="http://schemas.microsoft.com/office/drawing/2014/main" id="{FE8B4F36-6B77-28F8-DB4A-7B9E481DA92A}"/>
                  </a:ext>
                </a:extLst>
              </p:cNvPr>
              <p:cNvSpPr>
                <a:spLocks/>
              </p:cNvSpPr>
              <p:nvPr/>
            </p:nvSpPr>
            <p:spPr bwMode="auto">
              <a:xfrm>
                <a:off x="7799" y="2263"/>
                <a:ext cx="207" cy="277"/>
              </a:xfrm>
              <a:custGeom>
                <a:avLst/>
                <a:gdLst>
                  <a:gd name="T0" fmla="*/ 33 w 41"/>
                  <a:gd name="T1" fmla="*/ 0 h 55"/>
                  <a:gd name="T2" fmla="*/ 40 w 41"/>
                  <a:gd name="T3" fmla="*/ 29 h 55"/>
                  <a:gd name="T4" fmla="*/ 12 w 41"/>
                  <a:gd name="T5" fmla="*/ 52 h 55"/>
                  <a:gd name="T6" fmla="*/ 0 w 41"/>
                  <a:gd name="T7" fmla="*/ 38 h 55"/>
                  <a:gd name="T8" fmla="*/ 5 w 41"/>
                  <a:gd name="T9" fmla="*/ 15 h 55"/>
                  <a:gd name="T10" fmla="*/ 33 w 41"/>
                  <a:gd name="T11" fmla="*/ 0 h 55"/>
                </a:gdLst>
                <a:ahLst/>
                <a:cxnLst>
                  <a:cxn ang="0">
                    <a:pos x="T0" y="T1"/>
                  </a:cxn>
                  <a:cxn ang="0">
                    <a:pos x="T2" y="T3"/>
                  </a:cxn>
                  <a:cxn ang="0">
                    <a:pos x="T4" y="T5"/>
                  </a:cxn>
                  <a:cxn ang="0">
                    <a:pos x="T6" y="T7"/>
                  </a:cxn>
                  <a:cxn ang="0">
                    <a:pos x="T8" y="T9"/>
                  </a:cxn>
                  <a:cxn ang="0">
                    <a:pos x="T10" y="T11"/>
                  </a:cxn>
                </a:cxnLst>
                <a:rect l="0" t="0" r="r" b="b"/>
                <a:pathLst>
                  <a:path w="41" h="55">
                    <a:moveTo>
                      <a:pt x="33" y="0"/>
                    </a:moveTo>
                    <a:cubicBezTo>
                      <a:pt x="33" y="0"/>
                      <a:pt x="27" y="21"/>
                      <a:pt x="40" y="29"/>
                    </a:cubicBezTo>
                    <a:cubicBezTo>
                      <a:pt x="41" y="34"/>
                      <a:pt x="27" y="55"/>
                      <a:pt x="12" y="52"/>
                    </a:cubicBezTo>
                    <a:cubicBezTo>
                      <a:pt x="4" y="50"/>
                      <a:pt x="0" y="38"/>
                      <a:pt x="0" y="38"/>
                    </a:cubicBezTo>
                    <a:cubicBezTo>
                      <a:pt x="0" y="30"/>
                      <a:pt x="5" y="15"/>
                      <a:pt x="5" y="15"/>
                    </a:cubicBezTo>
                    <a:lnTo>
                      <a:pt x="33" y="0"/>
                    </a:ln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4" name="Freeform 58">
                <a:extLst>
                  <a:ext uri="{FF2B5EF4-FFF2-40B4-BE49-F238E27FC236}">
                    <a16:creationId xmlns:a16="http://schemas.microsoft.com/office/drawing/2014/main" id="{7B2E5088-C43C-1D75-91EB-C492D05D32E9}"/>
                  </a:ext>
                </a:extLst>
              </p:cNvPr>
              <p:cNvSpPr>
                <a:spLocks/>
              </p:cNvSpPr>
              <p:nvPr/>
            </p:nvSpPr>
            <p:spPr bwMode="auto">
              <a:xfrm>
                <a:off x="7704" y="1945"/>
                <a:ext cx="307" cy="444"/>
              </a:xfrm>
              <a:custGeom>
                <a:avLst/>
                <a:gdLst>
                  <a:gd name="T0" fmla="*/ 4 w 61"/>
                  <a:gd name="T1" fmla="*/ 21 h 88"/>
                  <a:gd name="T2" fmla="*/ 1 w 61"/>
                  <a:gd name="T3" fmla="*/ 44 h 88"/>
                  <a:gd name="T4" fmla="*/ 13 w 61"/>
                  <a:gd name="T5" fmla="*/ 81 h 88"/>
                  <a:gd name="T6" fmla="*/ 43 w 61"/>
                  <a:gd name="T7" fmla="*/ 73 h 88"/>
                  <a:gd name="T8" fmla="*/ 61 w 61"/>
                  <a:gd name="T9" fmla="*/ 36 h 88"/>
                  <a:gd name="T10" fmla="*/ 31 w 61"/>
                  <a:gd name="T11" fmla="*/ 1 h 88"/>
                  <a:gd name="T12" fmla="*/ 4 w 61"/>
                  <a:gd name="T13" fmla="*/ 21 h 88"/>
                </a:gdLst>
                <a:ahLst/>
                <a:cxnLst>
                  <a:cxn ang="0">
                    <a:pos x="T0" y="T1"/>
                  </a:cxn>
                  <a:cxn ang="0">
                    <a:pos x="T2" y="T3"/>
                  </a:cxn>
                  <a:cxn ang="0">
                    <a:pos x="T4" y="T5"/>
                  </a:cxn>
                  <a:cxn ang="0">
                    <a:pos x="T6" y="T7"/>
                  </a:cxn>
                  <a:cxn ang="0">
                    <a:pos x="T8" y="T9"/>
                  </a:cxn>
                  <a:cxn ang="0">
                    <a:pos x="T10" y="T11"/>
                  </a:cxn>
                  <a:cxn ang="0">
                    <a:pos x="T12" y="T13"/>
                  </a:cxn>
                </a:cxnLst>
                <a:rect l="0" t="0" r="r" b="b"/>
                <a:pathLst>
                  <a:path w="61" h="88">
                    <a:moveTo>
                      <a:pt x="4" y="21"/>
                    </a:moveTo>
                    <a:cubicBezTo>
                      <a:pt x="4" y="21"/>
                      <a:pt x="0" y="34"/>
                      <a:pt x="1" y="44"/>
                    </a:cubicBezTo>
                    <a:cubicBezTo>
                      <a:pt x="3" y="54"/>
                      <a:pt x="4" y="75"/>
                      <a:pt x="13" y="81"/>
                    </a:cubicBezTo>
                    <a:cubicBezTo>
                      <a:pt x="21" y="88"/>
                      <a:pt x="34" y="80"/>
                      <a:pt x="43" y="73"/>
                    </a:cubicBezTo>
                    <a:cubicBezTo>
                      <a:pt x="51" y="66"/>
                      <a:pt x="60" y="52"/>
                      <a:pt x="61" y="36"/>
                    </a:cubicBezTo>
                    <a:cubicBezTo>
                      <a:pt x="61" y="20"/>
                      <a:pt x="55" y="0"/>
                      <a:pt x="31" y="1"/>
                    </a:cubicBezTo>
                    <a:cubicBezTo>
                      <a:pt x="8" y="2"/>
                      <a:pt x="4" y="21"/>
                      <a:pt x="4" y="21"/>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5" name="Freeform 59">
                <a:extLst>
                  <a:ext uri="{FF2B5EF4-FFF2-40B4-BE49-F238E27FC236}">
                    <a16:creationId xmlns:a16="http://schemas.microsoft.com/office/drawing/2014/main" id="{26395FD5-4F1E-4DEF-D3C0-799C44631D1F}"/>
                  </a:ext>
                </a:extLst>
              </p:cNvPr>
              <p:cNvSpPr>
                <a:spLocks/>
              </p:cNvSpPr>
              <p:nvPr/>
            </p:nvSpPr>
            <p:spPr bwMode="auto">
              <a:xfrm>
                <a:off x="7774" y="1915"/>
                <a:ext cx="332" cy="458"/>
              </a:xfrm>
              <a:custGeom>
                <a:avLst/>
                <a:gdLst>
                  <a:gd name="T0" fmla="*/ 6 w 66"/>
                  <a:gd name="T1" fmla="*/ 17 h 91"/>
                  <a:gd name="T2" fmla="*/ 10 w 66"/>
                  <a:gd name="T3" fmla="*/ 39 h 91"/>
                  <a:gd name="T4" fmla="*/ 23 w 66"/>
                  <a:gd name="T5" fmla="*/ 51 h 91"/>
                  <a:gd name="T6" fmla="*/ 28 w 66"/>
                  <a:gd name="T7" fmla="*/ 69 h 91"/>
                  <a:gd name="T8" fmla="*/ 29 w 66"/>
                  <a:gd name="T9" fmla="*/ 84 h 91"/>
                  <a:gd name="T10" fmla="*/ 32 w 66"/>
                  <a:gd name="T11" fmla="*/ 90 h 91"/>
                  <a:gd name="T12" fmla="*/ 43 w 66"/>
                  <a:gd name="T13" fmla="*/ 87 h 91"/>
                  <a:gd name="T14" fmla="*/ 55 w 66"/>
                  <a:gd name="T15" fmla="*/ 78 h 91"/>
                  <a:gd name="T16" fmla="*/ 65 w 66"/>
                  <a:gd name="T17" fmla="*/ 51 h 91"/>
                  <a:gd name="T18" fmla="*/ 42 w 66"/>
                  <a:gd name="T19" fmla="*/ 11 h 91"/>
                  <a:gd name="T20" fmla="*/ 6 w 66"/>
                  <a:gd name="T21" fmla="*/ 17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6" h="91">
                    <a:moveTo>
                      <a:pt x="6" y="17"/>
                    </a:moveTo>
                    <a:cubicBezTo>
                      <a:pt x="0" y="25"/>
                      <a:pt x="3" y="34"/>
                      <a:pt x="10" y="39"/>
                    </a:cubicBezTo>
                    <a:cubicBezTo>
                      <a:pt x="15" y="43"/>
                      <a:pt x="20" y="45"/>
                      <a:pt x="23" y="51"/>
                    </a:cubicBezTo>
                    <a:cubicBezTo>
                      <a:pt x="26" y="56"/>
                      <a:pt x="28" y="63"/>
                      <a:pt x="28" y="69"/>
                    </a:cubicBezTo>
                    <a:cubicBezTo>
                      <a:pt x="29" y="74"/>
                      <a:pt x="29" y="79"/>
                      <a:pt x="29" y="84"/>
                    </a:cubicBezTo>
                    <a:cubicBezTo>
                      <a:pt x="29" y="87"/>
                      <a:pt x="29" y="90"/>
                      <a:pt x="32" y="90"/>
                    </a:cubicBezTo>
                    <a:cubicBezTo>
                      <a:pt x="35" y="91"/>
                      <a:pt x="41" y="89"/>
                      <a:pt x="43" y="87"/>
                    </a:cubicBezTo>
                    <a:cubicBezTo>
                      <a:pt x="48" y="85"/>
                      <a:pt x="51" y="82"/>
                      <a:pt x="55" y="78"/>
                    </a:cubicBezTo>
                    <a:cubicBezTo>
                      <a:pt x="61" y="70"/>
                      <a:pt x="65" y="61"/>
                      <a:pt x="65" y="51"/>
                    </a:cubicBezTo>
                    <a:cubicBezTo>
                      <a:pt x="66" y="33"/>
                      <a:pt x="55" y="22"/>
                      <a:pt x="42" y="11"/>
                    </a:cubicBezTo>
                    <a:cubicBezTo>
                      <a:pt x="29" y="0"/>
                      <a:pt x="17" y="4"/>
                      <a:pt x="6" y="17"/>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6" name="Freeform 60">
                <a:extLst>
                  <a:ext uri="{FF2B5EF4-FFF2-40B4-BE49-F238E27FC236}">
                    <a16:creationId xmlns:a16="http://schemas.microsoft.com/office/drawing/2014/main" id="{4C888B8C-B12F-E608-7871-78EBF54BBB2E}"/>
                  </a:ext>
                </a:extLst>
              </p:cNvPr>
              <p:cNvSpPr>
                <a:spLocks/>
              </p:cNvSpPr>
              <p:nvPr/>
            </p:nvSpPr>
            <p:spPr bwMode="auto">
              <a:xfrm>
                <a:off x="7663" y="1910"/>
                <a:ext cx="217" cy="252"/>
              </a:xfrm>
              <a:custGeom>
                <a:avLst/>
                <a:gdLst>
                  <a:gd name="T0" fmla="*/ 20 w 43"/>
                  <a:gd name="T1" fmla="*/ 9 h 50"/>
                  <a:gd name="T2" fmla="*/ 20 w 43"/>
                  <a:gd name="T3" fmla="*/ 9 h 50"/>
                  <a:gd name="T4" fmla="*/ 43 w 43"/>
                  <a:gd name="T5" fmla="*/ 10 h 50"/>
                  <a:gd name="T6" fmla="*/ 22 w 43"/>
                  <a:gd name="T7" fmla="*/ 33 h 50"/>
                  <a:gd name="T8" fmla="*/ 13 w 43"/>
                  <a:gd name="T9" fmla="*/ 38 h 50"/>
                  <a:gd name="T10" fmla="*/ 5 w 43"/>
                  <a:gd name="T11" fmla="*/ 50 h 50"/>
                  <a:gd name="T12" fmla="*/ 3 w 43"/>
                  <a:gd name="T13" fmla="*/ 26 h 50"/>
                  <a:gd name="T14" fmla="*/ 20 w 43"/>
                  <a:gd name="T15" fmla="*/ 9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50">
                    <a:moveTo>
                      <a:pt x="20" y="9"/>
                    </a:moveTo>
                    <a:cubicBezTo>
                      <a:pt x="20" y="9"/>
                      <a:pt x="20" y="9"/>
                      <a:pt x="20" y="9"/>
                    </a:cubicBezTo>
                    <a:cubicBezTo>
                      <a:pt x="25" y="6"/>
                      <a:pt x="43" y="0"/>
                      <a:pt x="43" y="10"/>
                    </a:cubicBezTo>
                    <a:cubicBezTo>
                      <a:pt x="43" y="19"/>
                      <a:pt x="29" y="29"/>
                      <a:pt x="22" y="33"/>
                    </a:cubicBezTo>
                    <a:cubicBezTo>
                      <a:pt x="19" y="35"/>
                      <a:pt x="15" y="36"/>
                      <a:pt x="13" y="38"/>
                    </a:cubicBezTo>
                    <a:cubicBezTo>
                      <a:pt x="9" y="41"/>
                      <a:pt x="8" y="47"/>
                      <a:pt x="5" y="50"/>
                    </a:cubicBezTo>
                    <a:cubicBezTo>
                      <a:pt x="0" y="45"/>
                      <a:pt x="1" y="32"/>
                      <a:pt x="3" y="26"/>
                    </a:cubicBezTo>
                    <a:cubicBezTo>
                      <a:pt x="6" y="18"/>
                      <a:pt x="13" y="14"/>
                      <a:pt x="20" y="9"/>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7" name="Freeform 61">
                <a:extLst>
                  <a:ext uri="{FF2B5EF4-FFF2-40B4-BE49-F238E27FC236}">
                    <a16:creationId xmlns:a16="http://schemas.microsoft.com/office/drawing/2014/main" id="{60F09710-EEC6-C190-F918-332B30402095}"/>
                  </a:ext>
                </a:extLst>
              </p:cNvPr>
              <p:cNvSpPr>
                <a:spLocks/>
              </p:cNvSpPr>
              <p:nvPr/>
            </p:nvSpPr>
            <p:spPr bwMode="auto">
              <a:xfrm>
                <a:off x="7809" y="2313"/>
                <a:ext cx="106" cy="76"/>
              </a:xfrm>
              <a:custGeom>
                <a:avLst/>
                <a:gdLst>
                  <a:gd name="T0" fmla="*/ 1 w 21"/>
                  <a:gd name="T1" fmla="*/ 10 h 15"/>
                  <a:gd name="T2" fmla="*/ 21 w 21"/>
                  <a:gd name="T3" fmla="*/ 0 h 15"/>
                  <a:gd name="T4" fmla="*/ 0 w 21"/>
                  <a:gd name="T5" fmla="*/ 15 h 15"/>
                  <a:gd name="T6" fmla="*/ 1 w 21"/>
                  <a:gd name="T7" fmla="*/ 10 h 15"/>
                </a:gdLst>
                <a:ahLst/>
                <a:cxnLst>
                  <a:cxn ang="0">
                    <a:pos x="T0" y="T1"/>
                  </a:cxn>
                  <a:cxn ang="0">
                    <a:pos x="T2" y="T3"/>
                  </a:cxn>
                  <a:cxn ang="0">
                    <a:pos x="T4" y="T5"/>
                  </a:cxn>
                  <a:cxn ang="0">
                    <a:pos x="T6" y="T7"/>
                  </a:cxn>
                </a:cxnLst>
                <a:rect l="0" t="0" r="r" b="b"/>
                <a:pathLst>
                  <a:path w="21" h="15">
                    <a:moveTo>
                      <a:pt x="1" y="10"/>
                    </a:moveTo>
                    <a:cubicBezTo>
                      <a:pt x="11" y="10"/>
                      <a:pt x="21" y="0"/>
                      <a:pt x="21" y="0"/>
                    </a:cubicBezTo>
                    <a:cubicBezTo>
                      <a:pt x="21" y="0"/>
                      <a:pt x="19" y="11"/>
                      <a:pt x="0" y="15"/>
                    </a:cubicBezTo>
                    <a:lnTo>
                      <a:pt x="1" y="10"/>
                    </a:lnTo>
                    <a:close/>
                  </a:path>
                </a:pathLst>
              </a:custGeom>
              <a:solidFill>
                <a:srgbClr val="F4AE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8" name="Freeform 62">
                <a:extLst>
                  <a:ext uri="{FF2B5EF4-FFF2-40B4-BE49-F238E27FC236}">
                    <a16:creationId xmlns:a16="http://schemas.microsoft.com/office/drawing/2014/main" id="{11153687-4211-6FDC-E564-B073DE712DCD}"/>
                  </a:ext>
                </a:extLst>
              </p:cNvPr>
              <p:cNvSpPr>
                <a:spLocks/>
              </p:cNvSpPr>
              <p:nvPr/>
            </p:nvSpPr>
            <p:spPr bwMode="auto">
              <a:xfrm>
                <a:off x="9134" y="5164"/>
                <a:ext cx="508" cy="251"/>
              </a:xfrm>
              <a:custGeom>
                <a:avLst/>
                <a:gdLst>
                  <a:gd name="T0" fmla="*/ 9 w 101"/>
                  <a:gd name="T1" fmla="*/ 0 h 50"/>
                  <a:gd name="T2" fmla="*/ 5 w 101"/>
                  <a:gd name="T3" fmla="*/ 26 h 50"/>
                  <a:gd name="T4" fmla="*/ 101 w 101"/>
                  <a:gd name="T5" fmla="*/ 40 h 50"/>
                  <a:gd name="T6" fmla="*/ 74 w 101"/>
                  <a:gd name="T7" fmla="*/ 1 h 50"/>
                  <a:gd name="T8" fmla="*/ 9 w 101"/>
                  <a:gd name="T9" fmla="*/ 0 h 50"/>
                </a:gdLst>
                <a:ahLst/>
                <a:cxnLst>
                  <a:cxn ang="0">
                    <a:pos x="T0" y="T1"/>
                  </a:cxn>
                  <a:cxn ang="0">
                    <a:pos x="T2" y="T3"/>
                  </a:cxn>
                  <a:cxn ang="0">
                    <a:pos x="T4" y="T5"/>
                  </a:cxn>
                  <a:cxn ang="0">
                    <a:pos x="T6" y="T7"/>
                  </a:cxn>
                  <a:cxn ang="0">
                    <a:pos x="T8" y="T9"/>
                  </a:cxn>
                </a:cxnLst>
                <a:rect l="0" t="0" r="r" b="b"/>
                <a:pathLst>
                  <a:path w="101" h="50">
                    <a:moveTo>
                      <a:pt x="9" y="0"/>
                    </a:moveTo>
                    <a:cubicBezTo>
                      <a:pt x="0" y="14"/>
                      <a:pt x="2" y="25"/>
                      <a:pt x="5" y="26"/>
                    </a:cubicBezTo>
                    <a:cubicBezTo>
                      <a:pt x="59" y="50"/>
                      <a:pt x="93" y="43"/>
                      <a:pt x="101" y="40"/>
                    </a:cubicBezTo>
                    <a:cubicBezTo>
                      <a:pt x="92" y="27"/>
                      <a:pt x="84" y="15"/>
                      <a:pt x="74" y="1"/>
                    </a:cubicBezTo>
                    <a:cubicBezTo>
                      <a:pt x="47" y="6"/>
                      <a:pt x="9" y="0"/>
                      <a:pt x="9" y="0"/>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9" name="Freeform 63">
                <a:extLst>
                  <a:ext uri="{FF2B5EF4-FFF2-40B4-BE49-F238E27FC236}">
                    <a16:creationId xmlns:a16="http://schemas.microsoft.com/office/drawing/2014/main" id="{B04C80A5-8AE4-26DB-665D-A2C8FA9561CA}"/>
                  </a:ext>
                </a:extLst>
              </p:cNvPr>
              <p:cNvSpPr>
                <a:spLocks/>
              </p:cNvSpPr>
              <p:nvPr/>
            </p:nvSpPr>
            <p:spPr bwMode="auto">
              <a:xfrm>
                <a:off x="7830" y="3209"/>
                <a:ext cx="553" cy="625"/>
              </a:xfrm>
              <a:custGeom>
                <a:avLst/>
                <a:gdLst>
                  <a:gd name="T0" fmla="*/ 553 w 553"/>
                  <a:gd name="T1" fmla="*/ 0 h 625"/>
                  <a:gd name="T2" fmla="*/ 553 w 553"/>
                  <a:gd name="T3" fmla="*/ 303 h 625"/>
                  <a:gd name="T4" fmla="*/ 0 w 553"/>
                  <a:gd name="T5" fmla="*/ 625 h 625"/>
                  <a:gd name="T6" fmla="*/ 5 w 553"/>
                  <a:gd name="T7" fmla="*/ 318 h 625"/>
                  <a:gd name="T8" fmla="*/ 553 w 553"/>
                  <a:gd name="T9" fmla="*/ 0 h 625"/>
                </a:gdLst>
                <a:ahLst/>
                <a:cxnLst>
                  <a:cxn ang="0">
                    <a:pos x="T0" y="T1"/>
                  </a:cxn>
                  <a:cxn ang="0">
                    <a:pos x="T2" y="T3"/>
                  </a:cxn>
                  <a:cxn ang="0">
                    <a:pos x="T4" y="T5"/>
                  </a:cxn>
                  <a:cxn ang="0">
                    <a:pos x="T6" y="T7"/>
                  </a:cxn>
                  <a:cxn ang="0">
                    <a:pos x="T8" y="T9"/>
                  </a:cxn>
                </a:cxnLst>
                <a:rect l="0" t="0" r="r" b="b"/>
                <a:pathLst>
                  <a:path w="553" h="625">
                    <a:moveTo>
                      <a:pt x="553" y="0"/>
                    </a:moveTo>
                    <a:lnTo>
                      <a:pt x="553" y="303"/>
                    </a:lnTo>
                    <a:lnTo>
                      <a:pt x="0" y="625"/>
                    </a:lnTo>
                    <a:lnTo>
                      <a:pt x="5" y="318"/>
                    </a:lnTo>
                    <a:lnTo>
                      <a:pt x="553" y="0"/>
                    </a:lnTo>
                    <a:close/>
                  </a:path>
                </a:pathLst>
              </a:custGeom>
              <a:solidFill>
                <a:srgbClr val="A3D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0" name="Freeform 64">
                <a:extLst>
                  <a:ext uri="{FF2B5EF4-FFF2-40B4-BE49-F238E27FC236}">
                    <a16:creationId xmlns:a16="http://schemas.microsoft.com/office/drawing/2014/main" id="{81DB399F-496E-EA6E-BB78-41C723439466}"/>
                  </a:ext>
                </a:extLst>
              </p:cNvPr>
              <p:cNvSpPr>
                <a:spLocks/>
              </p:cNvSpPr>
              <p:nvPr/>
            </p:nvSpPr>
            <p:spPr bwMode="auto">
              <a:xfrm>
                <a:off x="5357" y="3209"/>
                <a:ext cx="554" cy="625"/>
              </a:xfrm>
              <a:custGeom>
                <a:avLst/>
                <a:gdLst>
                  <a:gd name="T0" fmla="*/ 554 w 554"/>
                  <a:gd name="T1" fmla="*/ 318 h 625"/>
                  <a:gd name="T2" fmla="*/ 549 w 554"/>
                  <a:gd name="T3" fmla="*/ 625 h 625"/>
                  <a:gd name="T4" fmla="*/ 0 w 554"/>
                  <a:gd name="T5" fmla="*/ 303 h 625"/>
                  <a:gd name="T6" fmla="*/ 0 w 554"/>
                  <a:gd name="T7" fmla="*/ 0 h 625"/>
                  <a:gd name="T8" fmla="*/ 554 w 554"/>
                  <a:gd name="T9" fmla="*/ 318 h 625"/>
                </a:gdLst>
                <a:ahLst/>
                <a:cxnLst>
                  <a:cxn ang="0">
                    <a:pos x="T0" y="T1"/>
                  </a:cxn>
                  <a:cxn ang="0">
                    <a:pos x="T2" y="T3"/>
                  </a:cxn>
                  <a:cxn ang="0">
                    <a:pos x="T4" y="T5"/>
                  </a:cxn>
                  <a:cxn ang="0">
                    <a:pos x="T6" y="T7"/>
                  </a:cxn>
                  <a:cxn ang="0">
                    <a:pos x="T8" y="T9"/>
                  </a:cxn>
                </a:cxnLst>
                <a:rect l="0" t="0" r="r" b="b"/>
                <a:pathLst>
                  <a:path w="554" h="625">
                    <a:moveTo>
                      <a:pt x="554" y="318"/>
                    </a:moveTo>
                    <a:lnTo>
                      <a:pt x="549" y="625"/>
                    </a:lnTo>
                    <a:lnTo>
                      <a:pt x="0" y="303"/>
                    </a:lnTo>
                    <a:lnTo>
                      <a:pt x="0" y="0"/>
                    </a:lnTo>
                    <a:lnTo>
                      <a:pt x="554" y="318"/>
                    </a:lnTo>
                    <a:close/>
                  </a:path>
                </a:pathLst>
              </a:custGeom>
              <a:solidFill>
                <a:srgbClr val="CEE9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1" name="Freeform 65">
                <a:extLst>
                  <a:ext uri="{FF2B5EF4-FFF2-40B4-BE49-F238E27FC236}">
                    <a16:creationId xmlns:a16="http://schemas.microsoft.com/office/drawing/2014/main" id="{D209683D-9CE5-E84F-18D1-21B94EC9E1DF}"/>
                  </a:ext>
                </a:extLst>
              </p:cNvPr>
              <p:cNvSpPr>
                <a:spLocks/>
              </p:cNvSpPr>
              <p:nvPr/>
            </p:nvSpPr>
            <p:spPr bwMode="auto">
              <a:xfrm>
                <a:off x="7336" y="3461"/>
                <a:ext cx="499" cy="489"/>
              </a:xfrm>
              <a:custGeom>
                <a:avLst/>
                <a:gdLst>
                  <a:gd name="T0" fmla="*/ 0 w 99"/>
                  <a:gd name="T1" fmla="*/ 97 h 97"/>
                  <a:gd name="T2" fmla="*/ 0 w 99"/>
                  <a:gd name="T3" fmla="*/ 37 h 97"/>
                  <a:gd name="T4" fmla="*/ 17 w 99"/>
                  <a:gd name="T5" fmla="*/ 13 h 97"/>
                  <a:gd name="T6" fmla="*/ 99 w 99"/>
                  <a:gd name="T7" fmla="*/ 13 h 97"/>
                  <a:gd name="T8" fmla="*/ 98 w 99"/>
                  <a:gd name="T9" fmla="*/ 74 h 97"/>
                  <a:gd name="T10" fmla="*/ 17 w 99"/>
                  <a:gd name="T11" fmla="*/ 74 h 97"/>
                  <a:gd name="T12" fmla="*/ 0 w 99"/>
                  <a:gd name="T13" fmla="*/ 97 h 97"/>
                </a:gdLst>
                <a:ahLst/>
                <a:cxnLst>
                  <a:cxn ang="0">
                    <a:pos x="T0" y="T1"/>
                  </a:cxn>
                  <a:cxn ang="0">
                    <a:pos x="T2" y="T3"/>
                  </a:cxn>
                  <a:cxn ang="0">
                    <a:pos x="T4" y="T5"/>
                  </a:cxn>
                  <a:cxn ang="0">
                    <a:pos x="T6" y="T7"/>
                  </a:cxn>
                  <a:cxn ang="0">
                    <a:pos x="T8" y="T9"/>
                  </a:cxn>
                  <a:cxn ang="0">
                    <a:pos x="T10" y="T11"/>
                  </a:cxn>
                  <a:cxn ang="0">
                    <a:pos x="T12" y="T13"/>
                  </a:cxn>
                </a:cxnLst>
                <a:rect l="0" t="0" r="r" b="b"/>
                <a:pathLst>
                  <a:path w="99" h="97">
                    <a:moveTo>
                      <a:pt x="0" y="97"/>
                    </a:moveTo>
                    <a:cubicBezTo>
                      <a:pt x="0" y="37"/>
                      <a:pt x="0" y="37"/>
                      <a:pt x="0" y="37"/>
                    </a:cubicBezTo>
                    <a:cubicBezTo>
                      <a:pt x="0" y="28"/>
                      <a:pt x="6" y="20"/>
                      <a:pt x="17" y="13"/>
                    </a:cubicBezTo>
                    <a:cubicBezTo>
                      <a:pt x="40" y="0"/>
                      <a:pt x="76" y="0"/>
                      <a:pt x="99" y="13"/>
                    </a:cubicBezTo>
                    <a:cubicBezTo>
                      <a:pt x="98" y="74"/>
                      <a:pt x="98" y="74"/>
                      <a:pt x="98" y="74"/>
                    </a:cubicBezTo>
                    <a:cubicBezTo>
                      <a:pt x="76" y="61"/>
                      <a:pt x="39" y="61"/>
                      <a:pt x="17" y="74"/>
                    </a:cubicBezTo>
                    <a:cubicBezTo>
                      <a:pt x="6" y="80"/>
                      <a:pt x="0" y="89"/>
                      <a:pt x="0" y="97"/>
                    </a:cubicBezTo>
                    <a:close/>
                  </a:path>
                </a:pathLst>
              </a:custGeom>
              <a:solidFill>
                <a:srgbClr val="6CC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2" name="Freeform 66">
                <a:extLst>
                  <a:ext uri="{FF2B5EF4-FFF2-40B4-BE49-F238E27FC236}">
                    <a16:creationId xmlns:a16="http://schemas.microsoft.com/office/drawing/2014/main" id="{6E206F7A-EB59-893C-056F-2C7CF982896F}"/>
                  </a:ext>
                </a:extLst>
              </p:cNvPr>
              <p:cNvSpPr>
                <a:spLocks/>
              </p:cNvSpPr>
              <p:nvPr/>
            </p:nvSpPr>
            <p:spPr bwMode="auto">
              <a:xfrm>
                <a:off x="5906" y="3461"/>
                <a:ext cx="498" cy="489"/>
              </a:xfrm>
              <a:custGeom>
                <a:avLst/>
                <a:gdLst>
                  <a:gd name="T0" fmla="*/ 99 w 99"/>
                  <a:gd name="T1" fmla="*/ 37 h 97"/>
                  <a:gd name="T2" fmla="*/ 99 w 99"/>
                  <a:gd name="T3" fmla="*/ 97 h 97"/>
                  <a:gd name="T4" fmla="*/ 82 w 99"/>
                  <a:gd name="T5" fmla="*/ 74 h 97"/>
                  <a:gd name="T6" fmla="*/ 0 w 99"/>
                  <a:gd name="T7" fmla="*/ 74 h 97"/>
                  <a:gd name="T8" fmla="*/ 1 w 99"/>
                  <a:gd name="T9" fmla="*/ 13 h 97"/>
                  <a:gd name="T10" fmla="*/ 82 w 99"/>
                  <a:gd name="T11" fmla="*/ 13 h 97"/>
                  <a:gd name="T12" fmla="*/ 99 w 99"/>
                  <a:gd name="T13" fmla="*/ 37 h 97"/>
                </a:gdLst>
                <a:ahLst/>
                <a:cxnLst>
                  <a:cxn ang="0">
                    <a:pos x="T0" y="T1"/>
                  </a:cxn>
                  <a:cxn ang="0">
                    <a:pos x="T2" y="T3"/>
                  </a:cxn>
                  <a:cxn ang="0">
                    <a:pos x="T4" y="T5"/>
                  </a:cxn>
                  <a:cxn ang="0">
                    <a:pos x="T6" y="T7"/>
                  </a:cxn>
                  <a:cxn ang="0">
                    <a:pos x="T8" y="T9"/>
                  </a:cxn>
                  <a:cxn ang="0">
                    <a:pos x="T10" y="T11"/>
                  </a:cxn>
                  <a:cxn ang="0">
                    <a:pos x="T12" y="T13"/>
                  </a:cxn>
                </a:cxnLst>
                <a:rect l="0" t="0" r="r" b="b"/>
                <a:pathLst>
                  <a:path w="99" h="97">
                    <a:moveTo>
                      <a:pt x="99" y="37"/>
                    </a:moveTo>
                    <a:cubicBezTo>
                      <a:pt x="99" y="97"/>
                      <a:pt x="99" y="97"/>
                      <a:pt x="99" y="97"/>
                    </a:cubicBezTo>
                    <a:cubicBezTo>
                      <a:pt x="99" y="89"/>
                      <a:pt x="93" y="80"/>
                      <a:pt x="82" y="74"/>
                    </a:cubicBezTo>
                    <a:cubicBezTo>
                      <a:pt x="59" y="61"/>
                      <a:pt x="23" y="61"/>
                      <a:pt x="0" y="74"/>
                    </a:cubicBezTo>
                    <a:cubicBezTo>
                      <a:pt x="1" y="13"/>
                      <a:pt x="1" y="13"/>
                      <a:pt x="1" y="13"/>
                    </a:cubicBezTo>
                    <a:cubicBezTo>
                      <a:pt x="23" y="0"/>
                      <a:pt x="59" y="0"/>
                      <a:pt x="82" y="13"/>
                    </a:cubicBezTo>
                    <a:cubicBezTo>
                      <a:pt x="93" y="20"/>
                      <a:pt x="99" y="29"/>
                      <a:pt x="99" y="37"/>
                    </a:cubicBezTo>
                    <a:close/>
                  </a:path>
                </a:pathLst>
              </a:custGeom>
              <a:solidFill>
                <a:srgbClr val="A3D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3" name="Freeform 67">
                <a:extLst>
                  <a:ext uri="{FF2B5EF4-FFF2-40B4-BE49-F238E27FC236}">
                    <a16:creationId xmlns:a16="http://schemas.microsoft.com/office/drawing/2014/main" id="{D9ADBC55-6E43-C995-FBB9-02A8E2A9057A}"/>
                  </a:ext>
                </a:extLst>
              </p:cNvPr>
              <p:cNvSpPr>
                <a:spLocks/>
              </p:cNvSpPr>
              <p:nvPr/>
            </p:nvSpPr>
            <p:spPr bwMode="auto">
              <a:xfrm>
                <a:off x="6319" y="3768"/>
                <a:ext cx="554" cy="620"/>
              </a:xfrm>
              <a:custGeom>
                <a:avLst/>
                <a:gdLst>
                  <a:gd name="T0" fmla="*/ 554 w 554"/>
                  <a:gd name="T1" fmla="*/ 318 h 620"/>
                  <a:gd name="T2" fmla="*/ 554 w 554"/>
                  <a:gd name="T3" fmla="*/ 620 h 620"/>
                  <a:gd name="T4" fmla="*/ 0 w 554"/>
                  <a:gd name="T5" fmla="*/ 303 h 620"/>
                  <a:gd name="T6" fmla="*/ 0 w 554"/>
                  <a:gd name="T7" fmla="*/ 0 h 620"/>
                  <a:gd name="T8" fmla="*/ 554 w 554"/>
                  <a:gd name="T9" fmla="*/ 318 h 620"/>
                </a:gdLst>
                <a:ahLst/>
                <a:cxnLst>
                  <a:cxn ang="0">
                    <a:pos x="T0" y="T1"/>
                  </a:cxn>
                  <a:cxn ang="0">
                    <a:pos x="T2" y="T3"/>
                  </a:cxn>
                  <a:cxn ang="0">
                    <a:pos x="T4" y="T5"/>
                  </a:cxn>
                  <a:cxn ang="0">
                    <a:pos x="T6" y="T7"/>
                  </a:cxn>
                  <a:cxn ang="0">
                    <a:pos x="T8" y="T9"/>
                  </a:cxn>
                </a:cxnLst>
                <a:rect l="0" t="0" r="r" b="b"/>
                <a:pathLst>
                  <a:path w="554" h="620">
                    <a:moveTo>
                      <a:pt x="554" y="318"/>
                    </a:moveTo>
                    <a:lnTo>
                      <a:pt x="554" y="620"/>
                    </a:lnTo>
                    <a:lnTo>
                      <a:pt x="0" y="303"/>
                    </a:lnTo>
                    <a:lnTo>
                      <a:pt x="0" y="0"/>
                    </a:lnTo>
                    <a:lnTo>
                      <a:pt x="554" y="318"/>
                    </a:lnTo>
                    <a:close/>
                  </a:path>
                </a:pathLst>
              </a:custGeom>
              <a:solidFill>
                <a:srgbClr val="CEE9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4" name="Freeform 68">
                <a:extLst>
                  <a:ext uri="{FF2B5EF4-FFF2-40B4-BE49-F238E27FC236}">
                    <a16:creationId xmlns:a16="http://schemas.microsoft.com/office/drawing/2014/main" id="{E1C90EFD-4906-B8E9-EDFA-9D959621A37E}"/>
                  </a:ext>
                </a:extLst>
              </p:cNvPr>
              <p:cNvSpPr>
                <a:spLocks/>
              </p:cNvSpPr>
              <p:nvPr/>
            </p:nvSpPr>
            <p:spPr bwMode="auto">
              <a:xfrm>
                <a:off x="6873" y="3768"/>
                <a:ext cx="549" cy="620"/>
              </a:xfrm>
              <a:custGeom>
                <a:avLst/>
                <a:gdLst>
                  <a:gd name="T0" fmla="*/ 549 w 549"/>
                  <a:gd name="T1" fmla="*/ 0 h 620"/>
                  <a:gd name="T2" fmla="*/ 549 w 549"/>
                  <a:gd name="T3" fmla="*/ 303 h 620"/>
                  <a:gd name="T4" fmla="*/ 0 w 549"/>
                  <a:gd name="T5" fmla="*/ 620 h 620"/>
                  <a:gd name="T6" fmla="*/ 0 w 549"/>
                  <a:gd name="T7" fmla="*/ 318 h 620"/>
                  <a:gd name="T8" fmla="*/ 549 w 549"/>
                  <a:gd name="T9" fmla="*/ 0 h 620"/>
                </a:gdLst>
                <a:ahLst/>
                <a:cxnLst>
                  <a:cxn ang="0">
                    <a:pos x="T0" y="T1"/>
                  </a:cxn>
                  <a:cxn ang="0">
                    <a:pos x="T2" y="T3"/>
                  </a:cxn>
                  <a:cxn ang="0">
                    <a:pos x="T4" y="T5"/>
                  </a:cxn>
                  <a:cxn ang="0">
                    <a:pos x="T6" y="T7"/>
                  </a:cxn>
                  <a:cxn ang="0">
                    <a:pos x="T8" y="T9"/>
                  </a:cxn>
                </a:cxnLst>
                <a:rect l="0" t="0" r="r" b="b"/>
                <a:pathLst>
                  <a:path w="549" h="620">
                    <a:moveTo>
                      <a:pt x="549" y="0"/>
                    </a:moveTo>
                    <a:lnTo>
                      <a:pt x="549" y="303"/>
                    </a:lnTo>
                    <a:lnTo>
                      <a:pt x="0" y="620"/>
                    </a:lnTo>
                    <a:lnTo>
                      <a:pt x="0" y="318"/>
                    </a:lnTo>
                    <a:lnTo>
                      <a:pt x="549" y="0"/>
                    </a:lnTo>
                    <a:close/>
                  </a:path>
                </a:pathLst>
              </a:custGeom>
              <a:solidFill>
                <a:srgbClr val="A3D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5" name="Freeform 69">
                <a:extLst>
                  <a:ext uri="{FF2B5EF4-FFF2-40B4-BE49-F238E27FC236}">
                    <a16:creationId xmlns:a16="http://schemas.microsoft.com/office/drawing/2014/main" id="{4E1625E6-2DC4-3B7C-E441-13A54057A3AD}"/>
                  </a:ext>
                </a:extLst>
              </p:cNvPr>
              <p:cNvSpPr>
                <a:spLocks/>
              </p:cNvSpPr>
              <p:nvPr/>
            </p:nvSpPr>
            <p:spPr bwMode="auto">
              <a:xfrm>
                <a:off x="5357" y="2333"/>
                <a:ext cx="3026" cy="1753"/>
              </a:xfrm>
              <a:custGeom>
                <a:avLst/>
                <a:gdLst>
                  <a:gd name="T0" fmla="*/ 601 w 601"/>
                  <a:gd name="T1" fmla="*/ 174 h 348"/>
                  <a:gd name="T2" fmla="*/ 492 w 601"/>
                  <a:gd name="T3" fmla="*/ 237 h 348"/>
                  <a:gd name="T4" fmla="*/ 410 w 601"/>
                  <a:gd name="T5" fmla="*/ 237 h 348"/>
                  <a:gd name="T6" fmla="*/ 410 w 601"/>
                  <a:gd name="T7" fmla="*/ 285 h 348"/>
                  <a:gd name="T8" fmla="*/ 301 w 601"/>
                  <a:gd name="T9" fmla="*/ 348 h 348"/>
                  <a:gd name="T10" fmla="*/ 191 w 601"/>
                  <a:gd name="T11" fmla="*/ 285 h 348"/>
                  <a:gd name="T12" fmla="*/ 191 w 601"/>
                  <a:gd name="T13" fmla="*/ 237 h 348"/>
                  <a:gd name="T14" fmla="*/ 110 w 601"/>
                  <a:gd name="T15" fmla="*/ 237 h 348"/>
                  <a:gd name="T16" fmla="*/ 0 w 601"/>
                  <a:gd name="T17" fmla="*/ 174 h 348"/>
                  <a:gd name="T18" fmla="*/ 299 w 601"/>
                  <a:gd name="T19" fmla="*/ 0 h 348"/>
                  <a:gd name="T20" fmla="*/ 601 w 601"/>
                  <a:gd name="T21" fmla="*/ 174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601" y="174"/>
                    </a:moveTo>
                    <a:cubicBezTo>
                      <a:pt x="492" y="237"/>
                      <a:pt x="492" y="237"/>
                      <a:pt x="492" y="237"/>
                    </a:cubicBezTo>
                    <a:cubicBezTo>
                      <a:pt x="469" y="224"/>
                      <a:pt x="433" y="224"/>
                      <a:pt x="410" y="237"/>
                    </a:cubicBezTo>
                    <a:cubicBezTo>
                      <a:pt x="388" y="251"/>
                      <a:pt x="388" y="272"/>
                      <a:pt x="410" y="285"/>
                    </a:cubicBezTo>
                    <a:cubicBezTo>
                      <a:pt x="301" y="348"/>
                      <a:pt x="301" y="348"/>
                      <a:pt x="301" y="348"/>
                    </a:cubicBezTo>
                    <a:cubicBezTo>
                      <a:pt x="191" y="285"/>
                      <a:pt x="191" y="285"/>
                      <a:pt x="191" y="285"/>
                    </a:cubicBezTo>
                    <a:cubicBezTo>
                      <a:pt x="214" y="272"/>
                      <a:pt x="214" y="251"/>
                      <a:pt x="191" y="237"/>
                    </a:cubicBezTo>
                    <a:cubicBezTo>
                      <a:pt x="168" y="224"/>
                      <a:pt x="132" y="224"/>
                      <a:pt x="110" y="237"/>
                    </a:cubicBezTo>
                    <a:cubicBezTo>
                      <a:pt x="0" y="174"/>
                      <a:pt x="0" y="174"/>
                      <a:pt x="0" y="174"/>
                    </a:cubicBezTo>
                    <a:cubicBezTo>
                      <a:pt x="299" y="0"/>
                      <a:pt x="299" y="0"/>
                      <a:pt x="299" y="0"/>
                    </a:cubicBezTo>
                    <a:lnTo>
                      <a:pt x="601" y="174"/>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6" name="Freeform 70">
                <a:extLst>
                  <a:ext uri="{FF2B5EF4-FFF2-40B4-BE49-F238E27FC236}">
                    <a16:creationId xmlns:a16="http://schemas.microsoft.com/office/drawing/2014/main" id="{7C2817BC-8958-9AD9-AF5D-32C3B068B9C7}"/>
                  </a:ext>
                </a:extLst>
              </p:cNvPr>
              <p:cNvSpPr>
                <a:spLocks/>
              </p:cNvSpPr>
              <p:nvPr/>
            </p:nvSpPr>
            <p:spPr bwMode="auto">
              <a:xfrm>
                <a:off x="5860" y="3915"/>
                <a:ext cx="86" cy="423"/>
              </a:xfrm>
              <a:custGeom>
                <a:avLst/>
                <a:gdLst>
                  <a:gd name="T0" fmla="*/ 17 w 17"/>
                  <a:gd name="T1" fmla="*/ 0 h 84"/>
                  <a:gd name="T2" fmla="*/ 17 w 17"/>
                  <a:gd name="T3" fmla="*/ 60 h 84"/>
                  <a:gd name="T4" fmla="*/ 0 w 17"/>
                  <a:gd name="T5" fmla="*/ 84 h 84"/>
                  <a:gd name="T6" fmla="*/ 0 w 17"/>
                  <a:gd name="T7" fmla="*/ 24 h 84"/>
                  <a:gd name="T8" fmla="*/ 17 w 17"/>
                  <a:gd name="T9" fmla="*/ 0 h 84"/>
                </a:gdLst>
                <a:ahLst/>
                <a:cxnLst>
                  <a:cxn ang="0">
                    <a:pos x="T0" y="T1"/>
                  </a:cxn>
                  <a:cxn ang="0">
                    <a:pos x="T2" y="T3"/>
                  </a:cxn>
                  <a:cxn ang="0">
                    <a:pos x="T4" y="T5"/>
                  </a:cxn>
                  <a:cxn ang="0">
                    <a:pos x="T6" y="T7"/>
                  </a:cxn>
                  <a:cxn ang="0">
                    <a:pos x="T8" y="T9"/>
                  </a:cxn>
                </a:cxnLst>
                <a:rect l="0" t="0" r="r" b="b"/>
                <a:pathLst>
                  <a:path w="17" h="84">
                    <a:moveTo>
                      <a:pt x="17" y="0"/>
                    </a:moveTo>
                    <a:cubicBezTo>
                      <a:pt x="17" y="60"/>
                      <a:pt x="17" y="60"/>
                      <a:pt x="17" y="60"/>
                    </a:cubicBezTo>
                    <a:cubicBezTo>
                      <a:pt x="17" y="69"/>
                      <a:pt x="11" y="77"/>
                      <a:pt x="0" y="84"/>
                    </a:cubicBezTo>
                    <a:cubicBezTo>
                      <a:pt x="0" y="24"/>
                      <a:pt x="0" y="24"/>
                      <a:pt x="0" y="24"/>
                    </a:cubicBezTo>
                    <a:cubicBezTo>
                      <a:pt x="12" y="17"/>
                      <a:pt x="17" y="9"/>
                      <a:pt x="17" y="0"/>
                    </a:cubicBez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7" name="Freeform 71">
                <a:extLst>
                  <a:ext uri="{FF2B5EF4-FFF2-40B4-BE49-F238E27FC236}">
                    <a16:creationId xmlns:a16="http://schemas.microsoft.com/office/drawing/2014/main" id="{45E432DD-6720-5297-A19C-E3E038CC3C47}"/>
                  </a:ext>
                </a:extLst>
              </p:cNvPr>
              <p:cNvSpPr>
                <a:spLocks/>
              </p:cNvSpPr>
              <p:nvPr/>
            </p:nvSpPr>
            <p:spPr bwMode="auto">
              <a:xfrm>
                <a:off x="5866" y="4353"/>
                <a:ext cx="548" cy="624"/>
              </a:xfrm>
              <a:custGeom>
                <a:avLst/>
                <a:gdLst>
                  <a:gd name="T0" fmla="*/ 548 w 548"/>
                  <a:gd name="T1" fmla="*/ 0 h 624"/>
                  <a:gd name="T2" fmla="*/ 548 w 548"/>
                  <a:gd name="T3" fmla="*/ 302 h 624"/>
                  <a:gd name="T4" fmla="*/ 0 w 548"/>
                  <a:gd name="T5" fmla="*/ 624 h 624"/>
                  <a:gd name="T6" fmla="*/ 0 w 548"/>
                  <a:gd name="T7" fmla="*/ 317 h 624"/>
                  <a:gd name="T8" fmla="*/ 548 w 548"/>
                  <a:gd name="T9" fmla="*/ 0 h 624"/>
                </a:gdLst>
                <a:ahLst/>
                <a:cxnLst>
                  <a:cxn ang="0">
                    <a:pos x="T0" y="T1"/>
                  </a:cxn>
                  <a:cxn ang="0">
                    <a:pos x="T2" y="T3"/>
                  </a:cxn>
                  <a:cxn ang="0">
                    <a:pos x="T4" y="T5"/>
                  </a:cxn>
                  <a:cxn ang="0">
                    <a:pos x="T6" y="T7"/>
                  </a:cxn>
                  <a:cxn ang="0">
                    <a:pos x="T8" y="T9"/>
                  </a:cxn>
                </a:cxnLst>
                <a:rect l="0" t="0" r="r" b="b"/>
                <a:pathLst>
                  <a:path w="548" h="624">
                    <a:moveTo>
                      <a:pt x="548" y="0"/>
                    </a:moveTo>
                    <a:lnTo>
                      <a:pt x="548" y="302"/>
                    </a:lnTo>
                    <a:lnTo>
                      <a:pt x="0" y="624"/>
                    </a:lnTo>
                    <a:lnTo>
                      <a:pt x="0" y="317"/>
                    </a:lnTo>
                    <a:lnTo>
                      <a:pt x="548" y="0"/>
                    </a:ln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8" name="Freeform 72">
                <a:extLst>
                  <a:ext uri="{FF2B5EF4-FFF2-40B4-BE49-F238E27FC236}">
                    <a16:creationId xmlns:a16="http://schemas.microsoft.com/office/drawing/2014/main" id="{5D103FB2-3974-995C-6235-B02E9B82F044}"/>
                  </a:ext>
                </a:extLst>
              </p:cNvPr>
              <p:cNvSpPr>
                <a:spLocks/>
              </p:cNvSpPr>
              <p:nvPr/>
            </p:nvSpPr>
            <p:spPr bwMode="auto">
              <a:xfrm>
                <a:off x="5372" y="4604"/>
                <a:ext cx="494" cy="489"/>
              </a:xfrm>
              <a:custGeom>
                <a:avLst/>
                <a:gdLst>
                  <a:gd name="T0" fmla="*/ 0 w 98"/>
                  <a:gd name="T1" fmla="*/ 97 h 97"/>
                  <a:gd name="T2" fmla="*/ 0 w 98"/>
                  <a:gd name="T3" fmla="*/ 37 h 97"/>
                  <a:gd name="T4" fmla="*/ 17 w 98"/>
                  <a:gd name="T5" fmla="*/ 13 h 97"/>
                  <a:gd name="T6" fmla="*/ 98 w 98"/>
                  <a:gd name="T7" fmla="*/ 13 h 97"/>
                  <a:gd name="T8" fmla="*/ 98 w 98"/>
                  <a:gd name="T9" fmla="*/ 74 h 97"/>
                  <a:gd name="T10" fmla="*/ 17 w 98"/>
                  <a:gd name="T11" fmla="*/ 74 h 97"/>
                  <a:gd name="T12" fmla="*/ 0 w 98"/>
                  <a:gd name="T13" fmla="*/ 97 h 97"/>
                </a:gdLst>
                <a:ahLst/>
                <a:cxnLst>
                  <a:cxn ang="0">
                    <a:pos x="T0" y="T1"/>
                  </a:cxn>
                  <a:cxn ang="0">
                    <a:pos x="T2" y="T3"/>
                  </a:cxn>
                  <a:cxn ang="0">
                    <a:pos x="T4" y="T5"/>
                  </a:cxn>
                  <a:cxn ang="0">
                    <a:pos x="T6" y="T7"/>
                  </a:cxn>
                  <a:cxn ang="0">
                    <a:pos x="T8" y="T9"/>
                  </a:cxn>
                  <a:cxn ang="0">
                    <a:pos x="T10" y="T11"/>
                  </a:cxn>
                  <a:cxn ang="0">
                    <a:pos x="T12" y="T13"/>
                  </a:cxn>
                </a:cxnLst>
                <a:rect l="0" t="0" r="r" b="b"/>
                <a:pathLst>
                  <a:path w="98" h="97">
                    <a:moveTo>
                      <a:pt x="0" y="97"/>
                    </a:moveTo>
                    <a:cubicBezTo>
                      <a:pt x="0" y="37"/>
                      <a:pt x="0" y="37"/>
                      <a:pt x="0" y="37"/>
                    </a:cubicBezTo>
                    <a:cubicBezTo>
                      <a:pt x="0" y="28"/>
                      <a:pt x="6" y="20"/>
                      <a:pt x="17" y="13"/>
                    </a:cubicBezTo>
                    <a:cubicBezTo>
                      <a:pt x="39" y="0"/>
                      <a:pt x="76" y="0"/>
                      <a:pt x="98" y="13"/>
                    </a:cubicBezTo>
                    <a:cubicBezTo>
                      <a:pt x="98" y="74"/>
                      <a:pt x="98" y="74"/>
                      <a:pt x="98" y="74"/>
                    </a:cubicBezTo>
                    <a:cubicBezTo>
                      <a:pt x="75" y="61"/>
                      <a:pt x="39" y="61"/>
                      <a:pt x="17" y="74"/>
                    </a:cubicBezTo>
                    <a:cubicBezTo>
                      <a:pt x="5" y="80"/>
                      <a:pt x="0" y="88"/>
                      <a:pt x="0" y="97"/>
                    </a:cubicBezTo>
                    <a:close/>
                  </a:path>
                </a:pathLst>
              </a:custGeom>
              <a:solidFill>
                <a:srgbClr val="D34C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9" name="Freeform 73">
                <a:extLst>
                  <a:ext uri="{FF2B5EF4-FFF2-40B4-BE49-F238E27FC236}">
                    <a16:creationId xmlns:a16="http://schemas.microsoft.com/office/drawing/2014/main" id="{822179F4-AF6F-4485-C02B-58FB5A848CE4}"/>
                  </a:ext>
                </a:extLst>
              </p:cNvPr>
              <p:cNvSpPr>
                <a:spLocks/>
              </p:cNvSpPr>
              <p:nvPr/>
            </p:nvSpPr>
            <p:spPr bwMode="auto">
              <a:xfrm>
                <a:off x="4909" y="4912"/>
                <a:ext cx="549" cy="619"/>
              </a:xfrm>
              <a:custGeom>
                <a:avLst/>
                <a:gdLst>
                  <a:gd name="T0" fmla="*/ 549 w 549"/>
                  <a:gd name="T1" fmla="*/ 0 h 619"/>
                  <a:gd name="T2" fmla="*/ 549 w 549"/>
                  <a:gd name="T3" fmla="*/ 302 h 619"/>
                  <a:gd name="T4" fmla="*/ 0 w 549"/>
                  <a:gd name="T5" fmla="*/ 619 h 619"/>
                  <a:gd name="T6" fmla="*/ 0 w 549"/>
                  <a:gd name="T7" fmla="*/ 317 h 619"/>
                  <a:gd name="T8" fmla="*/ 549 w 549"/>
                  <a:gd name="T9" fmla="*/ 0 h 619"/>
                </a:gdLst>
                <a:ahLst/>
                <a:cxnLst>
                  <a:cxn ang="0">
                    <a:pos x="T0" y="T1"/>
                  </a:cxn>
                  <a:cxn ang="0">
                    <a:pos x="T2" y="T3"/>
                  </a:cxn>
                  <a:cxn ang="0">
                    <a:pos x="T4" y="T5"/>
                  </a:cxn>
                  <a:cxn ang="0">
                    <a:pos x="T6" y="T7"/>
                  </a:cxn>
                  <a:cxn ang="0">
                    <a:pos x="T8" y="T9"/>
                  </a:cxn>
                </a:cxnLst>
                <a:rect l="0" t="0" r="r" b="b"/>
                <a:pathLst>
                  <a:path w="549" h="619">
                    <a:moveTo>
                      <a:pt x="549" y="0"/>
                    </a:moveTo>
                    <a:lnTo>
                      <a:pt x="549" y="302"/>
                    </a:lnTo>
                    <a:lnTo>
                      <a:pt x="0" y="619"/>
                    </a:lnTo>
                    <a:lnTo>
                      <a:pt x="0" y="317"/>
                    </a:lnTo>
                    <a:lnTo>
                      <a:pt x="549" y="0"/>
                    </a:ln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0" name="Freeform 74">
                <a:extLst>
                  <a:ext uri="{FF2B5EF4-FFF2-40B4-BE49-F238E27FC236}">
                    <a16:creationId xmlns:a16="http://schemas.microsoft.com/office/drawing/2014/main" id="{74B3C695-2BD6-5882-F392-BCA430FCA026}"/>
                  </a:ext>
                </a:extLst>
              </p:cNvPr>
              <p:cNvSpPr>
                <a:spLocks/>
              </p:cNvSpPr>
              <p:nvPr/>
            </p:nvSpPr>
            <p:spPr bwMode="auto">
              <a:xfrm>
                <a:off x="3388" y="4353"/>
                <a:ext cx="1521" cy="1178"/>
              </a:xfrm>
              <a:custGeom>
                <a:avLst/>
                <a:gdLst>
                  <a:gd name="T0" fmla="*/ 1521 w 1521"/>
                  <a:gd name="T1" fmla="*/ 876 h 1178"/>
                  <a:gd name="T2" fmla="*/ 1521 w 1521"/>
                  <a:gd name="T3" fmla="*/ 1178 h 1178"/>
                  <a:gd name="T4" fmla="*/ 0 w 1521"/>
                  <a:gd name="T5" fmla="*/ 302 h 1178"/>
                  <a:gd name="T6" fmla="*/ 0 w 1521"/>
                  <a:gd name="T7" fmla="*/ 0 h 1178"/>
                  <a:gd name="T8" fmla="*/ 1521 w 1521"/>
                  <a:gd name="T9" fmla="*/ 876 h 1178"/>
                </a:gdLst>
                <a:ahLst/>
                <a:cxnLst>
                  <a:cxn ang="0">
                    <a:pos x="T0" y="T1"/>
                  </a:cxn>
                  <a:cxn ang="0">
                    <a:pos x="T2" y="T3"/>
                  </a:cxn>
                  <a:cxn ang="0">
                    <a:pos x="T4" y="T5"/>
                  </a:cxn>
                  <a:cxn ang="0">
                    <a:pos x="T6" y="T7"/>
                  </a:cxn>
                  <a:cxn ang="0">
                    <a:pos x="T8" y="T9"/>
                  </a:cxn>
                </a:cxnLst>
                <a:rect l="0" t="0" r="r" b="b"/>
                <a:pathLst>
                  <a:path w="1521" h="1178">
                    <a:moveTo>
                      <a:pt x="1521" y="876"/>
                    </a:moveTo>
                    <a:lnTo>
                      <a:pt x="1521" y="1178"/>
                    </a:lnTo>
                    <a:lnTo>
                      <a:pt x="0" y="302"/>
                    </a:lnTo>
                    <a:lnTo>
                      <a:pt x="0" y="0"/>
                    </a:lnTo>
                    <a:lnTo>
                      <a:pt x="1521" y="876"/>
                    </a:ln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1" name="Freeform 75">
                <a:extLst>
                  <a:ext uri="{FF2B5EF4-FFF2-40B4-BE49-F238E27FC236}">
                    <a16:creationId xmlns:a16="http://schemas.microsoft.com/office/drawing/2014/main" id="{CE865F68-FB1C-5596-6DFE-FE52ED53468E}"/>
                  </a:ext>
                </a:extLst>
              </p:cNvPr>
              <p:cNvSpPr>
                <a:spLocks/>
              </p:cNvSpPr>
              <p:nvPr/>
            </p:nvSpPr>
            <p:spPr bwMode="auto">
              <a:xfrm>
                <a:off x="3388" y="3476"/>
                <a:ext cx="3026" cy="1753"/>
              </a:xfrm>
              <a:custGeom>
                <a:avLst/>
                <a:gdLst>
                  <a:gd name="T0" fmla="*/ 491 w 601"/>
                  <a:gd name="T1" fmla="*/ 63 h 348"/>
                  <a:gd name="T2" fmla="*/ 491 w 601"/>
                  <a:gd name="T3" fmla="*/ 111 h 348"/>
                  <a:gd name="T4" fmla="*/ 601 w 601"/>
                  <a:gd name="T5" fmla="*/ 174 h 348"/>
                  <a:gd name="T6" fmla="*/ 492 w 601"/>
                  <a:gd name="T7" fmla="*/ 237 h 348"/>
                  <a:gd name="T8" fmla="*/ 411 w 601"/>
                  <a:gd name="T9" fmla="*/ 237 h 348"/>
                  <a:gd name="T10" fmla="*/ 411 w 601"/>
                  <a:gd name="T11" fmla="*/ 285 h 348"/>
                  <a:gd name="T12" fmla="*/ 302 w 601"/>
                  <a:gd name="T13" fmla="*/ 348 h 348"/>
                  <a:gd name="T14" fmla="*/ 0 w 601"/>
                  <a:gd name="T15" fmla="*/ 174 h 348"/>
                  <a:gd name="T16" fmla="*/ 300 w 601"/>
                  <a:gd name="T17" fmla="*/ 0 h 348"/>
                  <a:gd name="T18" fmla="*/ 410 w 601"/>
                  <a:gd name="T19" fmla="*/ 63 h 348"/>
                  <a:gd name="T20" fmla="*/ 491 w 601"/>
                  <a:gd name="T21" fmla="*/ 63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491" y="63"/>
                    </a:moveTo>
                    <a:cubicBezTo>
                      <a:pt x="514" y="76"/>
                      <a:pt x="514" y="97"/>
                      <a:pt x="491" y="111"/>
                    </a:cubicBezTo>
                    <a:cubicBezTo>
                      <a:pt x="601" y="174"/>
                      <a:pt x="601" y="174"/>
                      <a:pt x="601" y="174"/>
                    </a:cubicBezTo>
                    <a:cubicBezTo>
                      <a:pt x="492" y="237"/>
                      <a:pt x="492" y="237"/>
                      <a:pt x="492" y="237"/>
                    </a:cubicBezTo>
                    <a:cubicBezTo>
                      <a:pt x="470" y="224"/>
                      <a:pt x="433" y="224"/>
                      <a:pt x="411" y="237"/>
                    </a:cubicBezTo>
                    <a:cubicBezTo>
                      <a:pt x="388" y="250"/>
                      <a:pt x="388" y="272"/>
                      <a:pt x="411" y="285"/>
                    </a:cubicBezTo>
                    <a:cubicBezTo>
                      <a:pt x="302" y="348"/>
                      <a:pt x="302" y="348"/>
                      <a:pt x="302" y="348"/>
                    </a:cubicBezTo>
                    <a:cubicBezTo>
                      <a:pt x="0" y="174"/>
                      <a:pt x="0" y="174"/>
                      <a:pt x="0" y="174"/>
                    </a:cubicBezTo>
                    <a:cubicBezTo>
                      <a:pt x="300" y="0"/>
                      <a:pt x="300" y="0"/>
                      <a:pt x="300" y="0"/>
                    </a:cubicBezTo>
                    <a:cubicBezTo>
                      <a:pt x="410" y="63"/>
                      <a:pt x="410" y="63"/>
                      <a:pt x="410" y="63"/>
                    </a:cubicBezTo>
                    <a:cubicBezTo>
                      <a:pt x="432" y="50"/>
                      <a:pt x="469" y="50"/>
                      <a:pt x="491" y="63"/>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2" name="Freeform 76">
                <a:extLst>
                  <a:ext uri="{FF2B5EF4-FFF2-40B4-BE49-F238E27FC236}">
                    <a16:creationId xmlns:a16="http://schemas.microsoft.com/office/drawing/2014/main" id="{54F43C76-3514-9F22-7623-540D339DB9B4}"/>
                  </a:ext>
                </a:extLst>
              </p:cNvPr>
              <p:cNvSpPr>
                <a:spLocks/>
              </p:cNvSpPr>
              <p:nvPr/>
            </p:nvSpPr>
            <p:spPr bwMode="auto">
              <a:xfrm>
                <a:off x="7799" y="3915"/>
                <a:ext cx="86" cy="423"/>
              </a:xfrm>
              <a:custGeom>
                <a:avLst/>
                <a:gdLst>
                  <a:gd name="T0" fmla="*/ 0 w 17"/>
                  <a:gd name="T1" fmla="*/ 60 h 84"/>
                  <a:gd name="T2" fmla="*/ 0 w 17"/>
                  <a:gd name="T3" fmla="*/ 0 h 84"/>
                  <a:gd name="T4" fmla="*/ 17 w 17"/>
                  <a:gd name="T5" fmla="*/ 23 h 84"/>
                  <a:gd name="T6" fmla="*/ 17 w 17"/>
                  <a:gd name="T7" fmla="*/ 84 h 84"/>
                  <a:gd name="T8" fmla="*/ 0 w 17"/>
                  <a:gd name="T9" fmla="*/ 60 h 84"/>
                </a:gdLst>
                <a:ahLst/>
                <a:cxnLst>
                  <a:cxn ang="0">
                    <a:pos x="T0" y="T1"/>
                  </a:cxn>
                  <a:cxn ang="0">
                    <a:pos x="T2" y="T3"/>
                  </a:cxn>
                  <a:cxn ang="0">
                    <a:pos x="T4" y="T5"/>
                  </a:cxn>
                  <a:cxn ang="0">
                    <a:pos x="T6" y="T7"/>
                  </a:cxn>
                  <a:cxn ang="0">
                    <a:pos x="T8" y="T9"/>
                  </a:cxn>
                </a:cxnLst>
                <a:rect l="0" t="0" r="r" b="b"/>
                <a:pathLst>
                  <a:path w="17" h="84">
                    <a:moveTo>
                      <a:pt x="0" y="60"/>
                    </a:moveTo>
                    <a:cubicBezTo>
                      <a:pt x="0" y="0"/>
                      <a:pt x="0" y="0"/>
                      <a:pt x="0" y="0"/>
                    </a:cubicBezTo>
                    <a:cubicBezTo>
                      <a:pt x="0" y="8"/>
                      <a:pt x="6" y="17"/>
                      <a:pt x="17" y="23"/>
                    </a:cubicBezTo>
                    <a:cubicBezTo>
                      <a:pt x="17" y="84"/>
                      <a:pt x="17" y="84"/>
                      <a:pt x="17" y="84"/>
                    </a:cubicBezTo>
                    <a:cubicBezTo>
                      <a:pt x="5" y="77"/>
                      <a:pt x="0" y="68"/>
                      <a:pt x="0" y="60"/>
                    </a:cubicBezTo>
                    <a:close/>
                  </a:path>
                </a:pathLst>
              </a:custGeom>
              <a:solidFill>
                <a:srgbClr val="718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3" name="Freeform 77">
                <a:extLst>
                  <a:ext uri="{FF2B5EF4-FFF2-40B4-BE49-F238E27FC236}">
                    <a16:creationId xmlns:a16="http://schemas.microsoft.com/office/drawing/2014/main" id="{F251CE7E-429C-C927-595B-D5BA9DC9A241}"/>
                  </a:ext>
                </a:extLst>
              </p:cNvPr>
              <p:cNvSpPr>
                <a:spLocks/>
              </p:cNvSpPr>
              <p:nvPr/>
            </p:nvSpPr>
            <p:spPr bwMode="auto">
              <a:xfrm>
                <a:off x="7336" y="4353"/>
                <a:ext cx="554" cy="624"/>
              </a:xfrm>
              <a:custGeom>
                <a:avLst/>
                <a:gdLst>
                  <a:gd name="T0" fmla="*/ 554 w 554"/>
                  <a:gd name="T1" fmla="*/ 317 h 624"/>
                  <a:gd name="T2" fmla="*/ 549 w 554"/>
                  <a:gd name="T3" fmla="*/ 624 h 624"/>
                  <a:gd name="T4" fmla="*/ 0 w 554"/>
                  <a:gd name="T5" fmla="*/ 302 h 624"/>
                  <a:gd name="T6" fmla="*/ 0 w 554"/>
                  <a:gd name="T7" fmla="*/ 0 h 624"/>
                  <a:gd name="T8" fmla="*/ 554 w 554"/>
                  <a:gd name="T9" fmla="*/ 317 h 624"/>
                </a:gdLst>
                <a:ahLst/>
                <a:cxnLst>
                  <a:cxn ang="0">
                    <a:pos x="T0" y="T1"/>
                  </a:cxn>
                  <a:cxn ang="0">
                    <a:pos x="T2" y="T3"/>
                  </a:cxn>
                  <a:cxn ang="0">
                    <a:pos x="T4" y="T5"/>
                  </a:cxn>
                  <a:cxn ang="0">
                    <a:pos x="T6" y="T7"/>
                  </a:cxn>
                  <a:cxn ang="0">
                    <a:pos x="T8" y="T9"/>
                  </a:cxn>
                </a:cxnLst>
                <a:rect l="0" t="0" r="r" b="b"/>
                <a:pathLst>
                  <a:path w="554" h="624">
                    <a:moveTo>
                      <a:pt x="554" y="317"/>
                    </a:moveTo>
                    <a:lnTo>
                      <a:pt x="549" y="624"/>
                    </a:lnTo>
                    <a:lnTo>
                      <a:pt x="0" y="302"/>
                    </a:lnTo>
                    <a:lnTo>
                      <a:pt x="0" y="0"/>
                    </a:lnTo>
                    <a:lnTo>
                      <a:pt x="554" y="317"/>
                    </a:lnTo>
                    <a:close/>
                  </a:path>
                </a:pathLst>
              </a:custGeom>
              <a:solidFill>
                <a:srgbClr val="718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4" name="Freeform 78">
                <a:extLst>
                  <a:ext uri="{FF2B5EF4-FFF2-40B4-BE49-F238E27FC236}">
                    <a16:creationId xmlns:a16="http://schemas.microsoft.com/office/drawing/2014/main" id="{CC41C26C-3419-6C10-606F-CCCD3D1A03B1}"/>
                  </a:ext>
                </a:extLst>
              </p:cNvPr>
              <p:cNvSpPr>
                <a:spLocks/>
              </p:cNvSpPr>
              <p:nvPr/>
            </p:nvSpPr>
            <p:spPr bwMode="auto">
              <a:xfrm>
                <a:off x="7885" y="4604"/>
                <a:ext cx="498" cy="489"/>
              </a:xfrm>
              <a:custGeom>
                <a:avLst/>
                <a:gdLst>
                  <a:gd name="T0" fmla="*/ 99 w 99"/>
                  <a:gd name="T1" fmla="*/ 37 h 97"/>
                  <a:gd name="T2" fmla="*/ 99 w 99"/>
                  <a:gd name="T3" fmla="*/ 97 h 97"/>
                  <a:gd name="T4" fmla="*/ 82 w 99"/>
                  <a:gd name="T5" fmla="*/ 74 h 97"/>
                  <a:gd name="T6" fmla="*/ 0 w 99"/>
                  <a:gd name="T7" fmla="*/ 74 h 97"/>
                  <a:gd name="T8" fmla="*/ 1 w 99"/>
                  <a:gd name="T9" fmla="*/ 13 h 97"/>
                  <a:gd name="T10" fmla="*/ 82 w 99"/>
                  <a:gd name="T11" fmla="*/ 13 h 97"/>
                  <a:gd name="T12" fmla="*/ 99 w 99"/>
                  <a:gd name="T13" fmla="*/ 37 h 97"/>
                </a:gdLst>
                <a:ahLst/>
                <a:cxnLst>
                  <a:cxn ang="0">
                    <a:pos x="T0" y="T1"/>
                  </a:cxn>
                  <a:cxn ang="0">
                    <a:pos x="T2" y="T3"/>
                  </a:cxn>
                  <a:cxn ang="0">
                    <a:pos x="T4" y="T5"/>
                  </a:cxn>
                  <a:cxn ang="0">
                    <a:pos x="T6" y="T7"/>
                  </a:cxn>
                  <a:cxn ang="0">
                    <a:pos x="T8" y="T9"/>
                  </a:cxn>
                  <a:cxn ang="0">
                    <a:pos x="T10" y="T11"/>
                  </a:cxn>
                  <a:cxn ang="0">
                    <a:pos x="T12" y="T13"/>
                  </a:cxn>
                </a:cxnLst>
                <a:rect l="0" t="0" r="r" b="b"/>
                <a:pathLst>
                  <a:path w="99" h="97">
                    <a:moveTo>
                      <a:pt x="99" y="37"/>
                    </a:moveTo>
                    <a:cubicBezTo>
                      <a:pt x="99" y="97"/>
                      <a:pt x="99" y="97"/>
                      <a:pt x="99" y="97"/>
                    </a:cubicBezTo>
                    <a:cubicBezTo>
                      <a:pt x="99" y="89"/>
                      <a:pt x="93" y="80"/>
                      <a:pt x="82" y="74"/>
                    </a:cubicBezTo>
                    <a:cubicBezTo>
                      <a:pt x="59" y="60"/>
                      <a:pt x="23" y="60"/>
                      <a:pt x="0" y="74"/>
                    </a:cubicBezTo>
                    <a:cubicBezTo>
                      <a:pt x="1" y="13"/>
                      <a:pt x="1" y="13"/>
                      <a:pt x="1" y="13"/>
                    </a:cubicBezTo>
                    <a:cubicBezTo>
                      <a:pt x="23" y="0"/>
                      <a:pt x="60" y="0"/>
                      <a:pt x="82" y="13"/>
                    </a:cubicBezTo>
                    <a:cubicBezTo>
                      <a:pt x="93" y="20"/>
                      <a:pt x="99" y="29"/>
                      <a:pt x="99" y="37"/>
                    </a:cubicBez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5" name="Freeform 79">
                <a:extLst>
                  <a:ext uri="{FF2B5EF4-FFF2-40B4-BE49-F238E27FC236}">
                    <a16:creationId xmlns:a16="http://schemas.microsoft.com/office/drawing/2014/main" id="{D1DB2310-A4DC-2715-B03D-6A736850D351}"/>
                  </a:ext>
                </a:extLst>
              </p:cNvPr>
              <p:cNvSpPr>
                <a:spLocks/>
              </p:cNvSpPr>
              <p:nvPr/>
            </p:nvSpPr>
            <p:spPr bwMode="auto">
              <a:xfrm>
                <a:off x="8298" y="4912"/>
                <a:ext cx="554" cy="619"/>
              </a:xfrm>
              <a:custGeom>
                <a:avLst/>
                <a:gdLst>
                  <a:gd name="T0" fmla="*/ 554 w 554"/>
                  <a:gd name="T1" fmla="*/ 317 h 619"/>
                  <a:gd name="T2" fmla="*/ 554 w 554"/>
                  <a:gd name="T3" fmla="*/ 619 h 619"/>
                  <a:gd name="T4" fmla="*/ 0 w 554"/>
                  <a:gd name="T5" fmla="*/ 302 h 619"/>
                  <a:gd name="T6" fmla="*/ 0 w 554"/>
                  <a:gd name="T7" fmla="*/ 0 h 619"/>
                  <a:gd name="T8" fmla="*/ 554 w 554"/>
                  <a:gd name="T9" fmla="*/ 317 h 619"/>
                </a:gdLst>
                <a:ahLst/>
                <a:cxnLst>
                  <a:cxn ang="0">
                    <a:pos x="T0" y="T1"/>
                  </a:cxn>
                  <a:cxn ang="0">
                    <a:pos x="T2" y="T3"/>
                  </a:cxn>
                  <a:cxn ang="0">
                    <a:pos x="T4" y="T5"/>
                  </a:cxn>
                  <a:cxn ang="0">
                    <a:pos x="T6" y="T7"/>
                  </a:cxn>
                  <a:cxn ang="0">
                    <a:pos x="T8" y="T9"/>
                  </a:cxn>
                </a:cxnLst>
                <a:rect l="0" t="0" r="r" b="b"/>
                <a:pathLst>
                  <a:path w="554" h="619">
                    <a:moveTo>
                      <a:pt x="554" y="317"/>
                    </a:moveTo>
                    <a:lnTo>
                      <a:pt x="554" y="619"/>
                    </a:lnTo>
                    <a:lnTo>
                      <a:pt x="0" y="302"/>
                    </a:lnTo>
                    <a:lnTo>
                      <a:pt x="0" y="0"/>
                    </a:lnTo>
                    <a:lnTo>
                      <a:pt x="554" y="317"/>
                    </a:lnTo>
                    <a:close/>
                  </a:path>
                </a:pathLst>
              </a:custGeom>
              <a:solidFill>
                <a:srgbClr val="718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6" name="Freeform 80">
                <a:extLst>
                  <a:ext uri="{FF2B5EF4-FFF2-40B4-BE49-F238E27FC236}">
                    <a16:creationId xmlns:a16="http://schemas.microsoft.com/office/drawing/2014/main" id="{083BB6A7-ED89-B996-65C1-D63E5318DD37}"/>
                  </a:ext>
                </a:extLst>
              </p:cNvPr>
              <p:cNvSpPr>
                <a:spLocks/>
              </p:cNvSpPr>
              <p:nvPr/>
            </p:nvSpPr>
            <p:spPr bwMode="auto">
              <a:xfrm>
                <a:off x="8852" y="4353"/>
                <a:ext cx="1511" cy="1178"/>
              </a:xfrm>
              <a:custGeom>
                <a:avLst/>
                <a:gdLst>
                  <a:gd name="T0" fmla="*/ 1511 w 1511"/>
                  <a:gd name="T1" fmla="*/ 0 h 1178"/>
                  <a:gd name="T2" fmla="*/ 1511 w 1511"/>
                  <a:gd name="T3" fmla="*/ 302 h 1178"/>
                  <a:gd name="T4" fmla="*/ 0 w 1511"/>
                  <a:gd name="T5" fmla="*/ 1178 h 1178"/>
                  <a:gd name="T6" fmla="*/ 0 w 1511"/>
                  <a:gd name="T7" fmla="*/ 876 h 1178"/>
                  <a:gd name="T8" fmla="*/ 1511 w 1511"/>
                  <a:gd name="T9" fmla="*/ 0 h 1178"/>
                </a:gdLst>
                <a:ahLst/>
                <a:cxnLst>
                  <a:cxn ang="0">
                    <a:pos x="T0" y="T1"/>
                  </a:cxn>
                  <a:cxn ang="0">
                    <a:pos x="T2" y="T3"/>
                  </a:cxn>
                  <a:cxn ang="0">
                    <a:pos x="T4" y="T5"/>
                  </a:cxn>
                  <a:cxn ang="0">
                    <a:pos x="T6" y="T7"/>
                  </a:cxn>
                  <a:cxn ang="0">
                    <a:pos x="T8" y="T9"/>
                  </a:cxn>
                </a:cxnLst>
                <a:rect l="0" t="0" r="r" b="b"/>
                <a:pathLst>
                  <a:path w="1511" h="1178">
                    <a:moveTo>
                      <a:pt x="1511" y="0"/>
                    </a:moveTo>
                    <a:lnTo>
                      <a:pt x="1511" y="302"/>
                    </a:lnTo>
                    <a:lnTo>
                      <a:pt x="0" y="1178"/>
                    </a:lnTo>
                    <a:lnTo>
                      <a:pt x="0" y="876"/>
                    </a:lnTo>
                    <a:lnTo>
                      <a:pt x="1511" y="0"/>
                    </a:ln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7" name="Freeform 81">
                <a:extLst>
                  <a:ext uri="{FF2B5EF4-FFF2-40B4-BE49-F238E27FC236}">
                    <a16:creationId xmlns:a16="http://schemas.microsoft.com/office/drawing/2014/main" id="{9121B259-33EE-6EF4-B40C-07C52DDBF205}"/>
                  </a:ext>
                </a:extLst>
              </p:cNvPr>
              <p:cNvSpPr>
                <a:spLocks/>
              </p:cNvSpPr>
              <p:nvPr/>
            </p:nvSpPr>
            <p:spPr bwMode="auto">
              <a:xfrm>
                <a:off x="7336" y="3476"/>
                <a:ext cx="3027" cy="1753"/>
              </a:xfrm>
              <a:custGeom>
                <a:avLst/>
                <a:gdLst>
                  <a:gd name="T0" fmla="*/ 601 w 601"/>
                  <a:gd name="T1" fmla="*/ 174 h 348"/>
                  <a:gd name="T2" fmla="*/ 301 w 601"/>
                  <a:gd name="T3" fmla="*/ 348 h 348"/>
                  <a:gd name="T4" fmla="*/ 191 w 601"/>
                  <a:gd name="T5" fmla="*/ 285 h 348"/>
                  <a:gd name="T6" fmla="*/ 191 w 601"/>
                  <a:gd name="T7" fmla="*/ 237 h 348"/>
                  <a:gd name="T8" fmla="*/ 110 w 601"/>
                  <a:gd name="T9" fmla="*/ 237 h 348"/>
                  <a:gd name="T10" fmla="*/ 0 w 601"/>
                  <a:gd name="T11" fmla="*/ 174 h 348"/>
                  <a:gd name="T12" fmla="*/ 109 w 601"/>
                  <a:gd name="T13" fmla="*/ 110 h 348"/>
                  <a:gd name="T14" fmla="*/ 109 w 601"/>
                  <a:gd name="T15" fmla="*/ 63 h 348"/>
                  <a:gd name="T16" fmla="*/ 190 w 601"/>
                  <a:gd name="T17" fmla="*/ 63 h 348"/>
                  <a:gd name="T18" fmla="*/ 299 w 601"/>
                  <a:gd name="T19" fmla="*/ 0 h 348"/>
                  <a:gd name="T20" fmla="*/ 601 w 601"/>
                  <a:gd name="T21" fmla="*/ 174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601" y="174"/>
                    </a:moveTo>
                    <a:cubicBezTo>
                      <a:pt x="301" y="348"/>
                      <a:pt x="301" y="348"/>
                      <a:pt x="301" y="348"/>
                    </a:cubicBezTo>
                    <a:cubicBezTo>
                      <a:pt x="191" y="285"/>
                      <a:pt x="191" y="285"/>
                      <a:pt x="191" y="285"/>
                    </a:cubicBezTo>
                    <a:cubicBezTo>
                      <a:pt x="214" y="272"/>
                      <a:pt x="214" y="250"/>
                      <a:pt x="191" y="237"/>
                    </a:cubicBezTo>
                    <a:cubicBezTo>
                      <a:pt x="169" y="224"/>
                      <a:pt x="132" y="224"/>
                      <a:pt x="110" y="237"/>
                    </a:cubicBezTo>
                    <a:cubicBezTo>
                      <a:pt x="0" y="174"/>
                      <a:pt x="0" y="174"/>
                      <a:pt x="0" y="174"/>
                    </a:cubicBezTo>
                    <a:cubicBezTo>
                      <a:pt x="109" y="110"/>
                      <a:pt x="109" y="110"/>
                      <a:pt x="109" y="110"/>
                    </a:cubicBezTo>
                    <a:cubicBezTo>
                      <a:pt x="86" y="97"/>
                      <a:pt x="86" y="76"/>
                      <a:pt x="109" y="63"/>
                    </a:cubicBezTo>
                    <a:cubicBezTo>
                      <a:pt x="131" y="50"/>
                      <a:pt x="168" y="50"/>
                      <a:pt x="190" y="63"/>
                    </a:cubicBezTo>
                    <a:cubicBezTo>
                      <a:pt x="299" y="0"/>
                      <a:pt x="299" y="0"/>
                      <a:pt x="299" y="0"/>
                    </a:cubicBezTo>
                    <a:lnTo>
                      <a:pt x="601" y="174"/>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8" name="Freeform 82">
                <a:extLst>
                  <a:ext uri="{FF2B5EF4-FFF2-40B4-BE49-F238E27FC236}">
                    <a16:creationId xmlns:a16="http://schemas.microsoft.com/office/drawing/2014/main" id="{023A138E-B681-AF74-50EE-6D9817C2BF76}"/>
                  </a:ext>
                </a:extLst>
              </p:cNvPr>
              <p:cNvSpPr>
                <a:spLocks/>
              </p:cNvSpPr>
              <p:nvPr/>
            </p:nvSpPr>
            <p:spPr bwMode="auto">
              <a:xfrm>
                <a:off x="7840" y="5058"/>
                <a:ext cx="85" cy="423"/>
              </a:xfrm>
              <a:custGeom>
                <a:avLst/>
                <a:gdLst>
                  <a:gd name="T0" fmla="*/ 17 w 17"/>
                  <a:gd name="T1" fmla="*/ 0 h 84"/>
                  <a:gd name="T2" fmla="*/ 17 w 17"/>
                  <a:gd name="T3" fmla="*/ 60 h 84"/>
                  <a:gd name="T4" fmla="*/ 0 w 17"/>
                  <a:gd name="T5" fmla="*/ 84 h 84"/>
                  <a:gd name="T6" fmla="*/ 0 w 17"/>
                  <a:gd name="T7" fmla="*/ 23 h 84"/>
                  <a:gd name="T8" fmla="*/ 17 w 17"/>
                  <a:gd name="T9" fmla="*/ 0 h 84"/>
                </a:gdLst>
                <a:ahLst/>
                <a:cxnLst>
                  <a:cxn ang="0">
                    <a:pos x="T0" y="T1"/>
                  </a:cxn>
                  <a:cxn ang="0">
                    <a:pos x="T2" y="T3"/>
                  </a:cxn>
                  <a:cxn ang="0">
                    <a:pos x="T4" y="T5"/>
                  </a:cxn>
                  <a:cxn ang="0">
                    <a:pos x="T6" y="T7"/>
                  </a:cxn>
                  <a:cxn ang="0">
                    <a:pos x="T8" y="T9"/>
                  </a:cxn>
                </a:cxnLst>
                <a:rect l="0" t="0" r="r" b="b"/>
                <a:pathLst>
                  <a:path w="17" h="84">
                    <a:moveTo>
                      <a:pt x="17" y="0"/>
                    </a:moveTo>
                    <a:cubicBezTo>
                      <a:pt x="17" y="60"/>
                      <a:pt x="17" y="60"/>
                      <a:pt x="17" y="60"/>
                    </a:cubicBezTo>
                    <a:cubicBezTo>
                      <a:pt x="17" y="69"/>
                      <a:pt x="11" y="77"/>
                      <a:pt x="0" y="84"/>
                    </a:cubicBezTo>
                    <a:cubicBezTo>
                      <a:pt x="0" y="23"/>
                      <a:pt x="0" y="23"/>
                      <a:pt x="0" y="23"/>
                    </a:cubicBezTo>
                    <a:cubicBezTo>
                      <a:pt x="12" y="17"/>
                      <a:pt x="17" y="8"/>
                      <a:pt x="17" y="0"/>
                    </a:cubicBez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9" name="Freeform 83">
                <a:extLst>
                  <a:ext uri="{FF2B5EF4-FFF2-40B4-BE49-F238E27FC236}">
                    <a16:creationId xmlns:a16="http://schemas.microsoft.com/office/drawing/2014/main" id="{4C23EF2D-CCA5-CCD0-A363-9C92A198D81C}"/>
                  </a:ext>
                </a:extLst>
              </p:cNvPr>
              <p:cNvSpPr>
                <a:spLocks/>
              </p:cNvSpPr>
              <p:nvPr/>
            </p:nvSpPr>
            <p:spPr bwMode="auto">
              <a:xfrm>
                <a:off x="5830" y="5058"/>
                <a:ext cx="86" cy="423"/>
              </a:xfrm>
              <a:custGeom>
                <a:avLst/>
                <a:gdLst>
                  <a:gd name="T0" fmla="*/ 0 w 17"/>
                  <a:gd name="T1" fmla="*/ 60 h 84"/>
                  <a:gd name="T2" fmla="*/ 0 w 17"/>
                  <a:gd name="T3" fmla="*/ 0 h 84"/>
                  <a:gd name="T4" fmla="*/ 17 w 17"/>
                  <a:gd name="T5" fmla="*/ 23 h 84"/>
                  <a:gd name="T6" fmla="*/ 17 w 17"/>
                  <a:gd name="T7" fmla="*/ 84 h 84"/>
                  <a:gd name="T8" fmla="*/ 0 w 17"/>
                  <a:gd name="T9" fmla="*/ 60 h 84"/>
                </a:gdLst>
                <a:ahLst/>
                <a:cxnLst>
                  <a:cxn ang="0">
                    <a:pos x="T0" y="T1"/>
                  </a:cxn>
                  <a:cxn ang="0">
                    <a:pos x="T2" y="T3"/>
                  </a:cxn>
                  <a:cxn ang="0">
                    <a:pos x="T4" y="T5"/>
                  </a:cxn>
                  <a:cxn ang="0">
                    <a:pos x="T6" y="T7"/>
                  </a:cxn>
                  <a:cxn ang="0">
                    <a:pos x="T8" y="T9"/>
                  </a:cxn>
                </a:cxnLst>
                <a:rect l="0" t="0" r="r" b="b"/>
                <a:pathLst>
                  <a:path w="17" h="84">
                    <a:moveTo>
                      <a:pt x="0" y="60"/>
                    </a:moveTo>
                    <a:cubicBezTo>
                      <a:pt x="0" y="0"/>
                      <a:pt x="0" y="0"/>
                      <a:pt x="0" y="0"/>
                    </a:cubicBezTo>
                    <a:cubicBezTo>
                      <a:pt x="0" y="8"/>
                      <a:pt x="6" y="17"/>
                      <a:pt x="17" y="23"/>
                    </a:cubicBezTo>
                    <a:cubicBezTo>
                      <a:pt x="17" y="84"/>
                      <a:pt x="17" y="84"/>
                      <a:pt x="17" y="84"/>
                    </a:cubicBezTo>
                    <a:cubicBezTo>
                      <a:pt x="6" y="77"/>
                      <a:pt x="0" y="68"/>
                      <a:pt x="0" y="60"/>
                    </a:cubicBez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0" name="Freeform 84">
                <a:extLst>
                  <a:ext uri="{FF2B5EF4-FFF2-40B4-BE49-F238E27FC236}">
                    <a16:creationId xmlns:a16="http://schemas.microsoft.com/office/drawing/2014/main" id="{73AD222E-84B0-1DD8-F151-FBC1C23DC10D}"/>
                  </a:ext>
                </a:extLst>
              </p:cNvPr>
              <p:cNvSpPr>
                <a:spLocks/>
              </p:cNvSpPr>
              <p:nvPr/>
            </p:nvSpPr>
            <p:spPr bwMode="auto">
              <a:xfrm>
                <a:off x="6344" y="6397"/>
                <a:ext cx="317" cy="121"/>
              </a:xfrm>
              <a:custGeom>
                <a:avLst/>
                <a:gdLst>
                  <a:gd name="T0" fmla="*/ 0 w 63"/>
                  <a:gd name="T1" fmla="*/ 16 h 24"/>
                  <a:gd name="T2" fmla="*/ 10 w 63"/>
                  <a:gd name="T3" fmla="*/ 20 h 24"/>
                  <a:gd name="T4" fmla="*/ 41 w 63"/>
                  <a:gd name="T5" fmla="*/ 22 h 24"/>
                  <a:gd name="T6" fmla="*/ 61 w 63"/>
                  <a:gd name="T7" fmla="*/ 15 h 24"/>
                  <a:gd name="T8" fmla="*/ 10 w 63"/>
                  <a:gd name="T9" fmla="*/ 1 h 24"/>
                  <a:gd name="T10" fmla="*/ 0 w 63"/>
                  <a:gd name="T11" fmla="*/ 16 h 24"/>
                </a:gdLst>
                <a:ahLst/>
                <a:cxnLst>
                  <a:cxn ang="0">
                    <a:pos x="T0" y="T1"/>
                  </a:cxn>
                  <a:cxn ang="0">
                    <a:pos x="T2" y="T3"/>
                  </a:cxn>
                  <a:cxn ang="0">
                    <a:pos x="T4" y="T5"/>
                  </a:cxn>
                  <a:cxn ang="0">
                    <a:pos x="T6" y="T7"/>
                  </a:cxn>
                  <a:cxn ang="0">
                    <a:pos x="T8" y="T9"/>
                  </a:cxn>
                  <a:cxn ang="0">
                    <a:pos x="T10" y="T11"/>
                  </a:cxn>
                </a:cxnLst>
                <a:rect l="0" t="0" r="r" b="b"/>
                <a:pathLst>
                  <a:path w="63" h="24">
                    <a:moveTo>
                      <a:pt x="0" y="16"/>
                    </a:moveTo>
                    <a:cubicBezTo>
                      <a:pt x="0" y="16"/>
                      <a:pt x="3" y="17"/>
                      <a:pt x="10" y="20"/>
                    </a:cubicBezTo>
                    <a:cubicBezTo>
                      <a:pt x="17" y="23"/>
                      <a:pt x="32" y="24"/>
                      <a:pt x="41" y="22"/>
                    </a:cubicBezTo>
                    <a:cubicBezTo>
                      <a:pt x="51" y="21"/>
                      <a:pt x="63" y="19"/>
                      <a:pt x="61" y="15"/>
                    </a:cubicBezTo>
                    <a:cubicBezTo>
                      <a:pt x="59" y="12"/>
                      <a:pt x="12" y="0"/>
                      <a:pt x="10" y="1"/>
                    </a:cubicBezTo>
                    <a:cubicBezTo>
                      <a:pt x="8" y="2"/>
                      <a:pt x="0" y="16"/>
                      <a:pt x="0" y="16"/>
                    </a:cubicBezTo>
                    <a:close/>
                  </a:path>
                </a:pathLst>
              </a:custGeom>
              <a:solidFill>
                <a:srgbClr val="F2A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1" name="Freeform 85">
                <a:extLst>
                  <a:ext uri="{FF2B5EF4-FFF2-40B4-BE49-F238E27FC236}">
                    <a16:creationId xmlns:a16="http://schemas.microsoft.com/office/drawing/2014/main" id="{E9470879-5EB8-EE93-5541-194E61D28A81}"/>
                  </a:ext>
                </a:extLst>
              </p:cNvPr>
              <p:cNvSpPr>
                <a:spLocks/>
              </p:cNvSpPr>
              <p:nvPr/>
            </p:nvSpPr>
            <p:spPr bwMode="auto">
              <a:xfrm>
                <a:off x="5367" y="5496"/>
                <a:ext cx="1521" cy="1178"/>
              </a:xfrm>
              <a:custGeom>
                <a:avLst/>
                <a:gdLst>
                  <a:gd name="T0" fmla="*/ 1521 w 1521"/>
                  <a:gd name="T1" fmla="*/ 876 h 1178"/>
                  <a:gd name="T2" fmla="*/ 1521 w 1521"/>
                  <a:gd name="T3" fmla="*/ 1178 h 1178"/>
                  <a:gd name="T4" fmla="*/ 0 w 1521"/>
                  <a:gd name="T5" fmla="*/ 302 h 1178"/>
                  <a:gd name="T6" fmla="*/ 0 w 1521"/>
                  <a:gd name="T7" fmla="*/ 0 h 1178"/>
                  <a:gd name="T8" fmla="*/ 1521 w 1521"/>
                  <a:gd name="T9" fmla="*/ 876 h 1178"/>
                </a:gdLst>
                <a:ahLst/>
                <a:cxnLst>
                  <a:cxn ang="0">
                    <a:pos x="T0" y="T1"/>
                  </a:cxn>
                  <a:cxn ang="0">
                    <a:pos x="T2" y="T3"/>
                  </a:cxn>
                  <a:cxn ang="0">
                    <a:pos x="T4" y="T5"/>
                  </a:cxn>
                  <a:cxn ang="0">
                    <a:pos x="T6" y="T7"/>
                  </a:cxn>
                  <a:cxn ang="0">
                    <a:pos x="T8" y="T9"/>
                  </a:cxn>
                </a:cxnLst>
                <a:rect l="0" t="0" r="r" b="b"/>
                <a:pathLst>
                  <a:path w="1521" h="1178">
                    <a:moveTo>
                      <a:pt x="1521" y="876"/>
                    </a:moveTo>
                    <a:lnTo>
                      <a:pt x="1521" y="1178"/>
                    </a:lnTo>
                    <a:lnTo>
                      <a:pt x="0" y="302"/>
                    </a:lnTo>
                    <a:lnTo>
                      <a:pt x="0" y="0"/>
                    </a:lnTo>
                    <a:lnTo>
                      <a:pt x="1521" y="876"/>
                    </a:ln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2" name="Freeform 86">
                <a:extLst>
                  <a:ext uri="{FF2B5EF4-FFF2-40B4-BE49-F238E27FC236}">
                    <a16:creationId xmlns:a16="http://schemas.microsoft.com/office/drawing/2014/main" id="{B46EE582-C7D5-B738-FFAD-DCCCD80D0D0D}"/>
                  </a:ext>
                </a:extLst>
              </p:cNvPr>
              <p:cNvSpPr>
                <a:spLocks/>
              </p:cNvSpPr>
              <p:nvPr/>
            </p:nvSpPr>
            <p:spPr bwMode="auto">
              <a:xfrm>
                <a:off x="6888" y="5496"/>
                <a:ext cx="1506" cy="1178"/>
              </a:xfrm>
              <a:custGeom>
                <a:avLst/>
                <a:gdLst>
                  <a:gd name="T0" fmla="*/ 1506 w 1506"/>
                  <a:gd name="T1" fmla="*/ 0 h 1178"/>
                  <a:gd name="T2" fmla="*/ 1506 w 1506"/>
                  <a:gd name="T3" fmla="*/ 302 h 1178"/>
                  <a:gd name="T4" fmla="*/ 0 w 1506"/>
                  <a:gd name="T5" fmla="*/ 1178 h 1178"/>
                  <a:gd name="T6" fmla="*/ 0 w 1506"/>
                  <a:gd name="T7" fmla="*/ 876 h 1178"/>
                  <a:gd name="T8" fmla="*/ 1506 w 1506"/>
                  <a:gd name="T9" fmla="*/ 0 h 1178"/>
                </a:gdLst>
                <a:ahLst/>
                <a:cxnLst>
                  <a:cxn ang="0">
                    <a:pos x="T0" y="T1"/>
                  </a:cxn>
                  <a:cxn ang="0">
                    <a:pos x="T2" y="T3"/>
                  </a:cxn>
                  <a:cxn ang="0">
                    <a:pos x="T4" y="T5"/>
                  </a:cxn>
                  <a:cxn ang="0">
                    <a:pos x="T6" y="T7"/>
                  </a:cxn>
                  <a:cxn ang="0">
                    <a:pos x="T8" y="T9"/>
                  </a:cxn>
                </a:cxnLst>
                <a:rect l="0" t="0" r="r" b="b"/>
                <a:pathLst>
                  <a:path w="1506" h="1178">
                    <a:moveTo>
                      <a:pt x="1506" y="0"/>
                    </a:moveTo>
                    <a:lnTo>
                      <a:pt x="1506" y="302"/>
                    </a:lnTo>
                    <a:lnTo>
                      <a:pt x="0" y="1178"/>
                    </a:lnTo>
                    <a:lnTo>
                      <a:pt x="0" y="876"/>
                    </a:lnTo>
                    <a:lnTo>
                      <a:pt x="1506" y="0"/>
                    </a:ln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3" name="Freeform 87">
                <a:extLst>
                  <a:ext uri="{FF2B5EF4-FFF2-40B4-BE49-F238E27FC236}">
                    <a16:creationId xmlns:a16="http://schemas.microsoft.com/office/drawing/2014/main" id="{132741E8-27D0-1393-4FCC-64A27C98CAEE}"/>
                  </a:ext>
                </a:extLst>
              </p:cNvPr>
              <p:cNvSpPr>
                <a:spLocks/>
              </p:cNvSpPr>
              <p:nvPr/>
            </p:nvSpPr>
            <p:spPr bwMode="auto">
              <a:xfrm>
                <a:off x="5367" y="4620"/>
                <a:ext cx="3027" cy="1752"/>
              </a:xfrm>
              <a:custGeom>
                <a:avLst/>
                <a:gdLst>
                  <a:gd name="T0" fmla="*/ 491 w 601"/>
                  <a:gd name="T1" fmla="*/ 63 h 348"/>
                  <a:gd name="T2" fmla="*/ 491 w 601"/>
                  <a:gd name="T3" fmla="*/ 110 h 348"/>
                  <a:gd name="T4" fmla="*/ 601 w 601"/>
                  <a:gd name="T5" fmla="*/ 174 h 348"/>
                  <a:gd name="T6" fmla="*/ 302 w 601"/>
                  <a:gd name="T7" fmla="*/ 348 h 348"/>
                  <a:gd name="T8" fmla="*/ 0 w 601"/>
                  <a:gd name="T9" fmla="*/ 174 h 348"/>
                  <a:gd name="T10" fmla="*/ 109 w 601"/>
                  <a:gd name="T11" fmla="*/ 110 h 348"/>
                  <a:gd name="T12" fmla="*/ 109 w 601"/>
                  <a:gd name="T13" fmla="*/ 63 h 348"/>
                  <a:gd name="T14" fmla="*/ 191 w 601"/>
                  <a:gd name="T15" fmla="*/ 63 h 348"/>
                  <a:gd name="T16" fmla="*/ 300 w 601"/>
                  <a:gd name="T17" fmla="*/ 0 h 348"/>
                  <a:gd name="T18" fmla="*/ 410 w 601"/>
                  <a:gd name="T19" fmla="*/ 63 h 348"/>
                  <a:gd name="T20" fmla="*/ 491 w 601"/>
                  <a:gd name="T21" fmla="*/ 63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491" y="63"/>
                    </a:moveTo>
                    <a:cubicBezTo>
                      <a:pt x="514" y="76"/>
                      <a:pt x="514" y="97"/>
                      <a:pt x="491" y="110"/>
                    </a:cubicBezTo>
                    <a:cubicBezTo>
                      <a:pt x="601" y="174"/>
                      <a:pt x="601" y="174"/>
                      <a:pt x="601" y="174"/>
                    </a:cubicBezTo>
                    <a:cubicBezTo>
                      <a:pt x="302" y="348"/>
                      <a:pt x="302" y="348"/>
                      <a:pt x="302" y="348"/>
                    </a:cubicBezTo>
                    <a:cubicBezTo>
                      <a:pt x="0" y="174"/>
                      <a:pt x="0" y="174"/>
                      <a:pt x="0" y="174"/>
                    </a:cubicBezTo>
                    <a:cubicBezTo>
                      <a:pt x="109" y="110"/>
                      <a:pt x="109" y="110"/>
                      <a:pt x="109" y="110"/>
                    </a:cubicBezTo>
                    <a:cubicBezTo>
                      <a:pt x="87" y="97"/>
                      <a:pt x="87" y="76"/>
                      <a:pt x="109" y="63"/>
                    </a:cubicBezTo>
                    <a:cubicBezTo>
                      <a:pt x="132" y="50"/>
                      <a:pt x="168" y="50"/>
                      <a:pt x="191" y="63"/>
                    </a:cubicBezTo>
                    <a:cubicBezTo>
                      <a:pt x="300" y="0"/>
                      <a:pt x="300" y="0"/>
                      <a:pt x="300" y="0"/>
                    </a:cubicBezTo>
                    <a:cubicBezTo>
                      <a:pt x="410" y="63"/>
                      <a:pt x="410" y="63"/>
                      <a:pt x="410" y="63"/>
                    </a:cubicBezTo>
                    <a:cubicBezTo>
                      <a:pt x="432" y="50"/>
                      <a:pt x="469" y="50"/>
                      <a:pt x="491" y="63"/>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4" name="Freeform 88">
                <a:extLst>
                  <a:ext uri="{FF2B5EF4-FFF2-40B4-BE49-F238E27FC236}">
                    <a16:creationId xmlns:a16="http://schemas.microsoft.com/office/drawing/2014/main" id="{99792DE6-4C78-96D6-AB29-56CC897C1E37}"/>
                  </a:ext>
                </a:extLst>
              </p:cNvPr>
              <p:cNvSpPr>
                <a:spLocks/>
              </p:cNvSpPr>
              <p:nvPr/>
            </p:nvSpPr>
            <p:spPr bwMode="auto">
              <a:xfrm>
                <a:off x="6550" y="5430"/>
                <a:ext cx="338" cy="141"/>
              </a:xfrm>
              <a:custGeom>
                <a:avLst/>
                <a:gdLst>
                  <a:gd name="T0" fmla="*/ 67 w 67"/>
                  <a:gd name="T1" fmla="*/ 0 h 28"/>
                  <a:gd name="T2" fmla="*/ 67 w 67"/>
                  <a:gd name="T3" fmla="*/ 6 h 28"/>
                  <a:gd name="T4" fmla="*/ 58 w 67"/>
                  <a:gd name="T5" fmla="*/ 20 h 28"/>
                  <a:gd name="T6" fmla="*/ 10 w 67"/>
                  <a:gd name="T7" fmla="*/ 20 h 28"/>
                  <a:gd name="T8" fmla="*/ 0 w 67"/>
                  <a:gd name="T9" fmla="*/ 6 h 28"/>
                  <a:gd name="T10" fmla="*/ 0 w 67"/>
                  <a:gd name="T11" fmla="*/ 0 h 28"/>
                  <a:gd name="T12" fmla="*/ 10 w 67"/>
                  <a:gd name="T13" fmla="*/ 14 h 28"/>
                  <a:gd name="T14" fmla="*/ 58 w 67"/>
                  <a:gd name="T15" fmla="*/ 14 h 28"/>
                  <a:gd name="T16" fmla="*/ 67 w 67"/>
                  <a:gd name="T1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28">
                    <a:moveTo>
                      <a:pt x="67" y="0"/>
                    </a:moveTo>
                    <a:cubicBezTo>
                      <a:pt x="67" y="6"/>
                      <a:pt x="67" y="6"/>
                      <a:pt x="67" y="6"/>
                    </a:cubicBezTo>
                    <a:cubicBezTo>
                      <a:pt x="67" y="11"/>
                      <a:pt x="64" y="16"/>
                      <a:pt x="58" y="20"/>
                    </a:cubicBezTo>
                    <a:cubicBezTo>
                      <a:pt x="45" y="28"/>
                      <a:pt x="23" y="28"/>
                      <a:pt x="10" y="20"/>
                    </a:cubicBezTo>
                    <a:cubicBezTo>
                      <a:pt x="4" y="16"/>
                      <a:pt x="0" y="11"/>
                      <a:pt x="0" y="6"/>
                    </a:cubicBezTo>
                    <a:cubicBezTo>
                      <a:pt x="0" y="0"/>
                      <a:pt x="0" y="0"/>
                      <a:pt x="0" y="0"/>
                    </a:cubicBezTo>
                    <a:cubicBezTo>
                      <a:pt x="0" y="5"/>
                      <a:pt x="4" y="10"/>
                      <a:pt x="10" y="14"/>
                    </a:cubicBezTo>
                    <a:cubicBezTo>
                      <a:pt x="23" y="21"/>
                      <a:pt x="45" y="21"/>
                      <a:pt x="58" y="14"/>
                    </a:cubicBezTo>
                    <a:cubicBezTo>
                      <a:pt x="64" y="10"/>
                      <a:pt x="67" y="5"/>
                      <a:pt x="67" y="0"/>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5" name="Freeform 89">
                <a:extLst>
                  <a:ext uri="{FF2B5EF4-FFF2-40B4-BE49-F238E27FC236}">
                    <a16:creationId xmlns:a16="http://schemas.microsoft.com/office/drawing/2014/main" id="{58CFCE5A-3F5D-3BA3-EEE6-078558375308}"/>
                  </a:ext>
                </a:extLst>
              </p:cNvPr>
              <p:cNvSpPr>
                <a:spLocks/>
              </p:cNvSpPr>
              <p:nvPr/>
            </p:nvSpPr>
            <p:spPr bwMode="auto">
              <a:xfrm>
                <a:off x="6535" y="5325"/>
                <a:ext cx="373" cy="211"/>
              </a:xfrm>
              <a:custGeom>
                <a:avLst/>
                <a:gdLst>
                  <a:gd name="T0" fmla="*/ 61 w 74"/>
                  <a:gd name="T1" fmla="*/ 7 h 42"/>
                  <a:gd name="T2" fmla="*/ 61 w 74"/>
                  <a:gd name="T3" fmla="*/ 35 h 42"/>
                  <a:gd name="T4" fmla="*/ 13 w 74"/>
                  <a:gd name="T5" fmla="*/ 35 h 42"/>
                  <a:gd name="T6" fmla="*/ 13 w 74"/>
                  <a:gd name="T7" fmla="*/ 7 h 42"/>
                  <a:gd name="T8" fmla="*/ 61 w 74"/>
                  <a:gd name="T9" fmla="*/ 7 h 42"/>
                </a:gdLst>
                <a:ahLst/>
                <a:cxnLst>
                  <a:cxn ang="0">
                    <a:pos x="T0" y="T1"/>
                  </a:cxn>
                  <a:cxn ang="0">
                    <a:pos x="T2" y="T3"/>
                  </a:cxn>
                  <a:cxn ang="0">
                    <a:pos x="T4" y="T5"/>
                  </a:cxn>
                  <a:cxn ang="0">
                    <a:pos x="T6" y="T7"/>
                  </a:cxn>
                  <a:cxn ang="0">
                    <a:pos x="T8" y="T9"/>
                  </a:cxn>
                </a:cxnLst>
                <a:rect l="0" t="0" r="r" b="b"/>
                <a:pathLst>
                  <a:path w="74" h="42">
                    <a:moveTo>
                      <a:pt x="61" y="7"/>
                    </a:moveTo>
                    <a:cubicBezTo>
                      <a:pt x="74" y="15"/>
                      <a:pt x="74" y="27"/>
                      <a:pt x="61" y="35"/>
                    </a:cubicBezTo>
                    <a:cubicBezTo>
                      <a:pt x="48" y="42"/>
                      <a:pt x="26" y="42"/>
                      <a:pt x="13" y="35"/>
                    </a:cubicBezTo>
                    <a:cubicBezTo>
                      <a:pt x="0" y="27"/>
                      <a:pt x="0" y="15"/>
                      <a:pt x="13" y="7"/>
                    </a:cubicBezTo>
                    <a:cubicBezTo>
                      <a:pt x="26" y="0"/>
                      <a:pt x="47" y="0"/>
                      <a:pt x="61" y="7"/>
                    </a:cubicBez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6" name="Freeform 90">
                <a:extLst>
                  <a:ext uri="{FF2B5EF4-FFF2-40B4-BE49-F238E27FC236}">
                    <a16:creationId xmlns:a16="http://schemas.microsoft.com/office/drawing/2014/main" id="{DC0C229A-4C29-D935-CA9A-E03D01DF8A1C}"/>
                  </a:ext>
                </a:extLst>
              </p:cNvPr>
              <p:cNvSpPr>
                <a:spLocks/>
              </p:cNvSpPr>
              <p:nvPr/>
            </p:nvSpPr>
            <p:spPr bwMode="auto">
              <a:xfrm>
                <a:off x="6183" y="4398"/>
                <a:ext cx="992" cy="1289"/>
              </a:xfrm>
              <a:custGeom>
                <a:avLst/>
                <a:gdLst>
                  <a:gd name="T0" fmla="*/ 186 w 197"/>
                  <a:gd name="T1" fmla="*/ 2 h 256"/>
                  <a:gd name="T2" fmla="*/ 178 w 197"/>
                  <a:gd name="T3" fmla="*/ 2 h 256"/>
                  <a:gd name="T4" fmla="*/ 11 w 197"/>
                  <a:gd name="T5" fmla="*/ 99 h 256"/>
                  <a:gd name="T6" fmla="*/ 0 w 197"/>
                  <a:gd name="T7" fmla="*/ 118 h 256"/>
                  <a:gd name="T8" fmla="*/ 0 w 197"/>
                  <a:gd name="T9" fmla="*/ 243 h 256"/>
                  <a:gd name="T10" fmla="*/ 4 w 197"/>
                  <a:gd name="T11" fmla="*/ 250 h 256"/>
                  <a:gd name="T12" fmla="*/ 14 w 197"/>
                  <a:gd name="T13" fmla="*/ 256 h 256"/>
                  <a:gd name="T14" fmla="*/ 11 w 197"/>
                  <a:gd name="T15" fmla="*/ 249 h 256"/>
                  <a:gd name="T16" fmla="*/ 11 w 197"/>
                  <a:gd name="T17" fmla="*/ 124 h 256"/>
                  <a:gd name="T18" fmla="*/ 22 w 197"/>
                  <a:gd name="T19" fmla="*/ 105 h 256"/>
                  <a:gd name="T20" fmla="*/ 189 w 197"/>
                  <a:gd name="T21" fmla="*/ 9 h 256"/>
                  <a:gd name="T22" fmla="*/ 197 w 197"/>
                  <a:gd name="T23" fmla="*/ 8 h 256"/>
                  <a:gd name="T24" fmla="*/ 186 w 197"/>
                  <a:gd name="T25"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256">
                    <a:moveTo>
                      <a:pt x="186" y="2"/>
                    </a:moveTo>
                    <a:cubicBezTo>
                      <a:pt x="184" y="0"/>
                      <a:pt x="181" y="1"/>
                      <a:pt x="178" y="2"/>
                    </a:cubicBezTo>
                    <a:cubicBezTo>
                      <a:pt x="11" y="99"/>
                      <a:pt x="11" y="99"/>
                      <a:pt x="11" y="99"/>
                    </a:cubicBezTo>
                    <a:cubicBezTo>
                      <a:pt x="5" y="102"/>
                      <a:pt x="0" y="111"/>
                      <a:pt x="0" y="118"/>
                    </a:cubicBezTo>
                    <a:cubicBezTo>
                      <a:pt x="0" y="243"/>
                      <a:pt x="0" y="243"/>
                      <a:pt x="0" y="243"/>
                    </a:cubicBezTo>
                    <a:cubicBezTo>
                      <a:pt x="0" y="246"/>
                      <a:pt x="2" y="249"/>
                      <a:pt x="4" y="250"/>
                    </a:cubicBezTo>
                    <a:cubicBezTo>
                      <a:pt x="14" y="256"/>
                      <a:pt x="14" y="256"/>
                      <a:pt x="14" y="256"/>
                    </a:cubicBezTo>
                    <a:cubicBezTo>
                      <a:pt x="12" y="255"/>
                      <a:pt x="11" y="253"/>
                      <a:pt x="11" y="249"/>
                    </a:cubicBezTo>
                    <a:cubicBezTo>
                      <a:pt x="11" y="124"/>
                      <a:pt x="11" y="124"/>
                      <a:pt x="11" y="124"/>
                    </a:cubicBezTo>
                    <a:cubicBezTo>
                      <a:pt x="11" y="117"/>
                      <a:pt x="16" y="109"/>
                      <a:pt x="22" y="105"/>
                    </a:cubicBezTo>
                    <a:cubicBezTo>
                      <a:pt x="189" y="9"/>
                      <a:pt x="189" y="9"/>
                      <a:pt x="189" y="9"/>
                    </a:cubicBezTo>
                    <a:cubicBezTo>
                      <a:pt x="192" y="7"/>
                      <a:pt x="195" y="7"/>
                      <a:pt x="197" y="8"/>
                    </a:cubicBezTo>
                    <a:lnTo>
                      <a:pt x="186" y="2"/>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7" name="Freeform 91">
                <a:extLst>
                  <a:ext uri="{FF2B5EF4-FFF2-40B4-BE49-F238E27FC236}">
                    <a16:creationId xmlns:a16="http://schemas.microsoft.com/office/drawing/2014/main" id="{2C6C020E-6889-8089-C18A-E83991BFC6D4}"/>
                  </a:ext>
                </a:extLst>
              </p:cNvPr>
              <p:cNvSpPr>
                <a:spLocks/>
              </p:cNvSpPr>
              <p:nvPr/>
            </p:nvSpPr>
            <p:spPr bwMode="auto">
              <a:xfrm>
                <a:off x="6238" y="4423"/>
                <a:ext cx="952" cy="1279"/>
              </a:xfrm>
              <a:custGeom>
                <a:avLst/>
                <a:gdLst>
                  <a:gd name="T0" fmla="*/ 178 w 189"/>
                  <a:gd name="T1" fmla="*/ 4 h 254"/>
                  <a:gd name="T2" fmla="*/ 189 w 189"/>
                  <a:gd name="T3" fmla="*/ 10 h 254"/>
                  <a:gd name="T4" fmla="*/ 189 w 189"/>
                  <a:gd name="T5" fmla="*/ 135 h 254"/>
                  <a:gd name="T6" fmla="*/ 178 w 189"/>
                  <a:gd name="T7" fmla="*/ 154 h 254"/>
                  <a:gd name="T8" fmla="*/ 11 w 189"/>
                  <a:gd name="T9" fmla="*/ 250 h 254"/>
                  <a:gd name="T10" fmla="*/ 0 w 189"/>
                  <a:gd name="T11" fmla="*/ 244 h 254"/>
                  <a:gd name="T12" fmla="*/ 0 w 189"/>
                  <a:gd name="T13" fmla="*/ 119 h 254"/>
                  <a:gd name="T14" fmla="*/ 11 w 189"/>
                  <a:gd name="T15" fmla="*/ 100 h 254"/>
                  <a:gd name="T16" fmla="*/ 178 w 189"/>
                  <a:gd name="T17" fmla="*/ 4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254">
                    <a:moveTo>
                      <a:pt x="178" y="4"/>
                    </a:moveTo>
                    <a:cubicBezTo>
                      <a:pt x="184" y="0"/>
                      <a:pt x="189" y="3"/>
                      <a:pt x="189" y="10"/>
                    </a:cubicBezTo>
                    <a:cubicBezTo>
                      <a:pt x="189" y="135"/>
                      <a:pt x="189" y="135"/>
                      <a:pt x="189" y="135"/>
                    </a:cubicBezTo>
                    <a:cubicBezTo>
                      <a:pt x="189" y="142"/>
                      <a:pt x="184" y="150"/>
                      <a:pt x="178" y="154"/>
                    </a:cubicBezTo>
                    <a:cubicBezTo>
                      <a:pt x="11" y="250"/>
                      <a:pt x="11" y="250"/>
                      <a:pt x="11" y="250"/>
                    </a:cubicBezTo>
                    <a:cubicBezTo>
                      <a:pt x="5" y="254"/>
                      <a:pt x="0" y="251"/>
                      <a:pt x="0" y="244"/>
                    </a:cubicBezTo>
                    <a:cubicBezTo>
                      <a:pt x="0" y="119"/>
                      <a:pt x="0" y="119"/>
                      <a:pt x="0" y="119"/>
                    </a:cubicBezTo>
                    <a:cubicBezTo>
                      <a:pt x="0" y="112"/>
                      <a:pt x="5" y="104"/>
                      <a:pt x="11" y="100"/>
                    </a:cubicBezTo>
                    <a:lnTo>
                      <a:pt x="178" y="4"/>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8" name="Freeform 92">
                <a:extLst>
                  <a:ext uri="{FF2B5EF4-FFF2-40B4-BE49-F238E27FC236}">
                    <a16:creationId xmlns:a16="http://schemas.microsoft.com/office/drawing/2014/main" id="{CE65192C-56F7-C647-8AAE-9FA8A2569F77}"/>
                  </a:ext>
                </a:extLst>
              </p:cNvPr>
              <p:cNvSpPr>
                <a:spLocks/>
              </p:cNvSpPr>
              <p:nvPr/>
            </p:nvSpPr>
            <p:spPr bwMode="auto">
              <a:xfrm>
                <a:off x="6278" y="4479"/>
                <a:ext cx="877" cy="1092"/>
              </a:xfrm>
              <a:custGeom>
                <a:avLst/>
                <a:gdLst>
                  <a:gd name="T0" fmla="*/ 872 w 877"/>
                  <a:gd name="T1" fmla="*/ 120 h 1092"/>
                  <a:gd name="T2" fmla="*/ 872 w 877"/>
                  <a:gd name="T3" fmla="*/ 0 h 1092"/>
                  <a:gd name="T4" fmla="*/ 852 w 877"/>
                  <a:gd name="T5" fmla="*/ 10 h 1092"/>
                  <a:gd name="T6" fmla="*/ 801 w 877"/>
                  <a:gd name="T7" fmla="*/ 40 h 1092"/>
                  <a:gd name="T8" fmla="*/ 121 w 877"/>
                  <a:gd name="T9" fmla="*/ 433 h 1092"/>
                  <a:gd name="T10" fmla="*/ 0 w 877"/>
                  <a:gd name="T11" fmla="*/ 503 h 1092"/>
                  <a:gd name="T12" fmla="*/ 0 w 877"/>
                  <a:gd name="T13" fmla="*/ 543 h 1092"/>
                  <a:gd name="T14" fmla="*/ 0 w 877"/>
                  <a:gd name="T15" fmla="*/ 543 h 1092"/>
                  <a:gd name="T16" fmla="*/ 0 w 877"/>
                  <a:gd name="T17" fmla="*/ 841 h 1092"/>
                  <a:gd name="T18" fmla="*/ 0 w 877"/>
                  <a:gd name="T19" fmla="*/ 1092 h 1092"/>
                  <a:gd name="T20" fmla="*/ 534 w 877"/>
                  <a:gd name="T21" fmla="*/ 780 h 1092"/>
                  <a:gd name="T22" fmla="*/ 620 w 877"/>
                  <a:gd name="T23" fmla="*/ 735 h 1092"/>
                  <a:gd name="T24" fmla="*/ 877 w 877"/>
                  <a:gd name="T25" fmla="*/ 589 h 1092"/>
                  <a:gd name="T26" fmla="*/ 872 w 877"/>
                  <a:gd name="T27" fmla="*/ 120 h 10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7" h="1092">
                    <a:moveTo>
                      <a:pt x="872" y="120"/>
                    </a:moveTo>
                    <a:lnTo>
                      <a:pt x="872" y="0"/>
                    </a:lnTo>
                    <a:lnTo>
                      <a:pt x="852" y="10"/>
                    </a:lnTo>
                    <a:lnTo>
                      <a:pt x="801" y="40"/>
                    </a:lnTo>
                    <a:lnTo>
                      <a:pt x="121" y="433"/>
                    </a:lnTo>
                    <a:lnTo>
                      <a:pt x="0" y="503"/>
                    </a:lnTo>
                    <a:lnTo>
                      <a:pt x="0" y="543"/>
                    </a:lnTo>
                    <a:lnTo>
                      <a:pt x="0" y="543"/>
                    </a:lnTo>
                    <a:lnTo>
                      <a:pt x="0" y="841"/>
                    </a:lnTo>
                    <a:lnTo>
                      <a:pt x="0" y="1092"/>
                    </a:lnTo>
                    <a:lnTo>
                      <a:pt x="534" y="780"/>
                    </a:lnTo>
                    <a:lnTo>
                      <a:pt x="620" y="735"/>
                    </a:lnTo>
                    <a:lnTo>
                      <a:pt x="877" y="589"/>
                    </a:lnTo>
                    <a:lnTo>
                      <a:pt x="872" y="120"/>
                    </a:lnTo>
                    <a:close/>
                  </a:path>
                </a:pathLst>
              </a:custGeom>
              <a:solidFill>
                <a:srgbClr val="878C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9" name="Freeform 93">
                <a:extLst>
                  <a:ext uri="{FF2B5EF4-FFF2-40B4-BE49-F238E27FC236}">
                    <a16:creationId xmlns:a16="http://schemas.microsoft.com/office/drawing/2014/main" id="{24F3D2F1-433B-0D24-CF80-B8D3B1422785}"/>
                  </a:ext>
                </a:extLst>
              </p:cNvPr>
              <p:cNvSpPr>
                <a:spLocks/>
              </p:cNvSpPr>
              <p:nvPr/>
            </p:nvSpPr>
            <p:spPr bwMode="auto">
              <a:xfrm>
                <a:off x="6278" y="4479"/>
                <a:ext cx="872" cy="538"/>
              </a:xfrm>
              <a:custGeom>
                <a:avLst/>
                <a:gdLst>
                  <a:gd name="T0" fmla="*/ 121 w 872"/>
                  <a:gd name="T1" fmla="*/ 433 h 538"/>
                  <a:gd name="T2" fmla="*/ 0 w 872"/>
                  <a:gd name="T3" fmla="*/ 503 h 538"/>
                  <a:gd name="T4" fmla="*/ 0 w 872"/>
                  <a:gd name="T5" fmla="*/ 538 h 538"/>
                  <a:gd name="T6" fmla="*/ 872 w 872"/>
                  <a:gd name="T7" fmla="*/ 35 h 538"/>
                  <a:gd name="T8" fmla="*/ 872 w 872"/>
                  <a:gd name="T9" fmla="*/ 0 h 538"/>
                  <a:gd name="T10" fmla="*/ 121 w 872"/>
                  <a:gd name="T11" fmla="*/ 433 h 538"/>
                </a:gdLst>
                <a:ahLst/>
                <a:cxnLst>
                  <a:cxn ang="0">
                    <a:pos x="T0" y="T1"/>
                  </a:cxn>
                  <a:cxn ang="0">
                    <a:pos x="T2" y="T3"/>
                  </a:cxn>
                  <a:cxn ang="0">
                    <a:pos x="T4" y="T5"/>
                  </a:cxn>
                  <a:cxn ang="0">
                    <a:pos x="T6" y="T7"/>
                  </a:cxn>
                  <a:cxn ang="0">
                    <a:pos x="T8" y="T9"/>
                  </a:cxn>
                  <a:cxn ang="0">
                    <a:pos x="T10" y="T11"/>
                  </a:cxn>
                </a:cxnLst>
                <a:rect l="0" t="0" r="r" b="b"/>
                <a:pathLst>
                  <a:path w="872" h="538">
                    <a:moveTo>
                      <a:pt x="121" y="433"/>
                    </a:moveTo>
                    <a:lnTo>
                      <a:pt x="0" y="503"/>
                    </a:lnTo>
                    <a:lnTo>
                      <a:pt x="0" y="538"/>
                    </a:lnTo>
                    <a:lnTo>
                      <a:pt x="872" y="35"/>
                    </a:lnTo>
                    <a:lnTo>
                      <a:pt x="872" y="0"/>
                    </a:lnTo>
                    <a:lnTo>
                      <a:pt x="121" y="433"/>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0" name="Freeform 94">
                <a:extLst>
                  <a:ext uri="{FF2B5EF4-FFF2-40B4-BE49-F238E27FC236}">
                    <a16:creationId xmlns:a16="http://schemas.microsoft.com/office/drawing/2014/main" id="{799525EC-4CF7-05D5-6E3B-6022E161FDE5}"/>
                  </a:ext>
                </a:extLst>
              </p:cNvPr>
              <p:cNvSpPr>
                <a:spLocks/>
              </p:cNvSpPr>
              <p:nvPr/>
            </p:nvSpPr>
            <p:spPr bwMode="auto">
              <a:xfrm>
                <a:off x="6324" y="5043"/>
                <a:ext cx="55" cy="80"/>
              </a:xfrm>
              <a:custGeom>
                <a:avLst/>
                <a:gdLst>
                  <a:gd name="T0" fmla="*/ 11 w 11"/>
                  <a:gd name="T1" fmla="*/ 5 h 16"/>
                  <a:gd name="T2" fmla="*/ 6 w 11"/>
                  <a:gd name="T3" fmla="*/ 15 h 16"/>
                  <a:gd name="T4" fmla="*/ 0 w 11"/>
                  <a:gd name="T5" fmla="*/ 11 h 16"/>
                  <a:gd name="T6" fmla="*/ 6 w 11"/>
                  <a:gd name="T7" fmla="*/ 2 h 16"/>
                  <a:gd name="T8" fmla="*/ 11 w 11"/>
                  <a:gd name="T9" fmla="*/ 5 h 16"/>
                </a:gdLst>
                <a:ahLst/>
                <a:cxnLst>
                  <a:cxn ang="0">
                    <a:pos x="T0" y="T1"/>
                  </a:cxn>
                  <a:cxn ang="0">
                    <a:pos x="T2" y="T3"/>
                  </a:cxn>
                  <a:cxn ang="0">
                    <a:pos x="T4" y="T5"/>
                  </a:cxn>
                  <a:cxn ang="0">
                    <a:pos x="T6" y="T7"/>
                  </a:cxn>
                  <a:cxn ang="0">
                    <a:pos x="T8" y="T9"/>
                  </a:cxn>
                </a:cxnLst>
                <a:rect l="0" t="0" r="r" b="b"/>
                <a:pathLst>
                  <a:path w="11" h="16">
                    <a:moveTo>
                      <a:pt x="11" y="5"/>
                    </a:moveTo>
                    <a:cubicBezTo>
                      <a:pt x="11" y="9"/>
                      <a:pt x="9" y="13"/>
                      <a:pt x="6" y="15"/>
                    </a:cubicBezTo>
                    <a:cubicBezTo>
                      <a:pt x="3" y="16"/>
                      <a:pt x="0" y="15"/>
                      <a:pt x="0" y="11"/>
                    </a:cubicBezTo>
                    <a:cubicBezTo>
                      <a:pt x="0" y="8"/>
                      <a:pt x="3" y="4"/>
                      <a:pt x="6" y="2"/>
                    </a:cubicBezTo>
                    <a:cubicBezTo>
                      <a:pt x="9" y="0"/>
                      <a:pt x="11" y="2"/>
                      <a:pt x="11" y="5"/>
                    </a:cubicBez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1" name="Freeform 95">
                <a:extLst>
                  <a:ext uri="{FF2B5EF4-FFF2-40B4-BE49-F238E27FC236}">
                    <a16:creationId xmlns:a16="http://schemas.microsoft.com/office/drawing/2014/main" id="{F0D0DCCD-34B4-642A-0EE1-E9013F27A716}"/>
                  </a:ext>
                </a:extLst>
              </p:cNvPr>
              <p:cNvSpPr>
                <a:spLocks/>
              </p:cNvSpPr>
              <p:nvPr/>
            </p:nvSpPr>
            <p:spPr bwMode="auto">
              <a:xfrm>
                <a:off x="6324" y="5138"/>
                <a:ext cx="55" cy="86"/>
              </a:xfrm>
              <a:custGeom>
                <a:avLst/>
                <a:gdLst>
                  <a:gd name="T0" fmla="*/ 11 w 11"/>
                  <a:gd name="T1" fmla="*/ 5 h 17"/>
                  <a:gd name="T2" fmla="*/ 6 w 11"/>
                  <a:gd name="T3" fmla="*/ 15 h 17"/>
                  <a:gd name="T4" fmla="*/ 0 w 11"/>
                  <a:gd name="T5" fmla="*/ 12 h 17"/>
                  <a:gd name="T6" fmla="*/ 6 w 11"/>
                  <a:gd name="T7" fmla="*/ 2 h 17"/>
                  <a:gd name="T8" fmla="*/ 11 w 11"/>
                  <a:gd name="T9" fmla="*/ 5 h 17"/>
                </a:gdLst>
                <a:ahLst/>
                <a:cxnLst>
                  <a:cxn ang="0">
                    <a:pos x="T0" y="T1"/>
                  </a:cxn>
                  <a:cxn ang="0">
                    <a:pos x="T2" y="T3"/>
                  </a:cxn>
                  <a:cxn ang="0">
                    <a:pos x="T4" y="T5"/>
                  </a:cxn>
                  <a:cxn ang="0">
                    <a:pos x="T6" y="T7"/>
                  </a:cxn>
                  <a:cxn ang="0">
                    <a:pos x="T8" y="T9"/>
                  </a:cxn>
                </a:cxnLst>
                <a:rect l="0" t="0" r="r" b="b"/>
                <a:pathLst>
                  <a:path w="11" h="17">
                    <a:moveTo>
                      <a:pt x="11" y="5"/>
                    </a:moveTo>
                    <a:cubicBezTo>
                      <a:pt x="11" y="9"/>
                      <a:pt x="9" y="13"/>
                      <a:pt x="6" y="15"/>
                    </a:cubicBezTo>
                    <a:cubicBezTo>
                      <a:pt x="3" y="17"/>
                      <a:pt x="0" y="15"/>
                      <a:pt x="0" y="12"/>
                    </a:cubicBezTo>
                    <a:cubicBezTo>
                      <a:pt x="0" y="8"/>
                      <a:pt x="3" y="4"/>
                      <a:pt x="6" y="2"/>
                    </a:cubicBezTo>
                    <a:cubicBezTo>
                      <a:pt x="9" y="0"/>
                      <a:pt x="11" y="2"/>
                      <a:pt x="11" y="5"/>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2" name="Freeform 96">
                <a:extLst>
                  <a:ext uri="{FF2B5EF4-FFF2-40B4-BE49-F238E27FC236}">
                    <a16:creationId xmlns:a16="http://schemas.microsoft.com/office/drawing/2014/main" id="{8E5A52E3-98BD-47B4-33D4-AC63EF8FD506}"/>
                  </a:ext>
                </a:extLst>
              </p:cNvPr>
              <p:cNvSpPr>
                <a:spLocks/>
              </p:cNvSpPr>
              <p:nvPr/>
            </p:nvSpPr>
            <p:spPr bwMode="auto">
              <a:xfrm>
                <a:off x="6324" y="5234"/>
                <a:ext cx="55" cy="86"/>
              </a:xfrm>
              <a:custGeom>
                <a:avLst/>
                <a:gdLst>
                  <a:gd name="T0" fmla="*/ 11 w 11"/>
                  <a:gd name="T1" fmla="*/ 5 h 17"/>
                  <a:gd name="T2" fmla="*/ 6 w 11"/>
                  <a:gd name="T3" fmla="*/ 15 h 17"/>
                  <a:gd name="T4" fmla="*/ 0 w 11"/>
                  <a:gd name="T5" fmla="*/ 12 h 17"/>
                  <a:gd name="T6" fmla="*/ 6 w 11"/>
                  <a:gd name="T7" fmla="*/ 2 h 17"/>
                  <a:gd name="T8" fmla="*/ 11 w 11"/>
                  <a:gd name="T9" fmla="*/ 5 h 17"/>
                </a:gdLst>
                <a:ahLst/>
                <a:cxnLst>
                  <a:cxn ang="0">
                    <a:pos x="T0" y="T1"/>
                  </a:cxn>
                  <a:cxn ang="0">
                    <a:pos x="T2" y="T3"/>
                  </a:cxn>
                  <a:cxn ang="0">
                    <a:pos x="T4" y="T5"/>
                  </a:cxn>
                  <a:cxn ang="0">
                    <a:pos x="T6" y="T7"/>
                  </a:cxn>
                  <a:cxn ang="0">
                    <a:pos x="T8" y="T9"/>
                  </a:cxn>
                </a:cxnLst>
                <a:rect l="0" t="0" r="r" b="b"/>
                <a:pathLst>
                  <a:path w="11" h="17">
                    <a:moveTo>
                      <a:pt x="11" y="5"/>
                    </a:moveTo>
                    <a:cubicBezTo>
                      <a:pt x="11" y="9"/>
                      <a:pt x="9" y="13"/>
                      <a:pt x="6" y="15"/>
                    </a:cubicBezTo>
                    <a:cubicBezTo>
                      <a:pt x="3" y="17"/>
                      <a:pt x="0" y="15"/>
                      <a:pt x="0" y="12"/>
                    </a:cubicBezTo>
                    <a:cubicBezTo>
                      <a:pt x="0" y="8"/>
                      <a:pt x="3" y="4"/>
                      <a:pt x="6" y="2"/>
                    </a:cubicBezTo>
                    <a:cubicBezTo>
                      <a:pt x="9" y="0"/>
                      <a:pt x="11" y="2"/>
                      <a:pt x="11" y="5"/>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3" name="Freeform 97">
                <a:extLst>
                  <a:ext uri="{FF2B5EF4-FFF2-40B4-BE49-F238E27FC236}">
                    <a16:creationId xmlns:a16="http://schemas.microsoft.com/office/drawing/2014/main" id="{73E4683D-02BC-A7E6-39D6-AB65874F048C}"/>
                  </a:ext>
                </a:extLst>
              </p:cNvPr>
              <p:cNvSpPr>
                <a:spLocks/>
              </p:cNvSpPr>
              <p:nvPr/>
            </p:nvSpPr>
            <p:spPr bwMode="auto">
              <a:xfrm>
                <a:off x="6334" y="5561"/>
                <a:ext cx="40" cy="61"/>
              </a:xfrm>
              <a:custGeom>
                <a:avLst/>
                <a:gdLst>
                  <a:gd name="T0" fmla="*/ 8 w 8"/>
                  <a:gd name="T1" fmla="*/ 4 h 12"/>
                  <a:gd name="T2" fmla="*/ 4 w 8"/>
                  <a:gd name="T3" fmla="*/ 11 h 12"/>
                  <a:gd name="T4" fmla="*/ 0 w 8"/>
                  <a:gd name="T5" fmla="*/ 9 h 12"/>
                  <a:gd name="T6" fmla="*/ 4 w 8"/>
                  <a:gd name="T7" fmla="*/ 2 h 12"/>
                  <a:gd name="T8" fmla="*/ 8 w 8"/>
                  <a:gd name="T9" fmla="*/ 4 h 12"/>
                </a:gdLst>
                <a:ahLst/>
                <a:cxnLst>
                  <a:cxn ang="0">
                    <a:pos x="T0" y="T1"/>
                  </a:cxn>
                  <a:cxn ang="0">
                    <a:pos x="T2" y="T3"/>
                  </a:cxn>
                  <a:cxn ang="0">
                    <a:pos x="T4" y="T5"/>
                  </a:cxn>
                  <a:cxn ang="0">
                    <a:pos x="T6" y="T7"/>
                  </a:cxn>
                  <a:cxn ang="0">
                    <a:pos x="T8" y="T9"/>
                  </a:cxn>
                </a:cxnLst>
                <a:rect l="0" t="0" r="r" b="b"/>
                <a:pathLst>
                  <a:path w="8" h="12">
                    <a:moveTo>
                      <a:pt x="8" y="4"/>
                    </a:moveTo>
                    <a:cubicBezTo>
                      <a:pt x="8" y="6"/>
                      <a:pt x="7" y="10"/>
                      <a:pt x="4" y="11"/>
                    </a:cubicBezTo>
                    <a:cubicBezTo>
                      <a:pt x="2" y="12"/>
                      <a:pt x="0" y="11"/>
                      <a:pt x="0" y="9"/>
                    </a:cubicBezTo>
                    <a:cubicBezTo>
                      <a:pt x="0" y="6"/>
                      <a:pt x="2" y="3"/>
                      <a:pt x="4" y="2"/>
                    </a:cubicBezTo>
                    <a:cubicBezTo>
                      <a:pt x="7" y="0"/>
                      <a:pt x="8" y="1"/>
                      <a:pt x="8" y="4"/>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4" name="Freeform 98">
                <a:extLst>
                  <a:ext uri="{FF2B5EF4-FFF2-40B4-BE49-F238E27FC236}">
                    <a16:creationId xmlns:a16="http://schemas.microsoft.com/office/drawing/2014/main" id="{4B987C4E-EFEE-D406-C0CB-6C2DB959628F}"/>
                  </a:ext>
                </a:extLst>
              </p:cNvPr>
              <p:cNvSpPr>
                <a:spLocks/>
              </p:cNvSpPr>
              <p:nvPr/>
            </p:nvSpPr>
            <p:spPr bwMode="auto">
              <a:xfrm>
                <a:off x="7225" y="5244"/>
                <a:ext cx="630" cy="363"/>
              </a:xfrm>
              <a:custGeom>
                <a:avLst/>
                <a:gdLst>
                  <a:gd name="T0" fmla="*/ 272 w 630"/>
                  <a:gd name="T1" fmla="*/ 363 h 363"/>
                  <a:gd name="T2" fmla="*/ 0 w 630"/>
                  <a:gd name="T3" fmla="*/ 207 h 363"/>
                  <a:gd name="T4" fmla="*/ 358 w 630"/>
                  <a:gd name="T5" fmla="*/ 0 h 363"/>
                  <a:gd name="T6" fmla="*/ 630 w 630"/>
                  <a:gd name="T7" fmla="*/ 156 h 363"/>
                  <a:gd name="T8" fmla="*/ 272 w 630"/>
                  <a:gd name="T9" fmla="*/ 363 h 363"/>
                </a:gdLst>
                <a:ahLst/>
                <a:cxnLst>
                  <a:cxn ang="0">
                    <a:pos x="T0" y="T1"/>
                  </a:cxn>
                  <a:cxn ang="0">
                    <a:pos x="T2" y="T3"/>
                  </a:cxn>
                  <a:cxn ang="0">
                    <a:pos x="T4" y="T5"/>
                  </a:cxn>
                  <a:cxn ang="0">
                    <a:pos x="T6" y="T7"/>
                  </a:cxn>
                  <a:cxn ang="0">
                    <a:pos x="T8" y="T9"/>
                  </a:cxn>
                </a:cxnLst>
                <a:rect l="0" t="0" r="r" b="b"/>
                <a:pathLst>
                  <a:path w="630" h="363">
                    <a:moveTo>
                      <a:pt x="272" y="363"/>
                    </a:moveTo>
                    <a:lnTo>
                      <a:pt x="0" y="207"/>
                    </a:lnTo>
                    <a:lnTo>
                      <a:pt x="358" y="0"/>
                    </a:lnTo>
                    <a:lnTo>
                      <a:pt x="630" y="156"/>
                    </a:lnTo>
                    <a:lnTo>
                      <a:pt x="272" y="363"/>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5" name="Freeform 99">
                <a:extLst>
                  <a:ext uri="{FF2B5EF4-FFF2-40B4-BE49-F238E27FC236}">
                    <a16:creationId xmlns:a16="http://schemas.microsoft.com/office/drawing/2014/main" id="{4E5B948E-7634-3C32-180D-371B1F09659A}"/>
                  </a:ext>
                </a:extLst>
              </p:cNvPr>
              <p:cNvSpPr>
                <a:spLocks/>
              </p:cNvSpPr>
              <p:nvPr/>
            </p:nvSpPr>
            <p:spPr bwMode="auto">
              <a:xfrm>
                <a:off x="7497" y="5400"/>
                <a:ext cx="358" cy="217"/>
              </a:xfrm>
              <a:custGeom>
                <a:avLst/>
                <a:gdLst>
                  <a:gd name="T0" fmla="*/ 0 w 358"/>
                  <a:gd name="T1" fmla="*/ 217 h 217"/>
                  <a:gd name="T2" fmla="*/ 0 w 358"/>
                  <a:gd name="T3" fmla="*/ 207 h 217"/>
                  <a:gd name="T4" fmla="*/ 358 w 358"/>
                  <a:gd name="T5" fmla="*/ 0 h 217"/>
                  <a:gd name="T6" fmla="*/ 358 w 358"/>
                  <a:gd name="T7" fmla="*/ 10 h 217"/>
                  <a:gd name="T8" fmla="*/ 0 w 358"/>
                  <a:gd name="T9" fmla="*/ 217 h 217"/>
                </a:gdLst>
                <a:ahLst/>
                <a:cxnLst>
                  <a:cxn ang="0">
                    <a:pos x="T0" y="T1"/>
                  </a:cxn>
                  <a:cxn ang="0">
                    <a:pos x="T2" y="T3"/>
                  </a:cxn>
                  <a:cxn ang="0">
                    <a:pos x="T4" y="T5"/>
                  </a:cxn>
                  <a:cxn ang="0">
                    <a:pos x="T6" y="T7"/>
                  </a:cxn>
                  <a:cxn ang="0">
                    <a:pos x="T8" y="T9"/>
                  </a:cxn>
                </a:cxnLst>
                <a:rect l="0" t="0" r="r" b="b"/>
                <a:pathLst>
                  <a:path w="358" h="217">
                    <a:moveTo>
                      <a:pt x="0" y="217"/>
                    </a:moveTo>
                    <a:lnTo>
                      <a:pt x="0" y="207"/>
                    </a:lnTo>
                    <a:lnTo>
                      <a:pt x="358" y="0"/>
                    </a:lnTo>
                    <a:lnTo>
                      <a:pt x="358" y="10"/>
                    </a:lnTo>
                    <a:lnTo>
                      <a:pt x="0" y="217"/>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6" name="Freeform 100">
                <a:extLst>
                  <a:ext uri="{FF2B5EF4-FFF2-40B4-BE49-F238E27FC236}">
                    <a16:creationId xmlns:a16="http://schemas.microsoft.com/office/drawing/2014/main" id="{08FBC104-A923-9405-6FD3-D0F2E80121DE}"/>
                  </a:ext>
                </a:extLst>
              </p:cNvPr>
              <p:cNvSpPr>
                <a:spLocks/>
              </p:cNvSpPr>
              <p:nvPr/>
            </p:nvSpPr>
            <p:spPr bwMode="auto">
              <a:xfrm>
                <a:off x="7225" y="5451"/>
                <a:ext cx="272" cy="166"/>
              </a:xfrm>
              <a:custGeom>
                <a:avLst/>
                <a:gdLst>
                  <a:gd name="T0" fmla="*/ 272 w 272"/>
                  <a:gd name="T1" fmla="*/ 156 h 166"/>
                  <a:gd name="T2" fmla="*/ 272 w 272"/>
                  <a:gd name="T3" fmla="*/ 166 h 166"/>
                  <a:gd name="T4" fmla="*/ 0 w 272"/>
                  <a:gd name="T5" fmla="*/ 10 h 166"/>
                  <a:gd name="T6" fmla="*/ 0 w 272"/>
                  <a:gd name="T7" fmla="*/ 0 h 166"/>
                  <a:gd name="T8" fmla="*/ 272 w 272"/>
                  <a:gd name="T9" fmla="*/ 156 h 166"/>
                </a:gdLst>
                <a:ahLst/>
                <a:cxnLst>
                  <a:cxn ang="0">
                    <a:pos x="T0" y="T1"/>
                  </a:cxn>
                  <a:cxn ang="0">
                    <a:pos x="T2" y="T3"/>
                  </a:cxn>
                  <a:cxn ang="0">
                    <a:pos x="T4" y="T5"/>
                  </a:cxn>
                  <a:cxn ang="0">
                    <a:pos x="T6" y="T7"/>
                  </a:cxn>
                  <a:cxn ang="0">
                    <a:pos x="T8" y="T9"/>
                  </a:cxn>
                </a:cxnLst>
                <a:rect l="0" t="0" r="r" b="b"/>
                <a:pathLst>
                  <a:path w="272" h="166">
                    <a:moveTo>
                      <a:pt x="272" y="156"/>
                    </a:moveTo>
                    <a:lnTo>
                      <a:pt x="272" y="166"/>
                    </a:lnTo>
                    <a:lnTo>
                      <a:pt x="0" y="10"/>
                    </a:lnTo>
                    <a:lnTo>
                      <a:pt x="0" y="0"/>
                    </a:lnTo>
                    <a:lnTo>
                      <a:pt x="272" y="15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7" name="Freeform 101">
                <a:extLst>
                  <a:ext uri="{FF2B5EF4-FFF2-40B4-BE49-F238E27FC236}">
                    <a16:creationId xmlns:a16="http://schemas.microsoft.com/office/drawing/2014/main" id="{D761D17F-3296-5284-4119-08782330808A}"/>
                  </a:ext>
                </a:extLst>
              </p:cNvPr>
              <p:cNvSpPr>
                <a:spLocks/>
              </p:cNvSpPr>
              <p:nvPr/>
            </p:nvSpPr>
            <p:spPr bwMode="auto">
              <a:xfrm>
                <a:off x="6535" y="5793"/>
                <a:ext cx="262" cy="176"/>
              </a:xfrm>
              <a:custGeom>
                <a:avLst/>
                <a:gdLst>
                  <a:gd name="T0" fmla="*/ 0 w 262"/>
                  <a:gd name="T1" fmla="*/ 0 h 176"/>
                  <a:gd name="T2" fmla="*/ 0 w 262"/>
                  <a:gd name="T3" fmla="*/ 25 h 176"/>
                  <a:gd name="T4" fmla="*/ 262 w 262"/>
                  <a:gd name="T5" fmla="*/ 176 h 176"/>
                  <a:gd name="T6" fmla="*/ 262 w 262"/>
                  <a:gd name="T7" fmla="*/ 156 h 176"/>
                  <a:gd name="T8" fmla="*/ 0 w 262"/>
                  <a:gd name="T9" fmla="*/ 0 h 176"/>
                </a:gdLst>
                <a:ahLst/>
                <a:cxnLst>
                  <a:cxn ang="0">
                    <a:pos x="T0" y="T1"/>
                  </a:cxn>
                  <a:cxn ang="0">
                    <a:pos x="T2" y="T3"/>
                  </a:cxn>
                  <a:cxn ang="0">
                    <a:pos x="T4" y="T5"/>
                  </a:cxn>
                  <a:cxn ang="0">
                    <a:pos x="T6" y="T7"/>
                  </a:cxn>
                  <a:cxn ang="0">
                    <a:pos x="T8" y="T9"/>
                  </a:cxn>
                </a:cxnLst>
                <a:rect l="0" t="0" r="r" b="b"/>
                <a:pathLst>
                  <a:path w="262" h="176">
                    <a:moveTo>
                      <a:pt x="0" y="0"/>
                    </a:moveTo>
                    <a:lnTo>
                      <a:pt x="0" y="25"/>
                    </a:lnTo>
                    <a:lnTo>
                      <a:pt x="262" y="176"/>
                    </a:lnTo>
                    <a:lnTo>
                      <a:pt x="262" y="156"/>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8" name="Freeform 102">
                <a:extLst>
                  <a:ext uri="{FF2B5EF4-FFF2-40B4-BE49-F238E27FC236}">
                    <a16:creationId xmlns:a16="http://schemas.microsoft.com/office/drawing/2014/main" id="{CF8ABBC7-5956-6444-6D83-98F9AF8445BC}"/>
                  </a:ext>
                </a:extLst>
              </p:cNvPr>
              <p:cNvSpPr>
                <a:spLocks/>
              </p:cNvSpPr>
              <p:nvPr/>
            </p:nvSpPr>
            <p:spPr bwMode="auto">
              <a:xfrm>
                <a:off x="6797" y="5612"/>
                <a:ext cx="584" cy="357"/>
              </a:xfrm>
              <a:custGeom>
                <a:avLst/>
                <a:gdLst>
                  <a:gd name="T0" fmla="*/ 0 w 584"/>
                  <a:gd name="T1" fmla="*/ 337 h 357"/>
                  <a:gd name="T2" fmla="*/ 0 w 584"/>
                  <a:gd name="T3" fmla="*/ 357 h 357"/>
                  <a:gd name="T4" fmla="*/ 584 w 584"/>
                  <a:gd name="T5" fmla="*/ 20 h 357"/>
                  <a:gd name="T6" fmla="*/ 584 w 584"/>
                  <a:gd name="T7" fmla="*/ 0 h 357"/>
                  <a:gd name="T8" fmla="*/ 0 w 584"/>
                  <a:gd name="T9" fmla="*/ 337 h 357"/>
                </a:gdLst>
                <a:ahLst/>
                <a:cxnLst>
                  <a:cxn ang="0">
                    <a:pos x="T0" y="T1"/>
                  </a:cxn>
                  <a:cxn ang="0">
                    <a:pos x="T2" y="T3"/>
                  </a:cxn>
                  <a:cxn ang="0">
                    <a:pos x="T4" y="T5"/>
                  </a:cxn>
                  <a:cxn ang="0">
                    <a:pos x="T6" y="T7"/>
                  </a:cxn>
                  <a:cxn ang="0">
                    <a:pos x="T8" y="T9"/>
                  </a:cxn>
                </a:cxnLst>
                <a:rect l="0" t="0" r="r" b="b"/>
                <a:pathLst>
                  <a:path w="584" h="357">
                    <a:moveTo>
                      <a:pt x="0" y="337"/>
                    </a:moveTo>
                    <a:lnTo>
                      <a:pt x="0" y="357"/>
                    </a:lnTo>
                    <a:lnTo>
                      <a:pt x="584" y="20"/>
                    </a:lnTo>
                    <a:lnTo>
                      <a:pt x="584" y="0"/>
                    </a:lnTo>
                    <a:lnTo>
                      <a:pt x="0" y="337"/>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9" name="Freeform 103">
                <a:extLst>
                  <a:ext uri="{FF2B5EF4-FFF2-40B4-BE49-F238E27FC236}">
                    <a16:creationId xmlns:a16="http://schemas.microsoft.com/office/drawing/2014/main" id="{65E4A07D-58DB-70C9-8137-C7839C1BF321}"/>
                  </a:ext>
                </a:extLst>
              </p:cNvPr>
              <p:cNvSpPr>
                <a:spLocks/>
              </p:cNvSpPr>
              <p:nvPr/>
            </p:nvSpPr>
            <p:spPr bwMode="auto">
              <a:xfrm>
                <a:off x="6535" y="5456"/>
                <a:ext cx="846" cy="493"/>
              </a:xfrm>
              <a:custGeom>
                <a:avLst/>
                <a:gdLst>
                  <a:gd name="T0" fmla="*/ 0 w 846"/>
                  <a:gd name="T1" fmla="*/ 337 h 493"/>
                  <a:gd name="T2" fmla="*/ 262 w 846"/>
                  <a:gd name="T3" fmla="*/ 493 h 493"/>
                  <a:gd name="T4" fmla="*/ 846 w 846"/>
                  <a:gd name="T5" fmla="*/ 156 h 493"/>
                  <a:gd name="T6" fmla="*/ 579 w 846"/>
                  <a:gd name="T7" fmla="*/ 0 h 493"/>
                  <a:gd name="T8" fmla="*/ 0 w 846"/>
                  <a:gd name="T9" fmla="*/ 337 h 493"/>
                </a:gdLst>
                <a:ahLst/>
                <a:cxnLst>
                  <a:cxn ang="0">
                    <a:pos x="T0" y="T1"/>
                  </a:cxn>
                  <a:cxn ang="0">
                    <a:pos x="T2" y="T3"/>
                  </a:cxn>
                  <a:cxn ang="0">
                    <a:pos x="T4" y="T5"/>
                  </a:cxn>
                  <a:cxn ang="0">
                    <a:pos x="T6" y="T7"/>
                  </a:cxn>
                  <a:cxn ang="0">
                    <a:pos x="T8" y="T9"/>
                  </a:cxn>
                </a:cxnLst>
                <a:rect l="0" t="0" r="r" b="b"/>
                <a:pathLst>
                  <a:path w="846" h="493">
                    <a:moveTo>
                      <a:pt x="0" y="337"/>
                    </a:moveTo>
                    <a:lnTo>
                      <a:pt x="262" y="493"/>
                    </a:lnTo>
                    <a:lnTo>
                      <a:pt x="846" y="156"/>
                    </a:lnTo>
                    <a:lnTo>
                      <a:pt x="579" y="0"/>
                    </a:lnTo>
                    <a:lnTo>
                      <a:pt x="0" y="337"/>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0" name="Freeform 104">
                <a:extLst>
                  <a:ext uri="{FF2B5EF4-FFF2-40B4-BE49-F238E27FC236}">
                    <a16:creationId xmlns:a16="http://schemas.microsoft.com/office/drawing/2014/main" id="{BB0A8FA0-C6FF-B37F-F9C0-C93852B5D2B3}"/>
                  </a:ext>
                </a:extLst>
              </p:cNvPr>
              <p:cNvSpPr>
                <a:spLocks/>
              </p:cNvSpPr>
              <p:nvPr/>
            </p:nvSpPr>
            <p:spPr bwMode="auto">
              <a:xfrm>
                <a:off x="7079" y="5496"/>
                <a:ext cx="40" cy="35"/>
              </a:xfrm>
              <a:custGeom>
                <a:avLst/>
                <a:gdLst>
                  <a:gd name="T0" fmla="*/ 0 w 40"/>
                  <a:gd name="T1" fmla="*/ 0 h 35"/>
                  <a:gd name="T2" fmla="*/ 0 w 40"/>
                  <a:gd name="T3" fmla="*/ 10 h 35"/>
                  <a:gd name="T4" fmla="*/ 40 w 40"/>
                  <a:gd name="T5" fmla="*/ 35 h 35"/>
                  <a:gd name="T6" fmla="*/ 40 w 40"/>
                  <a:gd name="T7" fmla="*/ 20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0"/>
                    </a:lnTo>
                    <a:lnTo>
                      <a:pt x="40" y="35"/>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1" name="Freeform 105">
                <a:extLst>
                  <a:ext uri="{FF2B5EF4-FFF2-40B4-BE49-F238E27FC236}">
                    <a16:creationId xmlns:a16="http://schemas.microsoft.com/office/drawing/2014/main" id="{0D4122E1-14B1-72FC-75A5-A9D22E05322D}"/>
                  </a:ext>
                </a:extLst>
              </p:cNvPr>
              <p:cNvSpPr>
                <a:spLocks/>
              </p:cNvSpPr>
              <p:nvPr/>
            </p:nvSpPr>
            <p:spPr bwMode="auto">
              <a:xfrm>
                <a:off x="7119" y="5496"/>
                <a:ext cx="36" cy="35"/>
              </a:xfrm>
              <a:custGeom>
                <a:avLst/>
                <a:gdLst>
                  <a:gd name="T0" fmla="*/ 0 w 36"/>
                  <a:gd name="T1" fmla="*/ 20 h 35"/>
                  <a:gd name="T2" fmla="*/ 0 w 36"/>
                  <a:gd name="T3" fmla="*/ 35 h 35"/>
                  <a:gd name="T4" fmla="*/ 36 w 36"/>
                  <a:gd name="T5" fmla="*/ 15 h 35"/>
                  <a:gd name="T6" fmla="*/ 36 w 36"/>
                  <a:gd name="T7" fmla="*/ 0 h 35"/>
                  <a:gd name="T8" fmla="*/ 0 w 36"/>
                  <a:gd name="T9" fmla="*/ 20 h 35"/>
                </a:gdLst>
                <a:ahLst/>
                <a:cxnLst>
                  <a:cxn ang="0">
                    <a:pos x="T0" y="T1"/>
                  </a:cxn>
                  <a:cxn ang="0">
                    <a:pos x="T2" y="T3"/>
                  </a:cxn>
                  <a:cxn ang="0">
                    <a:pos x="T4" y="T5"/>
                  </a:cxn>
                  <a:cxn ang="0">
                    <a:pos x="T6" y="T7"/>
                  </a:cxn>
                  <a:cxn ang="0">
                    <a:pos x="T8" y="T9"/>
                  </a:cxn>
                </a:cxnLst>
                <a:rect l="0" t="0" r="r" b="b"/>
                <a:pathLst>
                  <a:path w="36" h="35">
                    <a:moveTo>
                      <a:pt x="0" y="20"/>
                    </a:moveTo>
                    <a:lnTo>
                      <a:pt x="0" y="35"/>
                    </a:lnTo>
                    <a:lnTo>
                      <a:pt x="36" y="15"/>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2" name="Freeform 106">
                <a:extLst>
                  <a:ext uri="{FF2B5EF4-FFF2-40B4-BE49-F238E27FC236}">
                    <a16:creationId xmlns:a16="http://schemas.microsoft.com/office/drawing/2014/main" id="{D9B8A954-A1EE-0CE3-C608-8392244E9893}"/>
                  </a:ext>
                </a:extLst>
              </p:cNvPr>
              <p:cNvSpPr>
                <a:spLocks/>
              </p:cNvSpPr>
              <p:nvPr/>
            </p:nvSpPr>
            <p:spPr bwMode="auto">
              <a:xfrm>
                <a:off x="7079" y="5476"/>
                <a:ext cx="76" cy="40"/>
              </a:xfrm>
              <a:custGeom>
                <a:avLst/>
                <a:gdLst>
                  <a:gd name="T0" fmla="*/ 0 w 76"/>
                  <a:gd name="T1" fmla="*/ 20 h 40"/>
                  <a:gd name="T2" fmla="*/ 40 w 76"/>
                  <a:gd name="T3" fmla="*/ 40 h 40"/>
                  <a:gd name="T4" fmla="*/ 76 w 76"/>
                  <a:gd name="T5" fmla="*/ 20 h 40"/>
                  <a:gd name="T6" fmla="*/ 35 w 76"/>
                  <a:gd name="T7" fmla="*/ 0 h 40"/>
                  <a:gd name="T8" fmla="*/ 0 w 76"/>
                  <a:gd name="T9" fmla="*/ 20 h 40"/>
                </a:gdLst>
                <a:ahLst/>
                <a:cxnLst>
                  <a:cxn ang="0">
                    <a:pos x="T0" y="T1"/>
                  </a:cxn>
                  <a:cxn ang="0">
                    <a:pos x="T2" y="T3"/>
                  </a:cxn>
                  <a:cxn ang="0">
                    <a:pos x="T4" y="T5"/>
                  </a:cxn>
                  <a:cxn ang="0">
                    <a:pos x="T6" y="T7"/>
                  </a:cxn>
                  <a:cxn ang="0">
                    <a:pos x="T8" y="T9"/>
                  </a:cxn>
                </a:cxnLst>
                <a:rect l="0" t="0" r="r" b="b"/>
                <a:pathLst>
                  <a:path w="76" h="40">
                    <a:moveTo>
                      <a:pt x="0" y="20"/>
                    </a:moveTo>
                    <a:lnTo>
                      <a:pt x="40" y="40"/>
                    </a:lnTo>
                    <a:lnTo>
                      <a:pt x="76"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3" name="Freeform 107">
                <a:extLst>
                  <a:ext uri="{FF2B5EF4-FFF2-40B4-BE49-F238E27FC236}">
                    <a16:creationId xmlns:a16="http://schemas.microsoft.com/office/drawing/2014/main" id="{541E4BD2-4288-983F-7979-E666331D73BB}"/>
                  </a:ext>
                </a:extLst>
              </p:cNvPr>
              <p:cNvSpPr>
                <a:spLocks/>
              </p:cNvSpPr>
              <p:nvPr/>
            </p:nvSpPr>
            <p:spPr bwMode="auto">
              <a:xfrm>
                <a:off x="7034" y="5521"/>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4" name="Freeform 108">
                <a:extLst>
                  <a:ext uri="{FF2B5EF4-FFF2-40B4-BE49-F238E27FC236}">
                    <a16:creationId xmlns:a16="http://schemas.microsoft.com/office/drawing/2014/main" id="{D0017FF2-0B2F-F5A3-BBCC-2DA4A67C5253}"/>
                  </a:ext>
                </a:extLst>
              </p:cNvPr>
              <p:cNvSpPr>
                <a:spLocks/>
              </p:cNvSpPr>
              <p:nvPr/>
            </p:nvSpPr>
            <p:spPr bwMode="auto">
              <a:xfrm>
                <a:off x="7069" y="5526"/>
                <a:ext cx="40" cy="30"/>
              </a:xfrm>
              <a:custGeom>
                <a:avLst/>
                <a:gdLst>
                  <a:gd name="T0" fmla="*/ 0 w 40"/>
                  <a:gd name="T1" fmla="*/ 20 h 30"/>
                  <a:gd name="T2" fmla="*/ 0 w 40"/>
                  <a:gd name="T3" fmla="*/ 30 h 30"/>
                  <a:gd name="T4" fmla="*/ 40 w 40"/>
                  <a:gd name="T5" fmla="*/ 10 h 30"/>
                  <a:gd name="T6" fmla="*/ 40 w 40"/>
                  <a:gd name="T7" fmla="*/ 0 h 30"/>
                  <a:gd name="T8" fmla="*/ 0 w 40"/>
                  <a:gd name="T9" fmla="*/ 20 h 30"/>
                </a:gdLst>
                <a:ahLst/>
                <a:cxnLst>
                  <a:cxn ang="0">
                    <a:pos x="T0" y="T1"/>
                  </a:cxn>
                  <a:cxn ang="0">
                    <a:pos x="T2" y="T3"/>
                  </a:cxn>
                  <a:cxn ang="0">
                    <a:pos x="T4" y="T5"/>
                  </a:cxn>
                  <a:cxn ang="0">
                    <a:pos x="T6" y="T7"/>
                  </a:cxn>
                  <a:cxn ang="0">
                    <a:pos x="T8" y="T9"/>
                  </a:cxn>
                </a:cxnLst>
                <a:rect l="0" t="0" r="r" b="b"/>
                <a:pathLst>
                  <a:path w="40" h="30">
                    <a:moveTo>
                      <a:pt x="0" y="20"/>
                    </a:moveTo>
                    <a:lnTo>
                      <a:pt x="0" y="30"/>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5" name="Freeform 109">
                <a:extLst>
                  <a:ext uri="{FF2B5EF4-FFF2-40B4-BE49-F238E27FC236}">
                    <a16:creationId xmlns:a16="http://schemas.microsoft.com/office/drawing/2014/main" id="{2C6D54FB-BB11-063D-A375-2B3C1ACA6542}"/>
                  </a:ext>
                </a:extLst>
              </p:cNvPr>
              <p:cNvSpPr>
                <a:spLocks/>
              </p:cNvSpPr>
              <p:nvPr/>
            </p:nvSpPr>
            <p:spPr bwMode="auto">
              <a:xfrm>
                <a:off x="7034" y="5501"/>
                <a:ext cx="75" cy="45"/>
              </a:xfrm>
              <a:custGeom>
                <a:avLst/>
                <a:gdLst>
                  <a:gd name="T0" fmla="*/ 0 w 75"/>
                  <a:gd name="T1" fmla="*/ 20 h 45"/>
                  <a:gd name="T2" fmla="*/ 35 w 75"/>
                  <a:gd name="T3" fmla="*/ 45 h 45"/>
                  <a:gd name="T4" fmla="*/ 75 w 75"/>
                  <a:gd name="T5" fmla="*/ 25 h 45"/>
                  <a:gd name="T6" fmla="*/ 35 w 75"/>
                  <a:gd name="T7" fmla="*/ 0 h 45"/>
                  <a:gd name="T8" fmla="*/ 0 w 75"/>
                  <a:gd name="T9" fmla="*/ 20 h 45"/>
                </a:gdLst>
                <a:ahLst/>
                <a:cxnLst>
                  <a:cxn ang="0">
                    <a:pos x="T0" y="T1"/>
                  </a:cxn>
                  <a:cxn ang="0">
                    <a:pos x="T2" y="T3"/>
                  </a:cxn>
                  <a:cxn ang="0">
                    <a:pos x="T4" y="T5"/>
                  </a:cxn>
                  <a:cxn ang="0">
                    <a:pos x="T6" y="T7"/>
                  </a:cxn>
                  <a:cxn ang="0">
                    <a:pos x="T8" y="T9"/>
                  </a:cxn>
                </a:cxnLst>
                <a:rect l="0" t="0" r="r" b="b"/>
                <a:pathLst>
                  <a:path w="75" h="45">
                    <a:moveTo>
                      <a:pt x="0" y="20"/>
                    </a:moveTo>
                    <a:lnTo>
                      <a:pt x="35" y="45"/>
                    </a:lnTo>
                    <a:lnTo>
                      <a:pt x="75" y="25"/>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6" name="Freeform 110">
                <a:extLst>
                  <a:ext uri="{FF2B5EF4-FFF2-40B4-BE49-F238E27FC236}">
                    <a16:creationId xmlns:a16="http://schemas.microsoft.com/office/drawing/2014/main" id="{146188A7-5E8C-C21B-1B77-FB288AF8ADF5}"/>
                  </a:ext>
                </a:extLst>
              </p:cNvPr>
              <p:cNvSpPr>
                <a:spLocks/>
              </p:cNvSpPr>
              <p:nvPr/>
            </p:nvSpPr>
            <p:spPr bwMode="auto">
              <a:xfrm>
                <a:off x="6989" y="5551"/>
                <a:ext cx="35" cy="31"/>
              </a:xfrm>
              <a:custGeom>
                <a:avLst/>
                <a:gdLst>
                  <a:gd name="T0" fmla="*/ 0 w 35"/>
                  <a:gd name="T1" fmla="*/ 0 h 31"/>
                  <a:gd name="T2" fmla="*/ 0 w 35"/>
                  <a:gd name="T3" fmla="*/ 10 h 31"/>
                  <a:gd name="T4" fmla="*/ 35 w 35"/>
                  <a:gd name="T5" fmla="*/ 31 h 31"/>
                  <a:gd name="T6" fmla="*/ 35 w 35"/>
                  <a:gd name="T7" fmla="*/ 20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0"/>
                    </a:lnTo>
                    <a:lnTo>
                      <a:pt x="35" y="31"/>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7" name="Freeform 111">
                <a:extLst>
                  <a:ext uri="{FF2B5EF4-FFF2-40B4-BE49-F238E27FC236}">
                    <a16:creationId xmlns:a16="http://schemas.microsoft.com/office/drawing/2014/main" id="{2C59C1E7-8AE6-D98E-B8D6-A699C8C1C0F6}"/>
                  </a:ext>
                </a:extLst>
              </p:cNvPr>
              <p:cNvSpPr>
                <a:spLocks/>
              </p:cNvSpPr>
              <p:nvPr/>
            </p:nvSpPr>
            <p:spPr bwMode="auto">
              <a:xfrm>
                <a:off x="7024" y="5551"/>
                <a:ext cx="35" cy="31"/>
              </a:xfrm>
              <a:custGeom>
                <a:avLst/>
                <a:gdLst>
                  <a:gd name="T0" fmla="*/ 0 w 35"/>
                  <a:gd name="T1" fmla="*/ 20 h 31"/>
                  <a:gd name="T2" fmla="*/ 0 w 35"/>
                  <a:gd name="T3" fmla="*/ 31 h 31"/>
                  <a:gd name="T4" fmla="*/ 35 w 35"/>
                  <a:gd name="T5" fmla="*/ 10 h 31"/>
                  <a:gd name="T6" fmla="*/ 35 w 35"/>
                  <a:gd name="T7" fmla="*/ 0 h 31"/>
                  <a:gd name="T8" fmla="*/ 0 w 35"/>
                  <a:gd name="T9" fmla="*/ 20 h 31"/>
                </a:gdLst>
                <a:ahLst/>
                <a:cxnLst>
                  <a:cxn ang="0">
                    <a:pos x="T0" y="T1"/>
                  </a:cxn>
                  <a:cxn ang="0">
                    <a:pos x="T2" y="T3"/>
                  </a:cxn>
                  <a:cxn ang="0">
                    <a:pos x="T4" y="T5"/>
                  </a:cxn>
                  <a:cxn ang="0">
                    <a:pos x="T6" y="T7"/>
                  </a:cxn>
                  <a:cxn ang="0">
                    <a:pos x="T8" y="T9"/>
                  </a:cxn>
                </a:cxnLst>
                <a:rect l="0" t="0" r="r" b="b"/>
                <a:pathLst>
                  <a:path w="35" h="31">
                    <a:moveTo>
                      <a:pt x="0" y="20"/>
                    </a:moveTo>
                    <a:lnTo>
                      <a:pt x="0" y="31"/>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8" name="Freeform 112">
                <a:extLst>
                  <a:ext uri="{FF2B5EF4-FFF2-40B4-BE49-F238E27FC236}">
                    <a16:creationId xmlns:a16="http://schemas.microsoft.com/office/drawing/2014/main" id="{3B125FA5-5791-8D51-9E2F-B6B13A2F1FDC}"/>
                  </a:ext>
                </a:extLst>
              </p:cNvPr>
              <p:cNvSpPr>
                <a:spLocks/>
              </p:cNvSpPr>
              <p:nvPr/>
            </p:nvSpPr>
            <p:spPr bwMode="auto">
              <a:xfrm>
                <a:off x="6989" y="5531"/>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9" name="Freeform 113">
                <a:extLst>
                  <a:ext uri="{FF2B5EF4-FFF2-40B4-BE49-F238E27FC236}">
                    <a16:creationId xmlns:a16="http://schemas.microsoft.com/office/drawing/2014/main" id="{E2A1399A-E041-D814-405C-483F6DBAB294}"/>
                  </a:ext>
                </a:extLst>
              </p:cNvPr>
              <p:cNvSpPr>
                <a:spLocks/>
              </p:cNvSpPr>
              <p:nvPr/>
            </p:nvSpPr>
            <p:spPr bwMode="auto">
              <a:xfrm>
                <a:off x="6943" y="5576"/>
                <a:ext cx="35" cy="31"/>
              </a:xfrm>
              <a:custGeom>
                <a:avLst/>
                <a:gdLst>
                  <a:gd name="T0" fmla="*/ 0 w 35"/>
                  <a:gd name="T1" fmla="*/ 0 h 31"/>
                  <a:gd name="T2" fmla="*/ 0 w 35"/>
                  <a:gd name="T3" fmla="*/ 11 h 31"/>
                  <a:gd name="T4" fmla="*/ 35 w 35"/>
                  <a:gd name="T5" fmla="*/ 31 h 31"/>
                  <a:gd name="T6" fmla="*/ 35 w 35"/>
                  <a:gd name="T7" fmla="*/ 21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1"/>
                    </a:lnTo>
                    <a:lnTo>
                      <a:pt x="35" y="31"/>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0" name="Freeform 114">
                <a:extLst>
                  <a:ext uri="{FF2B5EF4-FFF2-40B4-BE49-F238E27FC236}">
                    <a16:creationId xmlns:a16="http://schemas.microsoft.com/office/drawing/2014/main" id="{5F86F82F-F731-A63E-021B-C21FB9860534}"/>
                  </a:ext>
                </a:extLst>
              </p:cNvPr>
              <p:cNvSpPr>
                <a:spLocks/>
              </p:cNvSpPr>
              <p:nvPr/>
            </p:nvSpPr>
            <p:spPr bwMode="auto">
              <a:xfrm>
                <a:off x="6978" y="5576"/>
                <a:ext cx="36" cy="31"/>
              </a:xfrm>
              <a:custGeom>
                <a:avLst/>
                <a:gdLst>
                  <a:gd name="T0" fmla="*/ 0 w 36"/>
                  <a:gd name="T1" fmla="*/ 21 h 31"/>
                  <a:gd name="T2" fmla="*/ 0 w 36"/>
                  <a:gd name="T3" fmla="*/ 31 h 31"/>
                  <a:gd name="T4" fmla="*/ 36 w 36"/>
                  <a:gd name="T5" fmla="*/ 11 h 31"/>
                  <a:gd name="T6" fmla="*/ 36 w 36"/>
                  <a:gd name="T7" fmla="*/ 0 h 31"/>
                  <a:gd name="T8" fmla="*/ 0 w 36"/>
                  <a:gd name="T9" fmla="*/ 21 h 31"/>
                </a:gdLst>
                <a:ahLst/>
                <a:cxnLst>
                  <a:cxn ang="0">
                    <a:pos x="T0" y="T1"/>
                  </a:cxn>
                  <a:cxn ang="0">
                    <a:pos x="T2" y="T3"/>
                  </a:cxn>
                  <a:cxn ang="0">
                    <a:pos x="T4" y="T5"/>
                  </a:cxn>
                  <a:cxn ang="0">
                    <a:pos x="T6" y="T7"/>
                  </a:cxn>
                  <a:cxn ang="0">
                    <a:pos x="T8" y="T9"/>
                  </a:cxn>
                </a:cxnLst>
                <a:rect l="0" t="0" r="r" b="b"/>
                <a:pathLst>
                  <a:path w="36" h="31">
                    <a:moveTo>
                      <a:pt x="0" y="21"/>
                    </a:moveTo>
                    <a:lnTo>
                      <a:pt x="0" y="31"/>
                    </a:lnTo>
                    <a:lnTo>
                      <a:pt x="36" y="11"/>
                    </a:lnTo>
                    <a:lnTo>
                      <a:pt x="36"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1" name="Freeform 115">
                <a:extLst>
                  <a:ext uri="{FF2B5EF4-FFF2-40B4-BE49-F238E27FC236}">
                    <a16:creationId xmlns:a16="http://schemas.microsoft.com/office/drawing/2014/main" id="{D21027FA-B86E-D5D7-D9B9-FC66D3B5FB01}"/>
                  </a:ext>
                </a:extLst>
              </p:cNvPr>
              <p:cNvSpPr>
                <a:spLocks/>
              </p:cNvSpPr>
              <p:nvPr/>
            </p:nvSpPr>
            <p:spPr bwMode="auto">
              <a:xfrm>
                <a:off x="6943" y="5556"/>
                <a:ext cx="71" cy="41"/>
              </a:xfrm>
              <a:custGeom>
                <a:avLst/>
                <a:gdLst>
                  <a:gd name="T0" fmla="*/ 0 w 71"/>
                  <a:gd name="T1" fmla="*/ 20 h 41"/>
                  <a:gd name="T2" fmla="*/ 35 w 71"/>
                  <a:gd name="T3" fmla="*/ 41 h 41"/>
                  <a:gd name="T4" fmla="*/ 71 w 71"/>
                  <a:gd name="T5" fmla="*/ 20 h 41"/>
                  <a:gd name="T6" fmla="*/ 35 w 71"/>
                  <a:gd name="T7" fmla="*/ 0 h 41"/>
                  <a:gd name="T8" fmla="*/ 0 w 71"/>
                  <a:gd name="T9" fmla="*/ 20 h 41"/>
                </a:gdLst>
                <a:ahLst/>
                <a:cxnLst>
                  <a:cxn ang="0">
                    <a:pos x="T0" y="T1"/>
                  </a:cxn>
                  <a:cxn ang="0">
                    <a:pos x="T2" y="T3"/>
                  </a:cxn>
                  <a:cxn ang="0">
                    <a:pos x="T4" y="T5"/>
                  </a:cxn>
                  <a:cxn ang="0">
                    <a:pos x="T6" y="T7"/>
                  </a:cxn>
                  <a:cxn ang="0">
                    <a:pos x="T8" y="T9"/>
                  </a:cxn>
                </a:cxnLst>
                <a:rect l="0" t="0" r="r" b="b"/>
                <a:pathLst>
                  <a:path w="71" h="41">
                    <a:moveTo>
                      <a:pt x="0" y="20"/>
                    </a:moveTo>
                    <a:lnTo>
                      <a:pt x="35" y="41"/>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2" name="Freeform 116">
                <a:extLst>
                  <a:ext uri="{FF2B5EF4-FFF2-40B4-BE49-F238E27FC236}">
                    <a16:creationId xmlns:a16="http://schemas.microsoft.com/office/drawing/2014/main" id="{E89629BC-139D-7927-0BEC-1D9B7B75CA6C}"/>
                  </a:ext>
                </a:extLst>
              </p:cNvPr>
              <p:cNvSpPr>
                <a:spLocks/>
              </p:cNvSpPr>
              <p:nvPr/>
            </p:nvSpPr>
            <p:spPr bwMode="auto">
              <a:xfrm>
                <a:off x="6898" y="5602"/>
                <a:ext cx="35" cy="35"/>
              </a:xfrm>
              <a:custGeom>
                <a:avLst/>
                <a:gdLst>
                  <a:gd name="T0" fmla="*/ 0 w 35"/>
                  <a:gd name="T1" fmla="*/ 0 h 35"/>
                  <a:gd name="T2" fmla="*/ 0 w 35"/>
                  <a:gd name="T3" fmla="*/ 15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3" name="Freeform 117">
                <a:extLst>
                  <a:ext uri="{FF2B5EF4-FFF2-40B4-BE49-F238E27FC236}">
                    <a16:creationId xmlns:a16="http://schemas.microsoft.com/office/drawing/2014/main" id="{E62E1D85-682F-03F7-D8A0-2811195085CF}"/>
                  </a:ext>
                </a:extLst>
              </p:cNvPr>
              <p:cNvSpPr>
                <a:spLocks/>
              </p:cNvSpPr>
              <p:nvPr/>
            </p:nvSpPr>
            <p:spPr bwMode="auto">
              <a:xfrm>
                <a:off x="6933" y="5602"/>
                <a:ext cx="35" cy="35"/>
              </a:xfrm>
              <a:custGeom>
                <a:avLst/>
                <a:gdLst>
                  <a:gd name="T0" fmla="*/ 0 w 35"/>
                  <a:gd name="T1" fmla="*/ 20 h 35"/>
                  <a:gd name="T2" fmla="*/ 0 w 35"/>
                  <a:gd name="T3" fmla="*/ 35 h 35"/>
                  <a:gd name="T4" fmla="*/ 35 w 35"/>
                  <a:gd name="T5" fmla="*/ 15 h 35"/>
                  <a:gd name="T6" fmla="*/ 35 w 35"/>
                  <a:gd name="T7" fmla="*/ 0 h 35"/>
                  <a:gd name="T8" fmla="*/ 0 w 35"/>
                  <a:gd name="T9" fmla="*/ 20 h 35"/>
                </a:gdLst>
                <a:ahLst/>
                <a:cxnLst>
                  <a:cxn ang="0">
                    <a:pos x="T0" y="T1"/>
                  </a:cxn>
                  <a:cxn ang="0">
                    <a:pos x="T2" y="T3"/>
                  </a:cxn>
                  <a:cxn ang="0">
                    <a:pos x="T4" y="T5"/>
                  </a:cxn>
                  <a:cxn ang="0">
                    <a:pos x="T6" y="T7"/>
                  </a:cxn>
                  <a:cxn ang="0">
                    <a:pos x="T8" y="T9"/>
                  </a:cxn>
                </a:cxnLst>
                <a:rect l="0" t="0" r="r" b="b"/>
                <a:pathLst>
                  <a:path w="35" h="35">
                    <a:moveTo>
                      <a:pt x="0" y="20"/>
                    </a:moveTo>
                    <a:lnTo>
                      <a:pt x="0" y="35"/>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4" name="Freeform 118">
                <a:extLst>
                  <a:ext uri="{FF2B5EF4-FFF2-40B4-BE49-F238E27FC236}">
                    <a16:creationId xmlns:a16="http://schemas.microsoft.com/office/drawing/2014/main" id="{14B4F154-F95A-4C1A-48B1-39B5EA2CE953}"/>
                  </a:ext>
                </a:extLst>
              </p:cNvPr>
              <p:cNvSpPr>
                <a:spLocks/>
              </p:cNvSpPr>
              <p:nvPr/>
            </p:nvSpPr>
            <p:spPr bwMode="auto">
              <a:xfrm>
                <a:off x="6898" y="5582"/>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5" name="Freeform 119">
                <a:extLst>
                  <a:ext uri="{FF2B5EF4-FFF2-40B4-BE49-F238E27FC236}">
                    <a16:creationId xmlns:a16="http://schemas.microsoft.com/office/drawing/2014/main" id="{02348C46-DFB1-886D-0E59-6D9EFE3188FE}"/>
                  </a:ext>
                </a:extLst>
              </p:cNvPr>
              <p:cNvSpPr>
                <a:spLocks/>
              </p:cNvSpPr>
              <p:nvPr/>
            </p:nvSpPr>
            <p:spPr bwMode="auto">
              <a:xfrm>
                <a:off x="6853"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6" name="Freeform 120">
                <a:extLst>
                  <a:ext uri="{FF2B5EF4-FFF2-40B4-BE49-F238E27FC236}">
                    <a16:creationId xmlns:a16="http://schemas.microsoft.com/office/drawing/2014/main" id="{87CC9AE9-346C-6479-D29B-A2CCD05EB92C}"/>
                  </a:ext>
                </a:extLst>
              </p:cNvPr>
              <p:cNvSpPr>
                <a:spLocks/>
              </p:cNvSpPr>
              <p:nvPr/>
            </p:nvSpPr>
            <p:spPr bwMode="auto">
              <a:xfrm>
                <a:off x="6888" y="5632"/>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7" name="Freeform 121">
                <a:extLst>
                  <a:ext uri="{FF2B5EF4-FFF2-40B4-BE49-F238E27FC236}">
                    <a16:creationId xmlns:a16="http://schemas.microsoft.com/office/drawing/2014/main" id="{EE187327-FECD-EC6B-62BC-945C45B9BDF9}"/>
                  </a:ext>
                </a:extLst>
              </p:cNvPr>
              <p:cNvSpPr>
                <a:spLocks/>
              </p:cNvSpPr>
              <p:nvPr/>
            </p:nvSpPr>
            <p:spPr bwMode="auto">
              <a:xfrm>
                <a:off x="6853" y="5607"/>
                <a:ext cx="70" cy="45"/>
              </a:xfrm>
              <a:custGeom>
                <a:avLst/>
                <a:gdLst>
                  <a:gd name="T0" fmla="*/ 0 w 70"/>
                  <a:gd name="T1" fmla="*/ 25 h 45"/>
                  <a:gd name="T2" fmla="*/ 35 w 70"/>
                  <a:gd name="T3" fmla="*/ 45 h 45"/>
                  <a:gd name="T4" fmla="*/ 70 w 70"/>
                  <a:gd name="T5" fmla="*/ 25 h 45"/>
                  <a:gd name="T6" fmla="*/ 35 w 70"/>
                  <a:gd name="T7" fmla="*/ 0 h 45"/>
                  <a:gd name="T8" fmla="*/ 0 w 70"/>
                  <a:gd name="T9" fmla="*/ 25 h 45"/>
                </a:gdLst>
                <a:ahLst/>
                <a:cxnLst>
                  <a:cxn ang="0">
                    <a:pos x="T0" y="T1"/>
                  </a:cxn>
                  <a:cxn ang="0">
                    <a:pos x="T2" y="T3"/>
                  </a:cxn>
                  <a:cxn ang="0">
                    <a:pos x="T4" y="T5"/>
                  </a:cxn>
                  <a:cxn ang="0">
                    <a:pos x="T6" y="T7"/>
                  </a:cxn>
                  <a:cxn ang="0">
                    <a:pos x="T8" y="T9"/>
                  </a:cxn>
                </a:cxnLst>
                <a:rect l="0" t="0" r="r" b="b"/>
                <a:pathLst>
                  <a:path w="70" h="45">
                    <a:moveTo>
                      <a:pt x="0" y="25"/>
                    </a:moveTo>
                    <a:lnTo>
                      <a:pt x="35" y="45"/>
                    </a:lnTo>
                    <a:lnTo>
                      <a:pt x="70" y="25"/>
                    </a:lnTo>
                    <a:lnTo>
                      <a:pt x="35"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8" name="Freeform 122">
                <a:extLst>
                  <a:ext uri="{FF2B5EF4-FFF2-40B4-BE49-F238E27FC236}">
                    <a16:creationId xmlns:a16="http://schemas.microsoft.com/office/drawing/2014/main" id="{53C3C2F0-89A6-C79D-1BA9-E772F515CC8D}"/>
                  </a:ext>
                </a:extLst>
              </p:cNvPr>
              <p:cNvSpPr>
                <a:spLocks/>
              </p:cNvSpPr>
              <p:nvPr/>
            </p:nvSpPr>
            <p:spPr bwMode="auto">
              <a:xfrm>
                <a:off x="6802" y="5657"/>
                <a:ext cx="40" cy="30"/>
              </a:xfrm>
              <a:custGeom>
                <a:avLst/>
                <a:gdLst>
                  <a:gd name="T0" fmla="*/ 0 w 40"/>
                  <a:gd name="T1" fmla="*/ 0 h 30"/>
                  <a:gd name="T2" fmla="*/ 0 w 40"/>
                  <a:gd name="T3" fmla="*/ 10 h 30"/>
                  <a:gd name="T4" fmla="*/ 40 w 40"/>
                  <a:gd name="T5" fmla="*/ 30 h 30"/>
                  <a:gd name="T6" fmla="*/ 40 w 40"/>
                  <a:gd name="T7" fmla="*/ 20 h 30"/>
                  <a:gd name="T8" fmla="*/ 0 w 40"/>
                  <a:gd name="T9" fmla="*/ 0 h 30"/>
                </a:gdLst>
                <a:ahLst/>
                <a:cxnLst>
                  <a:cxn ang="0">
                    <a:pos x="T0" y="T1"/>
                  </a:cxn>
                  <a:cxn ang="0">
                    <a:pos x="T2" y="T3"/>
                  </a:cxn>
                  <a:cxn ang="0">
                    <a:pos x="T4" y="T5"/>
                  </a:cxn>
                  <a:cxn ang="0">
                    <a:pos x="T6" y="T7"/>
                  </a:cxn>
                  <a:cxn ang="0">
                    <a:pos x="T8" y="T9"/>
                  </a:cxn>
                </a:cxnLst>
                <a:rect l="0" t="0" r="r" b="b"/>
                <a:pathLst>
                  <a:path w="40" h="30">
                    <a:moveTo>
                      <a:pt x="0" y="0"/>
                    </a:moveTo>
                    <a:lnTo>
                      <a:pt x="0" y="10"/>
                    </a:lnTo>
                    <a:lnTo>
                      <a:pt x="40" y="30"/>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9" name="Freeform 123">
                <a:extLst>
                  <a:ext uri="{FF2B5EF4-FFF2-40B4-BE49-F238E27FC236}">
                    <a16:creationId xmlns:a16="http://schemas.microsoft.com/office/drawing/2014/main" id="{2926B988-D9DB-1441-D4BC-E0706F8ED19F}"/>
                  </a:ext>
                </a:extLst>
              </p:cNvPr>
              <p:cNvSpPr>
                <a:spLocks/>
              </p:cNvSpPr>
              <p:nvPr/>
            </p:nvSpPr>
            <p:spPr bwMode="auto">
              <a:xfrm>
                <a:off x="6842" y="5657"/>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0" name="Freeform 124">
                <a:extLst>
                  <a:ext uri="{FF2B5EF4-FFF2-40B4-BE49-F238E27FC236}">
                    <a16:creationId xmlns:a16="http://schemas.microsoft.com/office/drawing/2014/main" id="{DC190A78-51E3-C355-1EB6-D9B40C39BB31}"/>
                  </a:ext>
                </a:extLst>
              </p:cNvPr>
              <p:cNvSpPr>
                <a:spLocks/>
              </p:cNvSpPr>
              <p:nvPr/>
            </p:nvSpPr>
            <p:spPr bwMode="auto">
              <a:xfrm>
                <a:off x="6802" y="5637"/>
                <a:ext cx="76" cy="40"/>
              </a:xfrm>
              <a:custGeom>
                <a:avLst/>
                <a:gdLst>
                  <a:gd name="T0" fmla="*/ 0 w 76"/>
                  <a:gd name="T1" fmla="*/ 20 h 40"/>
                  <a:gd name="T2" fmla="*/ 40 w 76"/>
                  <a:gd name="T3" fmla="*/ 40 h 40"/>
                  <a:gd name="T4" fmla="*/ 76 w 76"/>
                  <a:gd name="T5" fmla="*/ 20 h 40"/>
                  <a:gd name="T6" fmla="*/ 40 w 76"/>
                  <a:gd name="T7" fmla="*/ 0 h 40"/>
                  <a:gd name="T8" fmla="*/ 0 w 76"/>
                  <a:gd name="T9" fmla="*/ 20 h 40"/>
                </a:gdLst>
                <a:ahLst/>
                <a:cxnLst>
                  <a:cxn ang="0">
                    <a:pos x="T0" y="T1"/>
                  </a:cxn>
                  <a:cxn ang="0">
                    <a:pos x="T2" y="T3"/>
                  </a:cxn>
                  <a:cxn ang="0">
                    <a:pos x="T4" y="T5"/>
                  </a:cxn>
                  <a:cxn ang="0">
                    <a:pos x="T6" y="T7"/>
                  </a:cxn>
                  <a:cxn ang="0">
                    <a:pos x="T8" y="T9"/>
                  </a:cxn>
                </a:cxnLst>
                <a:rect l="0" t="0" r="r" b="b"/>
                <a:pathLst>
                  <a:path w="76" h="40">
                    <a:moveTo>
                      <a:pt x="0" y="20"/>
                    </a:moveTo>
                    <a:lnTo>
                      <a:pt x="40" y="40"/>
                    </a:lnTo>
                    <a:lnTo>
                      <a:pt x="76" y="20"/>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1" name="Freeform 125">
                <a:extLst>
                  <a:ext uri="{FF2B5EF4-FFF2-40B4-BE49-F238E27FC236}">
                    <a16:creationId xmlns:a16="http://schemas.microsoft.com/office/drawing/2014/main" id="{D3411BA4-DF72-02AF-D02D-908479CF6CB6}"/>
                  </a:ext>
                </a:extLst>
              </p:cNvPr>
              <p:cNvSpPr>
                <a:spLocks/>
              </p:cNvSpPr>
              <p:nvPr/>
            </p:nvSpPr>
            <p:spPr bwMode="auto">
              <a:xfrm>
                <a:off x="6757" y="5682"/>
                <a:ext cx="40" cy="36"/>
              </a:xfrm>
              <a:custGeom>
                <a:avLst/>
                <a:gdLst>
                  <a:gd name="T0" fmla="*/ 0 w 40"/>
                  <a:gd name="T1" fmla="*/ 0 h 36"/>
                  <a:gd name="T2" fmla="*/ 0 w 40"/>
                  <a:gd name="T3" fmla="*/ 10 h 36"/>
                  <a:gd name="T4" fmla="*/ 40 w 40"/>
                  <a:gd name="T5" fmla="*/ 36 h 36"/>
                  <a:gd name="T6" fmla="*/ 40 w 40"/>
                  <a:gd name="T7" fmla="*/ 20 h 36"/>
                  <a:gd name="T8" fmla="*/ 0 w 40"/>
                  <a:gd name="T9" fmla="*/ 0 h 36"/>
                </a:gdLst>
                <a:ahLst/>
                <a:cxnLst>
                  <a:cxn ang="0">
                    <a:pos x="T0" y="T1"/>
                  </a:cxn>
                  <a:cxn ang="0">
                    <a:pos x="T2" y="T3"/>
                  </a:cxn>
                  <a:cxn ang="0">
                    <a:pos x="T4" y="T5"/>
                  </a:cxn>
                  <a:cxn ang="0">
                    <a:pos x="T6" y="T7"/>
                  </a:cxn>
                  <a:cxn ang="0">
                    <a:pos x="T8" y="T9"/>
                  </a:cxn>
                </a:cxnLst>
                <a:rect l="0" t="0" r="r" b="b"/>
                <a:pathLst>
                  <a:path w="40" h="36">
                    <a:moveTo>
                      <a:pt x="0" y="0"/>
                    </a:moveTo>
                    <a:lnTo>
                      <a:pt x="0" y="10"/>
                    </a:lnTo>
                    <a:lnTo>
                      <a:pt x="40" y="36"/>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2" name="Freeform 126">
                <a:extLst>
                  <a:ext uri="{FF2B5EF4-FFF2-40B4-BE49-F238E27FC236}">
                    <a16:creationId xmlns:a16="http://schemas.microsoft.com/office/drawing/2014/main" id="{220305CB-5C4A-2F1C-74E1-008D0A26EEBF}"/>
                  </a:ext>
                </a:extLst>
              </p:cNvPr>
              <p:cNvSpPr>
                <a:spLocks/>
              </p:cNvSpPr>
              <p:nvPr/>
            </p:nvSpPr>
            <p:spPr bwMode="auto">
              <a:xfrm>
                <a:off x="6797" y="5682"/>
                <a:ext cx="35" cy="36"/>
              </a:xfrm>
              <a:custGeom>
                <a:avLst/>
                <a:gdLst>
                  <a:gd name="T0" fmla="*/ 0 w 35"/>
                  <a:gd name="T1" fmla="*/ 20 h 36"/>
                  <a:gd name="T2" fmla="*/ 0 w 35"/>
                  <a:gd name="T3" fmla="*/ 36 h 36"/>
                  <a:gd name="T4" fmla="*/ 35 w 35"/>
                  <a:gd name="T5" fmla="*/ 10 h 36"/>
                  <a:gd name="T6" fmla="*/ 35 w 35"/>
                  <a:gd name="T7" fmla="*/ 0 h 36"/>
                  <a:gd name="T8" fmla="*/ 0 w 35"/>
                  <a:gd name="T9" fmla="*/ 20 h 36"/>
                </a:gdLst>
                <a:ahLst/>
                <a:cxnLst>
                  <a:cxn ang="0">
                    <a:pos x="T0" y="T1"/>
                  </a:cxn>
                  <a:cxn ang="0">
                    <a:pos x="T2" y="T3"/>
                  </a:cxn>
                  <a:cxn ang="0">
                    <a:pos x="T4" y="T5"/>
                  </a:cxn>
                  <a:cxn ang="0">
                    <a:pos x="T6" y="T7"/>
                  </a:cxn>
                  <a:cxn ang="0">
                    <a:pos x="T8" y="T9"/>
                  </a:cxn>
                </a:cxnLst>
                <a:rect l="0" t="0" r="r" b="b"/>
                <a:pathLst>
                  <a:path w="35" h="36">
                    <a:moveTo>
                      <a:pt x="0" y="20"/>
                    </a:moveTo>
                    <a:lnTo>
                      <a:pt x="0" y="36"/>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3" name="Freeform 127">
                <a:extLst>
                  <a:ext uri="{FF2B5EF4-FFF2-40B4-BE49-F238E27FC236}">
                    <a16:creationId xmlns:a16="http://schemas.microsoft.com/office/drawing/2014/main" id="{7EA8C3E1-7226-8B5F-D7A3-121C284A4577}"/>
                  </a:ext>
                </a:extLst>
              </p:cNvPr>
              <p:cNvSpPr>
                <a:spLocks/>
              </p:cNvSpPr>
              <p:nvPr/>
            </p:nvSpPr>
            <p:spPr bwMode="auto">
              <a:xfrm>
                <a:off x="6757" y="5662"/>
                <a:ext cx="75" cy="40"/>
              </a:xfrm>
              <a:custGeom>
                <a:avLst/>
                <a:gdLst>
                  <a:gd name="T0" fmla="*/ 0 w 75"/>
                  <a:gd name="T1" fmla="*/ 20 h 40"/>
                  <a:gd name="T2" fmla="*/ 40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40"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4" name="Freeform 128">
                <a:extLst>
                  <a:ext uri="{FF2B5EF4-FFF2-40B4-BE49-F238E27FC236}">
                    <a16:creationId xmlns:a16="http://schemas.microsoft.com/office/drawing/2014/main" id="{433A527A-7EBD-10C1-23C3-726E22370DC9}"/>
                  </a:ext>
                </a:extLst>
              </p:cNvPr>
              <p:cNvSpPr>
                <a:spLocks/>
              </p:cNvSpPr>
              <p:nvPr/>
            </p:nvSpPr>
            <p:spPr bwMode="auto">
              <a:xfrm>
                <a:off x="6712" y="5707"/>
                <a:ext cx="35" cy="36"/>
              </a:xfrm>
              <a:custGeom>
                <a:avLst/>
                <a:gdLst>
                  <a:gd name="T0" fmla="*/ 0 w 35"/>
                  <a:gd name="T1" fmla="*/ 0 h 36"/>
                  <a:gd name="T2" fmla="*/ 0 w 35"/>
                  <a:gd name="T3" fmla="*/ 16 h 36"/>
                  <a:gd name="T4" fmla="*/ 35 w 35"/>
                  <a:gd name="T5" fmla="*/ 36 h 36"/>
                  <a:gd name="T6" fmla="*/ 35 w 35"/>
                  <a:gd name="T7" fmla="*/ 26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6"/>
                    </a:lnTo>
                    <a:lnTo>
                      <a:pt x="35" y="36"/>
                    </a:lnTo>
                    <a:lnTo>
                      <a:pt x="35" y="26"/>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5" name="Freeform 129">
                <a:extLst>
                  <a:ext uri="{FF2B5EF4-FFF2-40B4-BE49-F238E27FC236}">
                    <a16:creationId xmlns:a16="http://schemas.microsoft.com/office/drawing/2014/main" id="{1E1FD60E-5027-EBFB-D9F8-50A99D7C16A7}"/>
                  </a:ext>
                </a:extLst>
              </p:cNvPr>
              <p:cNvSpPr>
                <a:spLocks/>
              </p:cNvSpPr>
              <p:nvPr/>
            </p:nvSpPr>
            <p:spPr bwMode="auto">
              <a:xfrm>
                <a:off x="6747" y="5707"/>
                <a:ext cx="40" cy="36"/>
              </a:xfrm>
              <a:custGeom>
                <a:avLst/>
                <a:gdLst>
                  <a:gd name="T0" fmla="*/ 0 w 40"/>
                  <a:gd name="T1" fmla="*/ 26 h 36"/>
                  <a:gd name="T2" fmla="*/ 0 w 40"/>
                  <a:gd name="T3" fmla="*/ 36 h 36"/>
                  <a:gd name="T4" fmla="*/ 40 w 40"/>
                  <a:gd name="T5" fmla="*/ 16 h 36"/>
                  <a:gd name="T6" fmla="*/ 40 w 40"/>
                  <a:gd name="T7" fmla="*/ 0 h 36"/>
                  <a:gd name="T8" fmla="*/ 0 w 40"/>
                  <a:gd name="T9" fmla="*/ 26 h 36"/>
                </a:gdLst>
                <a:ahLst/>
                <a:cxnLst>
                  <a:cxn ang="0">
                    <a:pos x="T0" y="T1"/>
                  </a:cxn>
                  <a:cxn ang="0">
                    <a:pos x="T2" y="T3"/>
                  </a:cxn>
                  <a:cxn ang="0">
                    <a:pos x="T4" y="T5"/>
                  </a:cxn>
                  <a:cxn ang="0">
                    <a:pos x="T6" y="T7"/>
                  </a:cxn>
                  <a:cxn ang="0">
                    <a:pos x="T8" y="T9"/>
                  </a:cxn>
                </a:cxnLst>
                <a:rect l="0" t="0" r="r" b="b"/>
                <a:pathLst>
                  <a:path w="40" h="36">
                    <a:moveTo>
                      <a:pt x="0" y="26"/>
                    </a:moveTo>
                    <a:lnTo>
                      <a:pt x="0" y="36"/>
                    </a:lnTo>
                    <a:lnTo>
                      <a:pt x="40" y="16"/>
                    </a:lnTo>
                    <a:lnTo>
                      <a:pt x="40" y="0"/>
                    </a:lnTo>
                    <a:lnTo>
                      <a:pt x="0" y="2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6" name="Freeform 130">
                <a:extLst>
                  <a:ext uri="{FF2B5EF4-FFF2-40B4-BE49-F238E27FC236}">
                    <a16:creationId xmlns:a16="http://schemas.microsoft.com/office/drawing/2014/main" id="{DAAAC182-868C-E1B5-D6FB-84257EC48C0A}"/>
                  </a:ext>
                </a:extLst>
              </p:cNvPr>
              <p:cNvSpPr>
                <a:spLocks/>
              </p:cNvSpPr>
              <p:nvPr/>
            </p:nvSpPr>
            <p:spPr bwMode="auto">
              <a:xfrm>
                <a:off x="6712" y="5687"/>
                <a:ext cx="75" cy="46"/>
              </a:xfrm>
              <a:custGeom>
                <a:avLst/>
                <a:gdLst>
                  <a:gd name="T0" fmla="*/ 0 w 75"/>
                  <a:gd name="T1" fmla="*/ 20 h 46"/>
                  <a:gd name="T2" fmla="*/ 35 w 75"/>
                  <a:gd name="T3" fmla="*/ 46 h 46"/>
                  <a:gd name="T4" fmla="*/ 75 w 75"/>
                  <a:gd name="T5" fmla="*/ 20 h 46"/>
                  <a:gd name="T6" fmla="*/ 35 w 75"/>
                  <a:gd name="T7" fmla="*/ 0 h 46"/>
                  <a:gd name="T8" fmla="*/ 0 w 75"/>
                  <a:gd name="T9" fmla="*/ 20 h 46"/>
                </a:gdLst>
                <a:ahLst/>
                <a:cxnLst>
                  <a:cxn ang="0">
                    <a:pos x="T0" y="T1"/>
                  </a:cxn>
                  <a:cxn ang="0">
                    <a:pos x="T2" y="T3"/>
                  </a:cxn>
                  <a:cxn ang="0">
                    <a:pos x="T4" y="T5"/>
                  </a:cxn>
                  <a:cxn ang="0">
                    <a:pos x="T6" y="T7"/>
                  </a:cxn>
                  <a:cxn ang="0">
                    <a:pos x="T8" y="T9"/>
                  </a:cxn>
                </a:cxnLst>
                <a:rect l="0" t="0" r="r" b="b"/>
                <a:pathLst>
                  <a:path w="75" h="46">
                    <a:moveTo>
                      <a:pt x="0" y="20"/>
                    </a:moveTo>
                    <a:lnTo>
                      <a:pt x="35" y="46"/>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7" name="Freeform 131">
                <a:extLst>
                  <a:ext uri="{FF2B5EF4-FFF2-40B4-BE49-F238E27FC236}">
                    <a16:creationId xmlns:a16="http://schemas.microsoft.com/office/drawing/2014/main" id="{8935A53D-6A6E-FC88-4091-E1F48FFC10A2}"/>
                  </a:ext>
                </a:extLst>
              </p:cNvPr>
              <p:cNvSpPr>
                <a:spLocks/>
              </p:cNvSpPr>
              <p:nvPr/>
            </p:nvSpPr>
            <p:spPr bwMode="auto">
              <a:xfrm>
                <a:off x="6666" y="573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8" name="Freeform 132">
                <a:extLst>
                  <a:ext uri="{FF2B5EF4-FFF2-40B4-BE49-F238E27FC236}">
                    <a16:creationId xmlns:a16="http://schemas.microsoft.com/office/drawing/2014/main" id="{6FFBC45B-7B67-190D-7C32-D87E37E920AD}"/>
                  </a:ext>
                </a:extLst>
              </p:cNvPr>
              <p:cNvSpPr>
                <a:spLocks/>
              </p:cNvSpPr>
              <p:nvPr/>
            </p:nvSpPr>
            <p:spPr bwMode="auto">
              <a:xfrm>
                <a:off x="6701" y="5738"/>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9" name="Freeform 133">
                <a:extLst>
                  <a:ext uri="{FF2B5EF4-FFF2-40B4-BE49-F238E27FC236}">
                    <a16:creationId xmlns:a16="http://schemas.microsoft.com/office/drawing/2014/main" id="{041496E4-5B68-AEC2-78AC-7FC3D301EA60}"/>
                  </a:ext>
                </a:extLst>
              </p:cNvPr>
              <p:cNvSpPr>
                <a:spLocks/>
              </p:cNvSpPr>
              <p:nvPr/>
            </p:nvSpPr>
            <p:spPr bwMode="auto">
              <a:xfrm>
                <a:off x="6666" y="5718"/>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0" name="Freeform 134">
                <a:extLst>
                  <a:ext uri="{FF2B5EF4-FFF2-40B4-BE49-F238E27FC236}">
                    <a16:creationId xmlns:a16="http://schemas.microsoft.com/office/drawing/2014/main" id="{BEC3991E-3BD3-A897-66A3-20DFC91A0CF7}"/>
                  </a:ext>
                </a:extLst>
              </p:cNvPr>
              <p:cNvSpPr>
                <a:spLocks/>
              </p:cNvSpPr>
              <p:nvPr/>
            </p:nvSpPr>
            <p:spPr bwMode="auto">
              <a:xfrm>
                <a:off x="6576" y="5788"/>
                <a:ext cx="35" cy="35"/>
              </a:xfrm>
              <a:custGeom>
                <a:avLst/>
                <a:gdLst>
                  <a:gd name="T0" fmla="*/ 0 w 35"/>
                  <a:gd name="T1" fmla="*/ 0 h 35"/>
                  <a:gd name="T2" fmla="*/ 0 w 35"/>
                  <a:gd name="T3" fmla="*/ 15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1" name="Freeform 135">
                <a:extLst>
                  <a:ext uri="{FF2B5EF4-FFF2-40B4-BE49-F238E27FC236}">
                    <a16:creationId xmlns:a16="http://schemas.microsoft.com/office/drawing/2014/main" id="{02733B76-8DA2-8DCF-7924-13E12D8D5FDE}"/>
                  </a:ext>
                </a:extLst>
              </p:cNvPr>
              <p:cNvSpPr>
                <a:spLocks/>
              </p:cNvSpPr>
              <p:nvPr/>
            </p:nvSpPr>
            <p:spPr bwMode="auto">
              <a:xfrm>
                <a:off x="6611" y="5763"/>
                <a:ext cx="80" cy="60"/>
              </a:xfrm>
              <a:custGeom>
                <a:avLst/>
                <a:gdLst>
                  <a:gd name="T0" fmla="*/ 0 w 80"/>
                  <a:gd name="T1" fmla="*/ 45 h 60"/>
                  <a:gd name="T2" fmla="*/ 0 w 80"/>
                  <a:gd name="T3" fmla="*/ 60 h 60"/>
                  <a:gd name="T4" fmla="*/ 80 w 80"/>
                  <a:gd name="T5" fmla="*/ 10 h 60"/>
                  <a:gd name="T6" fmla="*/ 80 w 80"/>
                  <a:gd name="T7" fmla="*/ 0 h 60"/>
                  <a:gd name="T8" fmla="*/ 0 w 80"/>
                  <a:gd name="T9" fmla="*/ 45 h 60"/>
                </a:gdLst>
                <a:ahLst/>
                <a:cxnLst>
                  <a:cxn ang="0">
                    <a:pos x="T0" y="T1"/>
                  </a:cxn>
                  <a:cxn ang="0">
                    <a:pos x="T2" y="T3"/>
                  </a:cxn>
                  <a:cxn ang="0">
                    <a:pos x="T4" y="T5"/>
                  </a:cxn>
                  <a:cxn ang="0">
                    <a:pos x="T6" y="T7"/>
                  </a:cxn>
                  <a:cxn ang="0">
                    <a:pos x="T8" y="T9"/>
                  </a:cxn>
                </a:cxnLst>
                <a:rect l="0" t="0" r="r" b="b"/>
                <a:pathLst>
                  <a:path w="80" h="60">
                    <a:moveTo>
                      <a:pt x="0" y="45"/>
                    </a:moveTo>
                    <a:lnTo>
                      <a:pt x="0" y="60"/>
                    </a:lnTo>
                    <a:lnTo>
                      <a:pt x="80" y="10"/>
                    </a:lnTo>
                    <a:lnTo>
                      <a:pt x="80" y="0"/>
                    </a:lnTo>
                    <a:lnTo>
                      <a:pt x="0" y="4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2" name="Freeform 136">
                <a:extLst>
                  <a:ext uri="{FF2B5EF4-FFF2-40B4-BE49-F238E27FC236}">
                    <a16:creationId xmlns:a16="http://schemas.microsoft.com/office/drawing/2014/main" id="{B9F38FA3-14E0-2D3F-46C9-E45F521D79F6}"/>
                  </a:ext>
                </a:extLst>
              </p:cNvPr>
              <p:cNvSpPr>
                <a:spLocks/>
              </p:cNvSpPr>
              <p:nvPr/>
            </p:nvSpPr>
            <p:spPr bwMode="auto">
              <a:xfrm>
                <a:off x="6576" y="5743"/>
                <a:ext cx="115" cy="65"/>
              </a:xfrm>
              <a:custGeom>
                <a:avLst/>
                <a:gdLst>
                  <a:gd name="T0" fmla="*/ 0 w 115"/>
                  <a:gd name="T1" fmla="*/ 45 h 65"/>
                  <a:gd name="T2" fmla="*/ 35 w 115"/>
                  <a:gd name="T3" fmla="*/ 65 h 65"/>
                  <a:gd name="T4" fmla="*/ 115 w 115"/>
                  <a:gd name="T5" fmla="*/ 20 h 65"/>
                  <a:gd name="T6" fmla="*/ 80 w 115"/>
                  <a:gd name="T7" fmla="*/ 0 h 65"/>
                  <a:gd name="T8" fmla="*/ 0 w 115"/>
                  <a:gd name="T9" fmla="*/ 45 h 65"/>
                </a:gdLst>
                <a:ahLst/>
                <a:cxnLst>
                  <a:cxn ang="0">
                    <a:pos x="T0" y="T1"/>
                  </a:cxn>
                  <a:cxn ang="0">
                    <a:pos x="T2" y="T3"/>
                  </a:cxn>
                  <a:cxn ang="0">
                    <a:pos x="T4" y="T5"/>
                  </a:cxn>
                  <a:cxn ang="0">
                    <a:pos x="T6" y="T7"/>
                  </a:cxn>
                  <a:cxn ang="0">
                    <a:pos x="T8" y="T9"/>
                  </a:cxn>
                </a:cxnLst>
                <a:rect l="0" t="0" r="r" b="b"/>
                <a:pathLst>
                  <a:path w="115" h="65">
                    <a:moveTo>
                      <a:pt x="0" y="45"/>
                    </a:moveTo>
                    <a:lnTo>
                      <a:pt x="35" y="65"/>
                    </a:lnTo>
                    <a:lnTo>
                      <a:pt x="115" y="20"/>
                    </a:lnTo>
                    <a:lnTo>
                      <a:pt x="80" y="0"/>
                    </a:lnTo>
                    <a:lnTo>
                      <a:pt x="0" y="4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3" name="Freeform 137">
                <a:extLst>
                  <a:ext uri="{FF2B5EF4-FFF2-40B4-BE49-F238E27FC236}">
                    <a16:creationId xmlns:a16="http://schemas.microsoft.com/office/drawing/2014/main" id="{18259CDA-172A-3666-DDE4-C8A3E4848600}"/>
                  </a:ext>
                </a:extLst>
              </p:cNvPr>
              <p:cNvSpPr>
                <a:spLocks/>
              </p:cNvSpPr>
              <p:nvPr/>
            </p:nvSpPr>
            <p:spPr bwMode="auto">
              <a:xfrm>
                <a:off x="7079" y="5551"/>
                <a:ext cx="40" cy="31"/>
              </a:xfrm>
              <a:custGeom>
                <a:avLst/>
                <a:gdLst>
                  <a:gd name="T0" fmla="*/ 0 w 40"/>
                  <a:gd name="T1" fmla="*/ 0 h 31"/>
                  <a:gd name="T2" fmla="*/ 0 w 40"/>
                  <a:gd name="T3" fmla="*/ 10 h 31"/>
                  <a:gd name="T4" fmla="*/ 40 w 40"/>
                  <a:gd name="T5" fmla="*/ 31 h 31"/>
                  <a:gd name="T6" fmla="*/ 40 w 40"/>
                  <a:gd name="T7" fmla="*/ 20 h 31"/>
                  <a:gd name="T8" fmla="*/ 0 w 40"/>
                  <a:gd name="T9" fmla="*/ 0 h 31"/>
                </a:gdLst>
                <a:ahLst/>
                <a:cxnLst>
                  <a:cxn ang="0">
                    <a:pos x="T0" y="T1"/>
                  </a:cxn>
                  <a:cxn ang="0">
                    <a:pos x="T2" y="T3"/>
                  </a:cxn>
                  <a:cxn ang="0">
                    <a:pos x="T4" y="T5"/>
                  </a:cxn>
                  <a:cxn ang="0">
                    <a:pos x="T6" y="T7"/>
                  </a:cxn>
                  <a:cxn ang="0">
                    <a:pos x="T8" y="T9"/>
                  </a:cxn>
                </a:cxnLst>
                <a:rect l="0" t="0" r="r" b="b"/>
                <a:pathLst>
                  <a:path w="40" h="31">
                    <a:moveTo>
                      <a:pt x="0" y="0"/>
                    </a:moveTo>
                    <a:lnTo>
                      <a:pt x="0" y="10"/>
                    </a:lnTo>
                    <a:lnTo>
                      <a:pt x="40" y="31"/>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4" name="Freeform 138">
                <a:extLst>
                  <a:ext uri="{FF2B5EF4-FFF2-40B4-BE49-F238E27FC236}">
                    <a16:creationId xmlns:a16="http://schemas.microsoft.com/office/drawing/2014/main" id="{319C76E7-ADA7-EEF0-C3FB-F9AC8A5116BC}"/>
                  </a:ext>
                </a:extLst>
              </p:cNvPr>
              <p:cNvSpPr>
                <a:spLocks/>
              </p:cNvSpPr>
              <p:nvPr/>
            </p:nvSpPr>
            <p:spPr bwMode="auto">
              <a:xfrm>
                <a:off x="7119" y="5526"/>
                <a:ext cx="81" cy="56"/>
              </a:xfrm>
              <a:custGeom>
                <a:avLst/>
                <a:gdLst>
                  <a:gd name="T0" fmla="*/ 0 w 81"/>
                  <a:gd name="T1" fmla="*/ 45 h 56"/>
                  <a:gd name="T2" fmla="*/ 0 w 81"/>
                  <a:gd name="T3" fmla="*/ 56 h 56"/>
                  <a:gd name="T4" fmla="*/ 81 w 81"/>
                  <a:gd name="T5" fmla="*/ 10 h 56"/>
                  <a:gd name="T6" fmla="*/ 81 w 81"/>
                  <a:gd name="T7" fmla="*/ 0 h 56"/>
                  <a:gd name="T8" fmla="*/ 0 w 81"/>
                  <a:gd name="T9" fmla="*/ 45 h 56"/>
                </a:gdLst>
                <a:ahLst/>
                <a:cxnLst>
                  <a:cxn ang="0">
                    <a:pos x="T0" y="T1"/>
                  </a:cxn>
                  <a:cxn ang="0">
                    <a:pos x="T2" y="T3"/>
                  </a:cxn>
                  <a:cxn ang="0">
                    <a:pos x="T4" y="T5"/>
                  </a:cxn>
                  <a:cxn ang="0">
                    <a:pos x="T6" y="T7"/>
                  </a:cxn>
                  <a:cxn ang="0">
                    <a:pos x="T8" y="T9"/>
                  </a:cxn>
                </a:cxnLst>
                <a:rect l="0" t="0" r="r" b="b"/>
                <a:pathLst>
                  <a:path w="81" h="56">
                    <a:moveTo>
                      <a:pt x="0" y="45"/>
                    </a:moveTo>
                    <a:lnTo>
                      <a:pt x="0" y="56"/>
                    </a:lnTo>
                    <a:lnTo>
                      <a:pt x="81" y="10"/>
                    </a:lnTo>
                    <a:lnTo>
                      <a:pt x="81" y="0"/>
                    </a:lnTo>
                    <a:lnTo>
                      <a:pt x="0" y="4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5" name="Freeform 139">
                <a:extLst>
                  <a:ext uri="{FF2B5EF4-FFF2-40B4-BE49-F238E27FC236}">
                    <a16:creationId xmlns:a16="http://schemas.microsoft.com/office/drawing/2014/main" id="{E10C29CF-E930-588C-4B97-E364D2ECDAD6}"/>
                  </a:ext>
                </a:extLst>
              </p:cNvPr>
              <p:cNvSpPr>
                <a:spLocks/>
              </p:cNvSpPr>
              <p:nvPr/>
            </p:nvSpPr>
            <p:spPr bwMode="auto">
              <a:xfrm>
                <a:off x="7079" y="5501"/>
                <a:ext cx="121" cy="70"/>
              </a:xfrm>
              <a:custGeom>
                <a:avLst/>
                <a:gdLst>
                  <a:gd name="T0" fmla="*/ 0 w 121"/>
                  <a:gd name="T1" fmla="*/ 50 h 70"/>
                  <a:gd name="T2" fmla="*/ 40 w 121"/>
                  <a:gd name="T3" fmla="*/ 70 h 70"/>
                  <a:gd name="T4" fmla="*/ 121 w 121"/>
                  <a:gd name="T5" fmla="*/ 25 h 70"/>
                  <a:gd name="T6" fmla="*/ 86 w 121"/>
                  <a:gd name="T7" fmla="*/ 0 h 70"/>
                  <a:gd name="T8" fmla="*/ 0 w 121"/>
                  <a:gd name="T9" fmla="*/ 50 h 70"/>
                </a:gdLst>
                <a:ahLst/>
                <a:cxnLst>
                  <a:cxn ang="0">
                    <a:pos x="T0" y="T1"/>
                  </a:cxn>
                  <a:cxn ang="0">
                    <a:pos x="T2" y="T3"/>
                  </a:cxn>
                  <a:cxn ang="0">
                    <a:pos x="T4" y="T5"/>
                  </a:cxn>
                  <a:cxn ang="0">
                    <a:pos x="T6" y="T7"/>
                  </a:cxn>
                  <a:cxn ang="0">
                    <a:pos x="T8" y="T9"/>
                  </a:cxn>
                </a:cxnLst>
                <a:rect l="0" t="0" r="r" b="b"/>
                <a:pathLst>
                  <a:path w="121" h="70">
                    <a:moveTo>
                      <a:pt x="0" y="50"/>
                    </a:moveTo>
                    <a:lnTo>
                      <a:pt x="40" y="70"/>
                    </a:lnTo>
                    <a:lnTo>
                      <a:pt x="121" y="25"/>
                    </a:lnTo>
                    <a:lnTo>
                      <a:pt x="86" y="0"/>
                    </a:lnTo>
                    <a:lnTo>
                      <a:pt x="0" y="5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6" name="Freeform 140">
                <a:extLst>
                  <a:ext uri="{FF2B5EF4-FFF2-40B4-BE49-F238E27FC236}">
                    <a16:creationId xmlns:a16="http://schemas.microsoft.com/office/drawing/2014/main" id="{753E9F19-A5B5-0A89-D51F-A1544B981D25}"/>
                  </a:ext>
                </a:extLst>
              </p:cNvPr>
              <p:cNvSpPr>
                <a:spLocks/>
              </p:cNvSpPr>
              <p:nvPr/>
            </p:nvSpPr>
            <p:spPr bwMode="auto">
              <a:xfrm>
                <a:off x="7034" y="5576"/>
                <a:ext cx="35" cy="36"/>
              </a:xfrm>
              <a:custGeom>
                <a:avLst/>
                <a:gdLst>
                  <a:gd name="T0" fmla="*/ 0 w 35"/>
                  <a:gd name="T1" fmla="*/ 0 h 36"/>
                  <a:gd name="T2" fmla="*/ 0 w 35"/>
                  <a:gd name="T3" fmla="*/ 11 h 36"/>
                  <a:gd name="T4" fmla="*/ 35 w 35"/>
                  <a:gd name="T5" fmla="*/ 36 h 36"/>
                  <a:gd name="T6" fmla="*/ 35 w 35"/>
                  <a:gd name="T7" fmla="*/ 21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1"/>
                    </a:lnTo>
                    <a:lnTo>
                      <a:pt x="35" y="36"/>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7" name="Freeform 141">
                <a:extLst>
                  <a:ext uri="{FF2B5EF4-FFF2-40B4-BE49-F238E27FC236}">
                    <a16:creationId xmlns:a16="http://schemas.microsoft.com/office/drawing/2014/main" id="{78C006D0-3E9A-0A80-7A2E-8EC27B43CA07}"/>
                  </a:ext>
                </a:extLst>
              </p:cNvPr>
              <p:cNvSpPr>
                <a:spLocks/>
              </p:cNvSpPr>
              <p:nvPr/>
            </p:nvSpPr>
            <p:spPr bwMode="auto">
              <a:xfrm>
                <a:off x="7069" y="5576"/>
                <a:ext cx="40" cy="36"/>
              </a:xfrm>
              <a:custGeom>
                <a:avLst/>
                <a:gdLst>
                  <a:gd name="T0" fmla="*/ 0 w 40"/>
                  <a:gd name="T1" fmla="*/ 21 h 36"/>
                  <a:gd name="T2" fmla="*/ 0 w 40"/>
                  <a:gd name="T3" fmla="*/ 36 h 36"/>
                  <a:gd name="T4" fmla="*/ 40 w 40"/>
                  <a:gd name="T5" fmla="*/ 11 h 36"/>
                  <a:gd name="T6" fmla="*/ 40 w 40"/>
                  <a:gd name="T7" fmla="*/ 0 h 36"/>
                  <a:gd name="T8" fmla="*/ 0 w 40"/>
                  <a:gd name="T9" fmla="*/ 21 h 36"/>
                </a:gdLst>
                <a:ahLst/>
                <a:cxnLst>
                  <a:cxn ang="0">
                    <a:pos x="T0" y="T1"/>
                  </a:cxn>
                  <a:cxn ang="0">
                    <a:pos x="T2" y="T3"/>
                  </a:cxn>
                  <a:cxn ang="0">
                    <a:pos x="T4" y="T5"/>
                  </a:cxn>
                  <a:cxn ang="0">
                    <a:pos x="T6" y="T7"/>
                  </a:cxn>
                  <a:cxn ang="0">
                    <a:pos x="T8" y="T9"/>
                  </a:cxn>
                </a:cxnLst>
                <a:rect l="0" t="0" r="r" b="b"/>
                <a:pathLst>
                  <a:path w="40" h="36">
                    <a:moveTo>
                      <a:pt x="0" y="21"/>
                    </a:moveTo>
                    <a:lnTo>
                      <a:pt x="0" y="36"/>
                    </a:lnTo>
                    <a:lnTo>
                      <a:pt x="40" y="11"/>
                    </a:lnTo>
                    <a:lnTo>
                      <a:pt x="40"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8" name="Freeform 142">
                <a:extLst>
                  <a:ext uri="{FF2B5EF4-FFF2-40B4-BE49-F238E27FC236}">
                    <a16:creationId xmlns:a16="http://schemas.microsoft.com/office/drawing/2014/main" id="{2882E503-23EE-4983-837B-F490FBB446B5}"/>
                  </a:ext>
                </a:extLst>
              </p:cNvPr>
              <p:cNvSpPr>
                <a:spLocks/>
              </p:cNvSpPr>
              <p:nvPr/>
            </p:nvSpPr>
            <p:spPr bwMode="auto">
              <a:xfrm>
                <a:off x="7034" y="5556"/>
                <a:ext cx="75" cy="41"/>
              </a:xfrm>
              <a:custGeom>
                <a:avLst/>
                <a:gdLst>
                  <a:gd name="T0" fmla="*/ 0 w 75"/>
                  <a:gd name="T1" fmla="*/ 20 h 41"/>
                  <a:gd name="T2" fmla="*/ 35 w 75"/>
                  <a:gd name="T3" fmla="*/ 41 h 41"/>
                  <a:gd name="T4" fmla="*/ 75 w 75"/>
                  <a:gd name="T5" fmla="*/ 20 h 41"/>
                  <a:gd name="T6" fmla="*/ 35 w 75"/>
                  <a:gd name="T7" fmla="*/ 0 h 41"/>
                  <a:gd name="T8" fmla="*/ 0 w 75"/>
                  <a:gd name="T9" fmla="*/ 20 h 41"/>
                </a:gdLst>
                <a:ahLst/>
                <a:cxnLst>
                  <a:cxn ang="0">
                    <a:pos x="T0" y="T1"/>
                  </a:cxn>
                  <a:cxn ang="0">
                    <a:pos x="T2" y="T3"/>
                  </a:cxn>
                  <a:cxn ang="0">
                    <a:pos x="T4" y="T5"/>
                  </a:cxn>
                  <a:cxn ang="0">
                    <a:pos x="T6" y="T7"/>
                  </a:cxn>
                  <a:cxn ang="0">
                    <a:pos x="T8" y="T9"/>
                  </a:cxn>
                </a:cxnLst>
                <a:rect l="0" t="0" r="r" b="b"/>
                <a:pathLst>
                  <a:path w="75" h="41">
                    <a:moveTo>
                      <a:pt x="0" y="20"/>
                    </a:moveTo>
                    <a:lnTo>
                      <a:pt x="35" y="41"/>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9" name="Freeform 143">
                <a:extLst>
                  <a:ext uri="{FF2B5EF4-FFF2-40B4-BE49-F238E27FC236}">
                    <a16:creationId xmlns:a16="http://schemas.microsoft.com/office/drawing/2014/main" id="{37B265EB-F6D2-A514-BBA4-C20128AF6E00}"/>
                  </a:ext>
                </a:extLst>
              </p:cNvPr>
              <p:cNvSpPr>
                <a:spLocks/>
              </p:cNvSpPr>
              <p:nvPr/>
            </p:nvSpPr>
            <p:spPr bwMode="auto">
              <a:xfrm>
                <a:off x="6989" y="5602"/>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0" name="Freeform 144">
                <a:extLst>
                  <a:ext uri="{FF2B5EF4-FFF2-40B4-BE49-F238E27FC236}">
                    <a16:creationId xmlns:a16="http://schemas.microsoft.com/office/drawing/2014/main" id="{15F98BC9-D118-0ACC-35B9-16BBC1D2C15E}"/>
                  </a:ext>
                </a:extLst>
              </p:cNvPr>
              <p:cNvSpPr>
                <a:spLocks/>
              </p:cNvSpPr>
              <p:nvPr/>
            </p:nvSpPr>
            <p:spPr bwMode="auto">
              <a:xfrm>
                <a:off x="7024" y="5602"/>
                <a:ext cx="35" cy="35"/>
              </a:xfrm>
              <a:custGeom>
                <a:avLst/>
                <a:gdLst>
                  <a:gd name="T0" fmla="*/ 0 w 35"/>
                  <a:gd name="T1" fmla="*/ 25 h 35"/>
                  <a:gd name="T2" fmla="*/ 0 w 35"/>
                  <a:gd name="T3" fmla="*/ 35 h 35"/>
                  <a:gd name="T4" fmla="*/ 35 w 35"/>
                  <a:gd name="T5" fmla="*/ 15 h 35"/>
                  <a:gd name="T6" fmla="*/ 35 w 35"/>
                  <a:gd name="T7" fmla="*/ 0 h 35"/>
                  <a:gd name="T8" fmla="*/ 0 w 35"/>
                  <a:gd name="T9" fmla="*/ 25 h 35"/>
                </a:gdLst>
                <a:ahLst/>
                <a:cxnLst>
                  <a:cxn ang="0">
                    <a:pos x="T0" y="T1"/>
                  </a:cxn>
                  <a:cxn ang="0">
                    <a:pos x="T2" y="T3"/>
                  </a:cxn>
                  <a:cxn ang="0">
                    <a:pos x="T4" y="T5"/>
                  </a:cxn>
                  <a:cxn ang="0">
                    <a:pos x="T6" y="T7"/>
                  </a:cxn>
                  <a:cxn ang="0">
                    <a:pos x="T8" y="T9"/>
                  </a:cxn>
                </a:cxnLst>
                <a:rect l="0" t="0" r="r" b="b"/>
                <a:pathLst>
                  <a:path w="35" h="35">
                    <a:moveTo>
                      <a:pt x="0" y="25"/>
                    </a:moveTo>
                    <a:lnTo>
                      <a:pt x="0" y="35"/>
                    </a:lnTo>
                    <a:lnTo>
                      <a:pt x="35" y="15"/>
                    </a:lnTo>
                    <a:lnTo>
                      <a:pt x="35"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1" name="Freeform 145">
                <a:extLst>
                  <a:ext uri="{FF2B5EF4-FFF2-40B4-BE49-F238E27FC236}">
                    <a16:creationId xmlns:a16="http://schemas.microsoft.com/office/drawing/2014/main" id="{321E0864-36E2-A66E-B356-9C8D2E8465F7}"/>
                  </a:ext>
                </a:extLst>
              </p:cNvPr>
              <p:cNvSpPr>
                <a:spLocks/>
              </p:cNvSpPr>
              <p:nvPr/>
            </p:nvSpPr>
            <p:spPr bwMode="auto">
              <a:xfrm>
                <a:off x="6989" y="5582"/>
                <a:ext cx="70" cy="45"/>
              </a:xfrm>
              <a:custGeom>
                <a:avLst/>
                <a:gdLst>
                  <a:gd name="T0" fmla="*/ 0 w 70"/>
                  <a:gd name="T1" fmla="*/ 20 h 45"/>
                  <a:gd name="T2" fmla="*/ 35 w 70"/>
                  <a:gd name="T3" fmla="*/ 45 h 45"/>
                  <a:gd name="T4" fmla="*/ 70 w 70"/>
                  <a:gd name="T5" fmla="*/ 20 h 45"/>
                  <a:gd name="T6" fmla="*/ 35 w 70"/>
                  <a:gd name="T7" fmla="*/ 0 h 45"/>
                  <a:gd name="T8" fmla="*/ 0 w 70"/>
                  <a:gd name="T9" fmla="*/ 20 h 45"/>
                </a:gdLst>
                <a:ahLst/>
                <a:cxnLst>
                  <a:cxn ang="0">
                    <a:pos x="T0" y="T1"/>
                  </a:cxn>
                  <a:cxn ang="0">
                    <a:pos x="T2" y="T3"/>
                  </a:cxn>
                  <a:cxn ang="0">
                    <a:pos x="T4" y="T5"/>
                  </a:cxn>
                  <a:cxn ang="0">
                    <a:pos x="T6" y="T7"/>
                  </a:cxn>
                  <a:cxn ang="0">
                    <a:pos x="T8" y="T9"/>
                  </a:cxn>
                </a:cxnLst>
                <a:rect l="0" t="0" r="r" b="b"/>
                <a:pathLst>
                  <a:path w="70" h="45">
                    <a:moveTo>
                      <a:pt x="0" y="20"/>
                    </a:moveTo>
                    <a:lnTo>
                      <a:pt x="35" y="45"/>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2" name="Freeform 146">
                <a:extLst>
                  <a:ext uri="{FF2B5EF4-FFF2-40B4-BE49-F238E27FC236}">
                    <a16:creationId xmlns:a16="http://schemas.microsoft.com/office/drawing/2014/main" id="{EDBE3884-3183-1646-9D97-84A04A89A657}"/>
                  </a:ext>
                </a:extLst>
              </p:cNvPr>
              <p:cNvSpPr>
                <a:spLocks/>
              </p:cNvSpPr>
              <p:nvPr/>
            </p:nvSpPr>
            <p:spPr bwMode="auto">
              <a:xfrm>
                <a:off x="6943"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3" name="Freeform 147">
                <a:extLst>
                  <a:ext uri="{FF2B5EF4-FFF2-40B4-BE49-F238E27FC236}">
                    <a16:creationId xmlns:a16="http://schemas.microsoft.com/office/drawing/2014/main" id="{0E4587EE-80C9-F2A8-1D28-EE21C76D603B}"/>
                  </a:ext>
                </a:extLst>
              </p:cNvPr>
              <p:cNvSpPr>
                <a:spLocks/>
              </p:cNvSpPr>
              <p:nvPr/>
            </p:nvSpPr>
            <p:spPr bwMode="auto">
              <a:xfrm>
                <a:off x="6978" y="5632"/>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4" name="Freeform 148">
                <a:extLst>
                  <a:ext uri="{FF2B5EF4-FFF2-40B4-BE49-F238E27FC236}">
                    <a16:creationId xmlns:a16="http://schemas.microsoft.com/office/drawing/2014/main" id="{01695787-295E-2F1F-67B6-1CEA162D20F0}"/>
                  </a:ext>
                </a:extLst>
              </p:cNvPr>
              <p:cNvSpPr>
                <a:spLocks/>
              </p:cNvSpPr>
              <p:nvPr/>
            </p:nvSpPr>
            <p:spPr bwMode="auto">
              <a:xfrm>
                <a:off x="6943" y="5612"/>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5" name="Freeform 149">
                <a:extLst>
                  <a:ext uri="{FF2B5EF4-FFF2-40B4-BE49-F238E27FC236}">
                    <a16:creationId xmlns:a16="http://schemas.microsoft.com/office/drawing/2014/main" id="{FC40C6ED-C3B1-C176-9AB0-CE181EB97827}"/>
                  </a:ext>
                </a:extLst>
              </p:cNvPr>
              <p:cNvSpPr>
                <a:spLocks/>
              </p:cNvSpPr>
              <p:nvPr/>
            </p:nvSpPr>
            <p:spPr bwMode="auto">
              <a:xfrm>
                <a:off x="6898" y="5657"/>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6" name="Freeform 150">
                <a:extLst>
                  <a:ext uri="{FF2B5EF4-FFF2-40B4-BE49-F238E27FC236}">
                    <a16:creationId xmlns:a16="http://schemas.microsoft.com/office/drawing/2014/main" id="{AFB1DED9-6FF6-28F7-864B-DA5B0CEED663}"/>
                  </a:ext>
                </a:extLst>
              </p:cNvPr>
              <p:cNvSpPr>
                <a:spLocks/>
              </p:cNvSpPr>
              <p:nvPr/>
            </p:nvSpPr>
            <p:spPr bwMode="auto">
              <a:xfrm>
                <a:off x="6933" y="5657"/>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7" name="Freeform 151">
                <a:extLst>
                  <a:ext uri="{FF2B5EF4-FFF2-40B4-BE49-F238E27FC236}">
                    <a16:creationId xmlns:a16="http://schemas.microsoft.com/office/drawing/2014/main" id="{FEAD518A-4AA6-896A-A5AD-B804DDA8789F}"/>
                  </a:ext>
                </a:extLst>
              </p:cNvPr>
              <p:cNvSpPr>
                <a:spLocks/>
              </p:cNvSpPr>
              <p:nvPr/>
            </p:nvSpPr>
            <p:spPr bwMode="auto">
              <a:xfrm>
                <a:off x="6898" y="5637"/>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8" name="Freeform 152">
                <a:extLst>
                  <a:ext uri="{FF2B5EF4-FFF2-40B4-BE49-F238E27FC236}">
                    <a16:creationId xmlns:a16="http://schemas.microsoft.com/office/drawing/2014/main" id="{1E84A810-AB33-8E98-7F39-58C652519D5B}"/>
                  </a:ext>
                </a:extLst>
              </p:cNvPr>
              <p:cNvSpPr>
                <a:spLocks/>
              </p:cNvSpPr>
              <p:nvPr/>
            </p:nvSpPr>
            <p:spPr bwMode="auto">
              <a:xfrm>
                <a:off x="6853" y="5682"/>
                <a:ext cx="35" cy="36"/>
              </a:xfrm>
              <a:custGeom>
                <a:avLst/>
                <a:gdLst>
                  <a:gd name="T0" fmla="*/ 0 w 35"/>
                  <a:gd name="T1" fmla="*/ 0 h 36"/>
                  <a:gd name="T2" fmla="*/ 0 w 35"/>
                  <a:gd name="T3" fmla="*/ 10 h 36"/>
                  <a:gd name="T4" fmla="*/ 35 w 35"/>
                  <a:gd name="T5" fmla="*/ 36 h 36"/>
                  <a:gd name="T6" fmla="*/ 35 w 35"/>
                  <a:gd name="T7" fmla="*/ 20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0"/>
                    </a:lnTo>
                    <a:lnTo>
                      <a:pt x="35" y="36"/>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9" name="Freeform 153">
                <a:extLst>
                  <a:ext uri="{FF2B5EF4-FFF2-40B4-BE49-F238E27FC236}">
                    <a16:creationId xmlns:a16="http://schemas.microsoft.com/office/drawing/2014/main" id="{8F534D84-27C9-36F4-96AA-8B8054AB323F}"/>
                  </a:ext>
                </a:extLst>
              </p:cNvPr>
              <p:cNvSpPr>
                <a:spLocks/>
              </p:cNvSpPr>
              <p:nvPr/>
            </p:nvSpPr>
            <p:spPr bwMode="auto">
              <a:xfrm>
                <a:off x="6888" y="5682"/>
                <a:ext cx="35" cy="36"/>
              </a:xfrm>
              <a:custGeom>
                <a:avLst/>
                <a:gdLst>
                  <a:gd name="T0" fmla="*/ 0 w 35"/>
                  <a:gd name="T1" fmla="*/ 20 h 36"/>
                  <a:gd name="T2" fmla="*/ 0 w 35"/>
                  <a:gd name="T3" fmla="*/ 36 h 36"/>
                  <a:gd name="T4" fmla="*/ 35 w 35"/>
                  <a:gd name="T5" fmla="*/ 15 h 36"/>
                  <a:gd name="T6" fmla="*/ 35 w 35"/>
                  <a:gd name="T7" fmla="*/ 0 h 36"/>
                  <a:gd name="T8" fmla="*/ 0 w 35"/>
                  <a:gd name="T9" fmla="*/ 20 h 36"/>
                </a:gdLst>
                <a:ahLst/>
                <a:cxnLst>
                  <a:cxn ang="0">
                    <a:pos x="T0" y="T1"/>
                  </a:cxn>
                  <a:cxn ang="0">
                    <a:pos x="T2" y="T3"/>
                  </a:cxn>
                  <a:cxn ang="0">
                    <a:pos x="T4" y="T5"/>
                  </a:cxn>
                  <a:cxn ang="0">
                    <a:pos x="T6" y="T7"/>
                  </a:cxn>
                  <a:cxn ang="0">
                    <a:pos x="T8" y="T9"/>
                  </a:cxn>
                </a:cxnLst>
                <a:rect l="0" t="0" r="r" b="b"/>
                <a:pathLst>
                  <a:path w="35" h="36">
                    <a:moveTo>
                      <a:pt x="0" y="20"/>
                    </a:moveTo>
                    <a:lnTo>
                      <a:pt x="0" y="36"/>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0" name="Freeform 154">
                <a:extLst>
                  <a:ext uri="{FF2B5EF4-FFF2-40B4-BE49-F238E27FC236}">
                    <a16:creationId xmlns:a16="http://schemas.microsoft.com/office/drawing/2014/main" id="{27C7C5B8-A99B-D36E-03E8-3F4C27AC657B}"/>
                  </a:ext>
                </a:extLst>
              </p:cNvPr>
              <p:cNvSpPr>
                <a:spLocks/>
              </p:cNvSpPr>
              <p:nvPr/>
            </p:nvSpPr>
            <p:spPr bwMode="auto">
              <a:xfrm>
                <a:off x="6853" y="5662"/>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1" name="Freeform 155">
                <a:extLst>
                  <a:ext uri="{FF2B5EF4-FFF2-40B4-BE49-F238E27FC236}">
                    <a16:creationId xmlns:a16="http://schemas.microsoft.com/office/drawing/2014/main" id="{484F9DF9-6D95-8B19-788C-AB12995608BE}"/>
                  </a:ext>
                </a:extLst>
              </p:cNvPr>
              <p:cNvSpPr>
                <a:spLocks/>
              </p:cNvSpPr>
              <p:nvPr/>
            </p:nvSpPr>
            <p:spPr bwMode="auto">
              <a:xfrm>
                <a:off x="6802" y="5707"/>
                <a:ext cx="40" cy="36"/>
              </a:xfrm>
              <a:custGeom>
                <a:avLst/>
                <a:gdLst>
                  <a:gd name="T0" fmla="*/ 0 w 40"/>
                  <a:gd name="T1" fmla="*/ 0 h 36"/>
                  <a:gd name="T2" fmla="*/ 5 w 40"/>
                  <a:gd name="T3" fmla="*/ 16 h 36"/>
                  <a:gd name="T4" fmla="*/ 40 w 40"/>
                  <a:gd name="T5" fmla="*/ 36 h 36"/>
                  <a:gd name="T6" fmla="*/ 40 w 40"/>
                  <a:gd name="T7" fmla="*/ 26 h 36"/>
                  <a:gd name="T8" fmla="*/ 0 w 40"/>
                  <a:gd name="T9" fmla="*/ 0 h 36"/>
                </a:gdLst>
                <a:ahLst/>
                <a:cxnLst>
                  <a:cxn ang="0">
                    <a:pos x="T0" y="T1"/>
                  </a:cxn>
                  <a:cxn ang="0">
                    <a:pos x="T2" y="T3"/>
                  </a:cxn>
                  <a:cxn ang="0">
                    <a:pos x="T4" y="T5"/>
                  </a:cxn>
                  <a:cxn ang="0">
                    <a:pos x="T6" y="T7"/>
                  </a:cxn>
                  <a:cxn ang="0">
                    <a:pos x="T8" y="T9"/>
                  </a:cxn>
                </a:cxnLst>
                <a:rect l="0" t="0" r="r" b="b"/>
                <a:pathLst>
                  <a:path w="40" h="36">
                    <a:moveTo>
                      <a:pt x="0" y="0"/>
                    </a:moveTo>
                    <a:lnTo>
                      <a:pt x="5" y="16"/>
                    </a:lnTo>
                    <a:lnTo>
                      <a:pt x="40" y="36"/>
                    </a:lnTo>
                    <a:lnTo>
                      <a:pt x="40" y="26"/>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2" name="Freeform 156">
                <a:extLst>
                  <a:ext uri="{FF2B5EF4-FFF2-40B4-BE49-F238E27FC236}">
                    <a16:creationId xmlns:a16="http://schemas.microsoft.com/office/drawing/2014/main" id="{A905C202-408C-4CF6-D527-6521FD4C4A41}"/>
                  </a:ext>
                </a:extLst>
              </p:cNvPr>
              <p:cNvSpPr>
                <a:spLocks/>
              </p:cNvSpPr>
              <p:nvPr/>
            </p:nvSpPr>
            <p:spPr bwMode="auto">
              <a:xfrm>
                <a:off x="6842" y="5712"/>
                <a:ext cx="36" cy="31"/>
              </a:xfrm>
              <a:custGeom>
                <a:avLst/>
                <a:gdLst>
                  <a:gd name="T0" fmla="*/ 0 w 36"/>
                  <a:gd name="T1" fmla="*/ 21 h 31"/>
                  <a:gd name="T2" fmla="*/ 0 w 36"/>
                  <a:gd name="T3" fmla="*/ 31 h 31"/>
                  <a:gd name="T4" fmla="*/ 36 w 36"/>
                  <a:gd name="T5" fmla="*/ 11 h 31"/>
                  <a:gd name="T6" fmla="*/ 36 w 36"/>
                  <a:gd name="T7" fmla="*/ 0 h 31"/>
                  <a:gd name="T8" fmla="*/ 0 w 36"/>
                  <a:gd name="T9" fmla="*/ 21 h 31"/>
                </a:gdLst>
                <a:ahLst/>
                <a:cxnLst>
                  <a:cxn ang="0">
                    <a:pos x="T0" y="T1"/>
                  </a:cxn>
                  <a:cxn ang="0">
                    <a:pos x="T2" y="T3"/>
                  </a:cxn>
                  <a:cxn ang="0">
                    <a:pos x="T4" y="T5"/>
                  </a:cxn>
                  <a:cxn ang="0">
                    <a:pos x="T6" y="T7"/>
                  </a:cxn>
                  <a:cxn ang="0">
                    <a:pos x="T8" y="T9"/>
                  </a:cxn>
                </a:cxnLst>
                <a:rect l="0" t="0" r="r" b="b"/>
                <a:pathLst>
                  <a:path w="36" h="31">
                    <a:moveTo>
                      <a:pt x="0" y="21"/>
                    </a:moveTo>
                    <a:lnTo>
                      <a:pt x="0" y="31"/>
                    </a:lnTo>
                    <a:lnTo>
                      <a:pt x="36" y="11"/>
                    </a:lnTo>
                    <a:lnTo>
                      <a:pt x="36"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3" name="Freeform 157">
                <a:extLst>
                  <a:ext uri="{FF2B5EF4-FFF2-40B4-BE49-F238E27FC236}">
                    <a16:creationId xmlns:a16="http://schemas.microsoft.com/office/drawing/2014/main" id="{BBD1C308-C658-94E2-811E-3555F1DD99F5}"/>
                  </a:ext>
                </a:extLst>
              </p:cNvPr>
              <p:cNvSpPr>
                <a:spLocks/>
              </p:cNvSpPr>
              <p:nvPr/>
            </p:nvSpPr>
            <p:spPr bwMode="auto">
              <a:xfrm>
                <a:off x="6802" y="5687"/>
                <a:ext cx="76" cy="46"/>
              </a:xfrm>
              <a:custGeom>
                <a:avLst/>
                <a:gdLst>
                  <a:gd name="T0" fmla="*/ 0 w 76"/>
                  <a:gd name="T1" fmla="*/ 20 h 46"/>
                  <a:gd name="T2" fmla="*/ 40 w 76"/>
                  <a:gd name="T3" fmla="*/ 46 h 46"/>
                  <a:gd name="T4" fmla="*/ 76 w 76"/>
                  <a:gd name="T5" fmla="*/ 25 h 46"/>
                  <a:gd name="T6" fmla="*/ 40 w 76"/>
                  <a:gd name="T7" fmla="*/ 0 h 46"/>
                  <a:gd name="T8" fmla="*/ 0 w 76"/>
                  <a:gd name="T9" fmla="*/ 20 h 46"/>
                </a:gdLst>
                <a:ahLst/>
                <a:cxnLst>
                  <a:cxn ang="0">
                    <a:pos x="T0" y="T1"/>
                  </a:cxn>
                  <a:cxn ang="0">
                    <a:pos x="T2" y="T3"/>
                  </a:cxn>
                  <a:cxn ang="0">
                    <a:pos x="T4" y="T5"/>
                  </a:cxn>
                  <a:cxn ang="0">
                    <a:pos x="T6" y="T7"/>
                  </a:cxn>
                  <a:cxn ang="0">
                    <a:pos x="T8" y="T9"/>
                  </a:cxn>
                </a:cxnLst>
                <a:rect l="0" t="0" r="r" b="b"/>
                <a:pathLst>
                  <a:path w="76" h="46">
                    <a:moveTo>
                      <a:pt x="0" y="20"/>
                    </a:moveTo>
                    <a:lnTo>
                      <a:pt x="40" y="46"/>
                    </a:lnTo>
                    <a:lnTo>
                      <a:pt x="76" y="25"/>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4" name="Freeform 158">
                <a:extLst>
                  <a:ext uri="{FF2B5EF4-FFF2-40B4-BE49-F238E27FC236}">
                    <a16:creationId xmlns:a16="http://schemas.microsoft.com/office/drawing/2014/main" id="{085A4785-9864-C564-3E9A-ADAE2B934A7B}"/>
                  </a:ext>
                </a:extLst>
              </p:cNvPr>
              <p:cNvSpPr>
                <a:spLocks/>
              </p:cNvSpPr>
              <p:nvPr/>
            </p:nvSpPr>
            <p:spPr bwMode="auto">
              <a:xfrm>
                <a:off x="6757" y="5738"/>
                <a:ext cx="40" cy="30"/>
              </a:xfrm>
              <a:custGeom>
                <a:avLst/>
                <a:gdLst>
                  <a:gd name="T0" fmla="*/ 0 w 40"/>
                  <a:gd name="T1" fmla="*/ 0 h 30"/>
                  <a:gd name="T2" fmla="*/ 0 w 40"/>
                  <a:gd name="T3" fmla="*/ 10 h 30"/>
                  <a:gd name="T4" fmla="*/ 40 w 40"/>
                  <a:gd name="T5" fmla="*/ 30 h 30"/>
                  <a:gd name="T6" fmla="*/ 40 w 40"/>
                  <a:gd name="T7" fmla="*/ 20 h 30"/>
                  <a:gd name="T8" fmla="*/ 0 w 40"/>
                  <a:gd name="T9" fmla="*/ 0 h 30"/>
                </a:gdLst>
                <a:ahLst/>
                <a:cxnLst>
                  <a:cxn ang="0">
                    <a:pos x="T0" y="T1"/>
                  </a:cxn>
                  <a:cxn ang="0">
                    <a:pos x="T2" y="T3"/>
                  </a:cxn>
                  <a:cxn ang="0">
                    <a:pos x="T4" y="T5"/>
                  </a:cxn>
                  <a:cxn ang="0">
                    <a:pos x="T6" y="T7"/>
                  </a:cxn>
                  <a:cxn ang="0">
                    <a:pos x="T8" y="T9"/>
                  </a:cxn>
                </a:cxnLst>
                <a:rect l="0" t="0" r="r" b="b"/>
                <a:pathLst>
                  <a:path w="40" h="30">
                    <a:moveTo>
                      <a:pt x="0" y="0"/>
                    </a:moveTo>
                    <a:lnTo>
                      <a:pt x="0" y="10"/>
                    </a:lnTo>
                    <a:lnTo>
                      <a:pt x="40" y="30"/>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5" name="Freeform 159">
                <a:extLst>
                  <a:ext uri="{FF2B5EF4-FFF2-40B4-BE49-F238E27FC236}">
                    <a16:creationId xmlns:a16="http://schemas.microsoft.com/office/drawing/2014/main" id="{4A35F959-F602-3429-B0B1-D0F9574CE8B8}"/>
                  </a:ext>
                </a:extLst>
              </p:cNvPr>
              <p:cNvSpPr>
                <a:spLocks/>
              </p:cNvSpPr>
              <p:nvPr/>
            </p:nvSpPr>
            <p:spPr bwMode="auto">
              <a:xfrm>
                <a:off x="6797" y="573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6" name="Freeform 160">
                <a:extLst>
                  <a:ext uri="{FF2B5EF4-FFF2-40B4-BE49-F238E27FC236}">
                    <a16:creationId xmlns:a16="http://schemas.microsoft.com/office/drawing/2014/main" id="{7199A8EF-B48A-BA46-F56C-DF8ECA654E65}"/>
                  </a:ext>
                </a:extLst>
              </p:cNvPr>
              <p:cNvSpPr>
                <a:spLocks/>
              </p:cNvSpPr>
              <p:nvPr/>
            </p:nvSpPr>
            <p:spPr bwMode="auto">
              <a:xfrm>
                <a:off x="6757" y="5718"/>
                <a:ext cx="75" cy="40"/>
              </a:xfrm>
              <a:custGeom>
                <a:avLst/>
                <a:gdLst>
                  <a:gd name="T0" fmla="*/ 0 w 75"/>
                  <a:gd name="T1" fmla="*/ 20 h 40"/>
                  <a:gd name="T2" fmla="*/ 40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40"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7" name="Freeform 161">
                <a:extLst>
                  <a:ext uri="{FF2B5EF4-FFF2-40B4-BE49-F238E27FC236}">
                    <a16:creationId xmlns:a16="http://schemas.microsoft.com/office/drawing/2014/main" id="{8099B46E-1A2F-5E00-4A4A-A5A7982289C1}"/>
                  </a:ext>
                </a:extLst>
              </p:cNvPr>
              <p:cNvSpPr>
                <a:spLocks/>
              </p:cNvSpPr>
              <p:nvPr/>
            </p:nvSpPr>
            <p:spPr bwMode="auto">
              <a:xfrm>
                <a:off x="6712" y="5763"/>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8" name="Freeform 162">
                <a:extLst>
                  <a:ext uri="{FF2B5EF4-FFF2-40B4-BE49-F238E27FC236}">
                    <a16:creationId xmlns:a16="http://schemas.microsoft.com/office/drawing/2014/main" id="{72D19786-AC71-AEAE-8674-A68ADD4A1FC4}"/>
                  </a:ext>
                </a:extLst>
              </p:cNvPr>
              <p:cNvSpPr>
                <a:spLocks/>
              </p:cNvSpPr>
              <p:nvPr/>
            </p:nvSpPr>
            <p:spPr bwMode="auto">
              <a:xfrm>
                <a:off x="6747" y="5763"/>
                <a:ext cx="40" cy="35"/>
              </a:xfrm>
              <a:custGeom>
                <a:avLst/>
                <a:gdLst>
                  <a:gd name="T0" fmla="*/ 0 w 40"/>
                  <a:gd name="T1" fmla="*/ 20 h 35"/>
                  <a:gd name="T2" fmla="*/ 0 w 40"/>
                  <a:gd name="T3" fmla="*/ 35 h 35"/>
                  <a:gd name="T4" fmla="*/ 40 w 40"/>
                  <a:gd name="T5" fmla="*/ 10 h 35"/>
                  <a:gd name="T6" fmla="*/ 40 w 40"/>
                  <a:gd name="T7" fmla="*/ 0 h 35"/>
                  <a:gd name="T8" fmla="*/ 0 w 40"/>
                  <a:gd name="T9" fmla="*/ 20 h 35"/>
                </a:gdLst>
                <a:ahLst/>
                <a:cxnLst>
                  <a:cxn ang="0">
                    <a:pos x="T0" y="T1"/>
                  </a:cxn>
                  <a:cxn ang="0">
                    <a:pos x="T2" y="T3"/>
                  </a:cxn>
                  <a:cxn ang="0">
                    <a:pos x="T4" y="T5"/>
                  </a:cxn>
                  <a:cxn ang="0">
                    <a:pos x="T6" y="T7"/>
                  </a:cxn>
                  <a:cxn ang="0">
                    <a:pos x="T8" y="T9"/>
                  </a:cxn>
                </a:cxnLst>
                <a:rect l="0" t="0" r="r" b="b"/>
                <a:pathLst>
                  <a:path w="40" h="35">
                    <a:moveTo>
                      <a:pt x="0" y="20"/>
                    </a:moveTo>
                    <a:lnTo>
                      <a:pt x="0" y="35"/>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9" name="Freeform 163">
                <a:extLst>
                  <a:ext uri="{FF2B5EF4-FFF2-40B4-BE49-F238E27FC236}">
                    <a16:creationId xmlns:a16="http://schemas.microsoft.com/office/drawing/2014/main" id="{8C8AC677-3474-B681-751E-394ADE1BD7AE}"/>
                  </a:ext>
                </a:extLst>
              </p:cNvPr>
              <p:cNvSpPr>
                <a:spLocks/>
              </p:cNvSpPr>
              <p:nvPr/>
            </p:nvSpPr>
            <p:spPr bwMode="auto">
              <a:xfrm>
                <a:off x="6712" y="5743"/>
                <a:ext cx="75" cy="40"/>
              </a:xfrm>
              <a:custGeom>
                <a:avLst/>
                <a:gdLst>
                  <a:gd name="T0" fmla="*/ 0 w 75"/>
                  <a:gd name="T1" fmla="*/ 20 h 40"/>
                  <a:gd name="T2" fmla="*/ 35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35"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0" name="Freeform 164">
                <a:extLst>
                  <a:ext uri="{FF2B5EF4-FFF2-40B4-BE49-F238E27FC236}">
                    <a16:creationId xmlns:a16="http://schemas.microsoft.com/office/drawing/2014/main" id="{6CA9AFB8-C537-8C71-A297-447125EFD6BA}"/>
                  </a:ext>
                </a:extLst>
              </p:cNvPr>
              <p:cNvSpPr>
                <a:spLocks/>
              </p:cNvSpPr>
              <p:nvPr/>
            </p:nvSpPr>
            <p:spPr bwMode="auto">
              <a:xfrm>
                <a:off x="6666" y="5788"/>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1" name="Freeform 165">
                <a:extLst>
                  <a:ext uri="{FF2B5EF4-FFF2-40B4-BE49-F238E27FC236}">
                    <a16:creationId xmlns:a16="http://schemas.microsoft.com/office/drawing/2014/main" id="{6A773A9E-59BE-9F5C-BBB4-D05FAFC73D84}"/>
                  </a:ext>
                </a:extLst>
              </p:cNvPr>
              <p:cNvSpPr>
                <a:spLocks/>
              </p:cNvSpPr>
              <p:nvPr/>
            </p:nvSpPr>
            <p:spPr bwMode="auto">
              <a:xfrm>
                <a:off x="6701" y="5788"/>
                <a:ext cx="36" cy="35"/>
              </a:xfrm>
              <a:custGeom>
                <a:avLst/>
                <a:gdLst>
                  <a:gd name="T0" fmla="*/ 0 w 36"/>
                  <a:gd name="T1" fmla="*/ 25 h 35"/>
                  <a:gd name="T2" fmla="*/ 0 w 36"/>
                  <a:gd name="T3" fmla="*/ 35 h 35"/>
                  <a:gd name="T4" fmla="*/ 36 w 36"/>
                  <a:gd name="T5" fmla="*/ 15 h 35"/>
                  <a:gd name="T6" fmla="*/ 36 w 36"/>
                  <a:gd name="T7" fmla="*/ 0 h 35"/>
                  <a:gd name="T8" fmla="*/ 0 w 36"/>
                  <a:gd name="T9" fmla="*/ 25 h 35"/>
                </a:gdLst>
                <a:ahLst/>
                <a:cxnLst>
                  <a:cxn ang="0">
                    <a:pos x="T0" y="T1"/>
                  </a:cxn>
                  <a:cxn ang="0">
                    <a:pos x="T2" y="T3"/>
                  </a:cxn>
                  <a:cxn ang="0">
                    <a:pos x="T4" y="T5"/>
                  </a:cxn>
                  <a:cxn ang="0">
                    <a:pos x="T6" y="T7"/>
                  </a:cxn>
                  <a:cxn ang="0">
                    <a:pos x="T8" y="T9"/>
                  </a:cxn>
                </a:cxnLst>
                <a:rect l="0" t="0" r="r" b="b"/>
                <a:pathLst>
                  <a:path w="36" h="35">
                    <a:moveTo>
                      <a:pt x="0" y="25"/>
                    </a:moveTo>
                    <a:lnTo>
                      <a:pt x="0" y="35"/>
                    </a:lnTo>
                    <a:lnTo>
                      <a:pt x="36" y="15"/>
                    </a:lnTo>
                    <a:lnTo>
                      <a:pt x="36"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2" name="Freeform 166">
                <a:extLst>
                  <a:ext uri="{FF2B5EF4-FFF2-40B4-BE49-F238E27FC236}">
                    <a16:creationId xmlns:a16="http://schemas.microsoft.com/office/drawing/2014/main" id="{0A0B7E17-598F-D41F-5420-F08C57FBA4D8}"/>
                  </a:ext>
                </a:extLst>
              </p:cNvPr>
              <p:cNvSpPr>
                <a:spLocks/>
              </p:cNvSpPr>
              <p:nvPr/>
            </p:nvSpPr>
            <p:spPr bwMode="auto">
              <a:xfrm>
                <a:off x="6666" y="5768"/>
                <a:ext cx="71" cy="45"/>
              </a:xfrm>
              <a:custGeom>
                <a:avLst/>
                <a:gdLst>
                  <a:gd name="T0" fmla="*/ 0 w 71"/>
                  <a:gd name="T1" fmla="*/ 20 h 45"/>
                  <a:gd name="T2" fmla="*/ 35 w 71"/>
                  <a:gd name="T3" fmla="*/ 45 h 45"/>
                  <a:gd name="T4" fmla="*/ 71 w 71"/>
                  <a:gd name="T5" fmla="*/ 20 h 45"/>
                  <a:gd name="T6" fmla="*/ 35 w 71"/>
                  <a:gd name="T7" fmla="*/ 0 h 45"/>
                  <a:gd name="T8" fmla="*/ 0 w 71"/>
                  <a:gd name="T9" fmla="*/ 20 h 45"/>
                </a:gdLst>
                <a:ahLst/>
                <a:cxnLst>
                  <a:cxn ang="0">
                    <a:pos x="T0" y="T1"/>
                  </a:cxn>
                  <a:cxn ang="0">
                    <a:pos x="T2" y="T3"/>
                  </a:cxn>
                  <a:cxn ang="0">
                    <a:pos x="T4" y="T5"/>
                  </a:cxn>
                  <a:cxn ang="0">
                    <a:pos x="T6" y="T7"/>
                  </a:cxn>
                  <a:cxn ang="0">
                    <a:pos x="T8" y="T9"/>
                  </a:cxn>
                </a:cxnLst>
                <a:rect l="0" t="0" r="r" b="b"/>
                <a:pathLst>
                  <a:path w="71" h="45">
                    <a:moveTo>
                      <a:pt x="0" y="20"/>
                    </a:moveTo>
                    <a:lnTo>
                      <a:pt x="35" y="45"/>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3" name="Freeform 167">
                <a:extLst>
                  <a:ext uri="{FF2B5EF4-FFF2-40B4-BE49-F238E27FC236}">
                    <a16:creationId xmlns:a16="http://schemas.microsoft.com/office/drawing/2014/main" id="{D4D45D03-2CC2-E27F-EE3A-3062A4BDFDF5}"/>
                  </a:ext>
                </a:extLst>
              </p:cNvPr>
              <p:cNvSpPr>
                <a:spLocks/>
              </p:cNvSpPr>
              <p:nvPr/>
            </p:nvSpPr>
            <p:spPr bwMode="auto">
              <a:xfrm>
                <a:off x="6621" y="581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4" name="Freeform 168">
                <a:extLst>
                  <a:ext uri="{FF2B5EF4-FFF2-40B4-BE49-F238E27FC236}">
                    <a16:creationId xmlns:a16="http://schemas.microsoft.com/office/drawing/2014/main" id="{25A7C7CE-969F-E8C1-8287-76633CE8715F}"/>
                  </a:ext>
                </a:extLst>
              </p:cNvPr>
              <p:cNvSpPr>
                <a:spLocks/>
              </p:cNvSpPr>
              <p:nvPr/>
            </p:nvSpPr>
            <p:spPr bwMode="auto">
              <a:xfrm>
                <a:off x="6656" y="581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5" name="Freeform 169">
                <a:extLst>
                  <a:ext uri="{FF2B5EF4-FFF2-40B4-BE49-F238E27FC236}">
                    <a16:creationId xmlns:a16="http://schemas.microsoft.com/office/drawing/2014/main" id="{85BBBE2B-DC82-A8B0-7CD0-E68C733ECE31}"/>
                  </a:ext>
                </a:extLst>
              </p:cNvPr>
              <p:cNvSpPr>
                <a:spLocks/>
              </p:cNvSpPr>
              <p:nvPr/>
            </p:nvSpPr>
            <p:spPr bwMode="auto">
              <a:xfrm>
                <a:off x="6621" y="5793"/>
                <a:ext cx="70" cy="45"/>
              </a:xfrm>
              <a:custGeom>
                <a:avLst/>
                <a:gdLst>
                  <a:gd name="T0" fmla="*/ 0 w 70"/>
                  <a:gd name="T1" fmla="*/ 25 h 45"/>
                  <a:gd name="T2" fmla="*/ 35 w 70"/>
                  <a:gd name="T3" fmla="*/ 45 h 45"/>
                  <a:gd name="T4" fmla="*/ 70 w 70"/>
                  <a:gd name="T5" fmla="*/ 25 h 45"/>
                  <a:gd name="T6" fmla="*/ 35 w 70"/>
                  <a:gd name="T7" fmla="*/ 0 h 45"/>
                  <a:gd name="T8" fmla="*/ 0 w 70"/>
                  <a:gd name="T9" fmla="*/ 25 h 45"/>
                </a:gdLst>
                <a:ahLst/>
                <a:cxnLst>
                  <a:cxn ang="0">
                    <a:pos x="T0" y="T1"/>
                  </a:cxn>
                  <a:cxn ang="0">
                    <a:pos x="T2" y="T3"/>
                  </a:cxn>
                  <a:cxn ang="0">
                    <a:pos x="T4" y="T5"/>
                  </a:cxn>
                  <a:cxn ang="0">
                    <a:pos x="T6" y="T7"/>
                  </a:cxn>
                  <a:cxn ang="0">
                    <a:pos x="T8" y="T9"/>
                  </a:cxn>
                </a:cxnLst>
                <a:rect l="0" t="0" r="r" b="b"/>
                <a:pathLst>
                  <a:path w="70" h="45">
                    <a:moveTo>
                      <a:pt x="0" y="25"/>
                    </a:moveTo>
                    <a:lnTo>
                      <a:pt x="35" y="45"/>
                    </a:lnTo>
                    <a:lnTo>
                      <a:pt x="70" y="25"/>
                    </a:lnTo>
                    <a:lnTo>
                      <a:pt x="35"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6" name="Freeform 170">
                <a:extLst>
                  <a:ext uri="{FF2B5EF4-FFF2-40B4-BE49-F238E27FC236}">
                    <a16:creationId xmlns:a16="http://schemas.microsoft.com/office/drawing/2014/main" id="{E4313FDE-CB03-AC50-BC1B-386D85E1CD41}"/>
                  </a:ext>
                </a:extLst>
              </p:cNvPr>
              <p:cNvSpPr>
                <a:spLocks/>
              </p:cNvSpPr>
              <p:nvPr/>
            </p:nvSpPr>
            <p:spPr bwMode="auto">
              <a:xfrm>
                <a:off x="7130" y="5576"/>
                <a:ext cx="35" cy="36"/>
              </a:xfrm>
              <a:custGeom>
                <a:avLst/>
                <a:gdLst>
                  <a:gd name="T0" fmla="*/ 0 w 35"/>
                  <a:gd name="T1" fmla="*/ 0 h 36"/>
                  <a:gd name="T2" fmla="*/ 0 w 35"/>
                  <a:gd name="T3" fmla="*/ 11 h 36"/>
                  <a:gd name="T4" fmla="*/ 35 w 35"/>
                  <a:gd name="T5" fmla="*/ 36 h 36"/>
                  <a:gd name="T6" fmla="*/ 35 w 35"/>
                  <a:gd name="T7" fmla="*/ 21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1"/>
                    </a:lnTo>
                    <a:lnTo>
                      <a:pt x="35" y="36"/>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7" name="Freeform 171">
                <a:extLst>
                  <a:ext uri="{FF2B5EF4-FFF2-40B4-BE49-F238E27FC236}">
                    <a16:creationId xmlns:a16="http://schemas.microsoft.com/office/drawing/2014/main" id="{4CE14705-95AC-B3D9-B4A3-6B51D23CACCE}"/>
                  </a:ext>
                </a:extLst>
              </p:cNvPr>
              <p:cNvSpPr>
                <a:spLocks/>
              </p:cNvSpPr>
              <p:nvPr/>
            </p:nvSpPr>
            <p:spPr bwMode="auto">
              <a:xfrm>
                <a:off x="7165" y="5551"/>
                <a:ext cx="80" cy="61"/>
              </a:xfrm>
              <a:custGeom>
                <a:avLst/>
                <a:gdLst>
                  <a:gd name="T0" fmla="*/ 0 w 80"/>
                  <a:gd name="T1" fmla="*/ 46 h 61"/>
                  <a:gd name="T2" fmla="*/ 0 w 80"/>
                  <a:gd name="T3" fmla="*/ 61 h 61"/>
                  <a:gd name="T4" fmla="*/ 80 w 80"/>
                  <a:gd name="T5" fmla="*/ 10 h 61"/>
                  <a:gd name="T6" fmla="*/ 80 w 80"/>
                  <a:gd name="T7" fmla="*/ 0 h 61"/>
                  <a:gd name="T8" fmla="*/ 0 w 80"/>
                  <a:gd name="T9" fmla="*/ 46 h 61"/>
                </a:gdLst>
                <a:ahLst/>
                <a:cxnLst>
                  <a:cxn ang="0">
                    <a:pos x="T0" y="T1"/>
                  </a:cxn>
                  <a:cxn ang="0">
                    <a:pos x="T2" y="T3"/>
                  </a:cxn>
                  <a:cxn ang="0">
                    <a:pos x="T4" y="T5"/>
                  </a:cxn>
                  <a:cxn ang="0">
                    <a:pos x="T6" y="T7"/>
                  </a:cxn>
                  <a:cxn ang="0">
                    <a:pos x="T8" y="T9"/>
                  </a:cxn>
                </a:cxnLst>
                <a:rect l="0" t="0" r="r" b="b"/>
                <a:pathLst>
                  <a:path w="80" h="61">
                    <a:moveTo>
                      <a:pt x="0" y="46"/>
                    </a:moveTo>
                    <a:lnTo>
                      <a:pt x="0" y="61"/>
                    </a:lnTo>
                    <a:lnTo>
                      <a:pt x="80" y="10"/>
                    </a:lnTo>
                    <a:lnTo>
                      <a:pt x="80" y="0"/>
                    </a:lnTo>
                    <a:lnTo>
                      <a:pt x="0" y="4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8" name="Freeform 172">
                <a:extLst>
                  <a:ext uri="{FF2B5EF4-FFF2-40B4-BE49-F238E27FC236}">
                    <a16:creationId xmlns:a16="http://schemas.microsoft.com/office/drawing/2014/main" id="{2898111A-56A8-F411-1341-E3B01A3630AC}"/>
                  </a:ext>
                </a:extLst>
              </p:cNvPr>
              <p:cNvSpPr>
                <a:spLocks/>
              </p:cNvSpPr>
              <p:nvPr/>
            </p:nvSpPr>
            <p:spPr bwMode="auto">
              <a:xfrm>
                <a:off x="7130" y="5531"/>
                <a:ext cx="115" cy="66"/>
              </a:xfrm>
              <a:custGeom>
                <a:avLst/>
                <a:gdLst>
                  <a:gd name="T0" fmla="*/ 0 w 115"/>
                  <a:gd name="T1" fmla="*/ 45 h 66"/>
                  <a:gd name="T2" fmla="*/ 35 w 115"/>
                  <a:gd name="T3" fmla="*/ 66 h 66"/>
                  <a:gd name="T4" fmla="*/ 115 w 115"/>
                  <a:gd name="T5" fmla="*/ 20 h 66"/>
                  <a:gd name="T6" fmla="*/ 80 w 115"/>
                  <a:gd name="T7" fmla="*/ 0 h 66"/>
                  <a:gd name="T8" fmla="*/ 0 w 115"/>
                  <a:gd name="T9" fmla="*/ 45 h 66"/>
                </a:gdLst>
                <a:ahLst/>
                <a:cxnLst>
                  <a:cxn ang="0">
                    <a:pos x="T0" y="T1"/>
                  </a:cxn>
                  <a:cxn ang="0">
                    <a:pos x="T2" y="T3"/>
                  </a:cxn>
                  <a:cxn ang="0">
                    <a:pos x="T4" y="T5"/>
                  </a:cxn>
                  <a:cxn ang="0">
                    <a:pos x="T6" y="T7"/>
                  </a:cxn>
                  <a:cxn ang="0">
                    <a:pos x="T8" y="T9"/>
                  </a:cxn>
                </a:cxnLst>
                <a:rect l="0" t="0" r="r" b="b"/>
                <a:pathLst>
                  <a:path w="115" h="66">
                    <a:moveTo>
                      <a:pt x="0" y="45"/>
                    </a:moveTo>
                    <a:lnTo>
                      <a:pt x="35" y="66"/>
                    </a:lnTo>
                    <a:lnTo>
                      <a:pt x="115" y="20"/>
                    </a:lnTo>
                    <a:lnTo>
                      <a:pt x="80" y="0"/>
                    </a:lnTo>
                    <a:lnTo>
                      <a:pt x="0" y="4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9" name="Freeform 173">
                <a:extLst>
                  <a:ext uri="{FF2B5EF4-FFF2-40B4-BE49-F238E27FC236}">
                    <a16:creationId xmlns:a16="http://schemas.microsoft.com/office/drawing/2014/main" id="{82FE7AA7-B0AD-3529-1DCD-329C8244F32C}"/>
                  </a:ext>
                </a:extLst>
              </p:cNvPr>
              <p:cNvSpPr>
                <a:spLocks/>
              </p:cNvSpPr>
              <p:nvPr/>
            </p:nvSpPr>
            <p:spPr bwMode="auto">
              <a:xfrm>
                <a:off x="7079" y="5602"/>
                <a:ext cx="40" cy="35"/>
              </a:xfrm>
              <a:custGeom>
                <a:avLst/>
                <a:gdLst>
                  <a:gd name="T0" fmla="*/ 0 w 40"/>
                  <a:gd name="T1" fmla="*/ 0 h 35"/>
                  <a:gd name="T2" fmla="*/ 0 w 40"/>
                  <a:gd name="T3" fmla="*/ 15 h 35"/>
                  <a:gd name="T4" fmla="*/ 40 w 40"/>
                  <a:gd name="T5" fmla="*/ 35 h 35"/>
                  <a:gd name="T6" fmla="*/ 40 w 40"/>
                  <a:gd name="T7" fmla="*/ 25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5"/>
                    </a:lnTo>
                    <a:lnTo>
                      <a:pt x="40" y="35"/>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0" name="Freeform 174">
                <a:extLst>
                  <a:ext uri="{FF2B5EF4-FFF2-40B4-BE49-F238E27FC236}">
                    <a16:creationId xmlns:a16="http://schemas.microsoft.com/office/drawing/2014/main" id="{2B4BA8D9-E83B-36C8-49C9-840A9DF43B73}"/>
                  </a:ext>
                </a:extLst>
              </p:cNvPr>
              <p:cNvSpPr>
                <a:spLocks/>
              </p:cNvSpPr>
              <p:nvPr/>
            </p:nvSpPr>
            <p:spPr bwMode="auto">
              <a:xfrm>
                <a:off x="7119" y="5607"/>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1" name="Freeform 175">
                <a:extLst>
                  <a:ext uri="{FF2B5EF4-FFF2-40B4-BE49-F238E27FC236}">
                    <a16:creationId xmlns:a16="http://schemas.microsoft.com/office/drawing/2014/main" id="{B31781B9-FBEA-1346-15D7-B0A10F819CE8}"/>
                  </a:ext>
                </a:extLst>
              </p:cNvPr>
              <p:cNvSpPr>
                <a:spLocks/>
              </p:cNvSpPr>
              <p:nvPr/>
            </p:nvSpPr>
            <p:spPr bwMode="auto">
              <a:xfrm>
                <a:off x="7079" y="5582"/>
                <a:ext cx="76" cy="45"/>
              </a:xfrm>
              <a:custGeom>
                <a:avLst/>
                <a:gdLst>
                  <a:gd name="T0" fmla="*/ 0 w 76"/>
                  <a:gd name="T1" fmla="*/ 20 h 45"/>
                  <a:gd name="T2" fmla="*/ 40 w 76"/>
                  <a:gd name="T3" fmla="*/ 45 h 45"/>
                  <a:gd name="T4" fmla="*/ 76 w 76"/>
                  <a:gd name="T5" fmla="*/ 25 h 45"/>
                  <a:gd name="T6" fmla="*/ 40 w 76"/>
                  <a:gd name="T7" fmla="*/ 0 h 45"/>
                  <a:gd name="T8" fmla="*/ 0 w 76"/>
                  <a:gd name="T9" fmla="*/ 20 h 45"/>
                </a:gdLst>
                <a:ahLst/>
                <a:cxnLst>
                  <a:cxn ang="0">
                    <a:pos x="T0" y="T1"/>
                  </a:cxn>
                  <a:cxn ang="0">
                    <a:pos x="T2" y="T3"/>
                  </a:cxn>
                  <a:cxn ang="0">
                    <a:pos x="T4" y="T5"/>
                  </a:cxn>
                  <a:cxn ang="0">
                    <a:pos x="T6" y="T7"/>
                  </a:cxn>
                  <a:cxn ang="0">
                    <a:pos x="T8" y="T9"/>
                  </a:cxn>
                </a:cxnLst>
                <a:rect l="0" t="0" r="r" b="b"/>
                <a:pathLst>
                  <a:path w="76" h="45">
                    <a:moveTo>
                      <a:pt x="0" y="20"/>
                    </a:moveTo>
                    <a:lnTo>
                      <a:pt x="40" y="45"/>
                    </a:lnTo>
                    <a:lnTo>
                      <a:pt x="76" y="25"/>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2" name="Freeform 176">
                <a:extLst>
                  <a:ext uri="{FF2B5EF4-FFF2-40B4-BE49-F238E27FC236}">
                    <a16:creationId xmlns:a16="http://schemas.microsoft.com/office/drawing/2014/main" id="{0B82777F-A180-EBB3-D4F2-869A6842EDF3}"/>
                  </a:ext>
                </a:extLst>
              </p:cNvPr>
              <p:cNvSpPr>
                <a:spLocks/>
              </p:cNvSpPr>
              <p:nvPr/>
            </p:nvSpPr>
            <p:spPr bwMode="auto">
              <a:xfrm>
                <a:off x="7034" y="5632"/>
                <a:ext cx="40" cy="30"/>
              </a:xfrm>
              <a:custGeom>
                <a:avLst/>
                <a:gdLst>
                  <a:gd name="T0" fmla="*/ 0 w 40"/>
                  <a:gd name="T1" fmla="*/ 0 h 30"/>
                  <a:gd name="T2" fmla="*/ 0 w 40"/>
                  <a:gd name="T3" fmla="*/ 10 h 30"/>
                  <a:gd name="T4" fmla="*/ 40 w 40"/>
                  <a:gd name="T5" fmla="*/ 30 h 30"/>
                  <a:gd name="T6" fmla="*/ 40 w 40"/>
                  <a:gd name="T7" fmla="*/ 20 h 30"/>
                  <a:gd name="T8" fmla="*/ 0 w 40"/>
                  <a:gd name="T9" fmla="*/ 0 h 30"/>
                </a:gdLst>
                <a:ahLst/>
                <a:cxnLst>
                  <a:cxn ang="0">
                    <a:pos x="T0" y="T1"/>
                  </a:cxn>
                  <a:cxn ang="0">
                    <a:pos x="T2" y="T3"/>
                  </a:cxn>
                  <a:cxn ang="0">
                    <a:pos x="T4" y="T5"/>
                  </a:cxn>
                  <a:cxn ang="0">
                    <a:pos x="T6" y="T7"/>
                  </a:cxn>
                  <a:cxn ang="0">
                    <a:pos x="T8" y="T9"/>
                  </a:cxn>
                </a:cxnLst>
                <a:rect l="0" t="0" r="r" b="b"/>
                <a:pathLst>
                  <a:path w="40" h="30">
                    <a:moveTo>
                      <a:pt x="0" y="0"/>
                    </a:moveTo>
                    <a:lnTo>
                      <a:pt x="0" y="10"/>
                    </a:lnTo>
                    <a:lnTo>
                      <a:pt x="40" y="30"/>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3" name="Freeform 177">
                <a:extLst>
                  <a:ext uri="{FF2B5EF4-FFF2-40B4-BE49-F238E27FC236}">
                    <a16:creationId xmlns:a16="http://schemas.microsoft.com/office/drawing/2014/main" id="{3DC46FDA-EBC3-6E1D-195D-DECD178952AB}"/>
                  </a:ext>
                </a:extLst>
              </p:cNvPr>
              <p:cNvSpPr>
                <a:spLocks/>
              </p:cNvSpPr>
              <p:nvPr/>
            </p:nvSpPr>
            <p:spPr bwMode="auto">
              <a:xfrm>
                <a:off x="7074" y="5632"/>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4" name="Freeform 178">
                <a:extLst>
                  <a:ext uri="{FF2B5EF4-FFF2-40B4-BE49-F238E27FC236}">
                    <a16:creationId xmlns:a16="http://schemas.microsoft.com/office/drawing/2014/main" id="{9725782B-FE46-8A23-1CB9-0CF90AF813DE}"/>
                  </a:ext>
                </a:extLst>
              </p:cNvPr>
              <p:cNvSpPr>
                <a:spLocks/>
              </p:cNvSpPr>
              <p:nvPr/>
            </p:nvSpPr>
            <p:spPr bwMode="auto">
              <a:xfrm>
                <a:off x="7034" y="5612"/>
                <a:ext cx="75" cy="40"/>
              </a:xfrm>
              <a:custGeom>
                <a:avLst/>
                <a:gdLst>
                  <a:gd name="T0" fmla="*/ 0 w 75"/>
                  <a:gd name="T1" fmla="*/ 20 h 40"/>
                  <a:gd name="T2" fmla="*/ 40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40"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5" name="Freeform 179">
                <a:extLst>
                  <a:ext uri="{FF2B5EF4-FFF2-40B4-BE49-F238E27FC236}">
                    <a16:creationId xmlns:a16="http://schemas.microsoft.com/office/drawing/2014/main" id="{08EB6E81-2BD0-57F4-76D1-AC032D3FFAA4}"/>
                  </a:ext>
                </a:extLst>
              </p:cNvPr>
              <p:cNvSpPr>
                <a:spLocks/>
              </p:cNvSpPr>
              <p:nvPr/>
            </p:nvSpPr>
            <p:spPr bwMode="auto">
              <a:xfrm>
                <a:off x="6989" y="5657"/>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6" name="Freeform 180">
                <a:extLst>
                  <a:ext uri="{FF2B5EF4-FFF2-40B4-BE49-F238E27FC236}">
                    <a16:creationId xmlns:a16="http://schemas.microsoft.com/office/drawing/2014/main" id="{D1191BF8-AD85-6135-57BC-777378D8D17D}"/>
                  </a:ext>
                </a:extLst>
              </p:cNvPr>
              <p:cNvSpPr>
                <a:spLocks/>
              </p:cNvSpPr>
              <p:nvPr/>
            </p:nvSpPr>
            <p:spPr bwMode="auto">
              <a:xfrm>
                <a:off x="7024" y="5657"/>
                <a:ext cx="40" cy="35"/>
              </a:xfrm>
              <a:custGeom>
                <a:avLst/>
                <a:gdLst>
                  <a:gd name="T0" fmla="*/ 0 w 40"/>
                  <a:gd name="T1" fmla="*/ 20 h 35"/>
                  <a:gd name="T2" fmla="*/ 0 w 40"/>
                  <a:gd name="T3" fmla="*/ 35 h 35"/>
                  <a:gd name="T4" fmla="*/ 40 w 40"/>
                  <a:gd name="T5" fmla="*/ 10 h 35"/>
                  <a:gd name="T6" fmla="*/ 40 w 40"/>
                  <a:gd name="T7" fmla="*/ 0 h 35"/>
                  <a:gd name="T8" fmla="*/ 0 w 40"/>
                  <a:gd name="T9" fmla="*/ 20 h 35"/>
                </a:gdLst>
                <a:ahLst/>
                <a:cxnLst>
                  <a:cxn ang="0">
                    <a:pos x="T0" y="T1"/>
                  </a:cxn>
                  <a:cxn ang="0">
                    <a:pos x="T2" y="T3"/>
                  </a:cxn>
                  <a:cxn ang="0">
                    <a:pos x="T4" y="T5"/>
                  </a:cxn>
                  <a:cxn ang="0">
                    <a:pos x="T6" y="T7"/>
                  </a:cxn>
                  <a:cxn ang="0">
                    <a:pos x="T8" y="T9"/>
                  </a:cxn>
                </a:cxnLst>
                <a:rect l="0" t="0" r="r" b="b"/>
                <a:pathLst>
                  <a:path w="40" h="35">
                    <a:moveTo>
                      <a:pt x="0" y="20"/>
                    </a:moveTo>
                    <a:lnTo>
                      <a:pt x="0" y="35"/>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7" name="Freeform 181">
                <a:extLst>
                  <a:ext uri="{FF2B5EF4-FFF2-40B4-BE49-F238E27FC236}">
                    <a16:creationId xmlns:a16="http://schemas.microsoft.com/office/drawing/2014/main" id="{CF5F6ECE-56A1-6A50-5764-B72F78FBC67B}"/>
                  </a:ext>
                </a:extLst>
              </p:cNvPr>
              <p:cNvSpPr>
                <a:spLocks/>
              </p:cNvSpPr>
              <p:nvPr/>
            </p:nvSpPr>
            <p:spPr bwMode="auto">
              <a:xfrm>
                <a:off x="6989" y="5637"/>
                <a:ext cx="75" cy="40"/>
              </a:xfrm>
              <a:custGeom>
                <a:avLst/>
                <a:gdLst>
                  <a:gd name="T0" fmla="*/ 0 w 75"/>
                  <a:gd name="T1" fmla="*/ 20 h 40"/>
                  <a:gd name="T2" fmla="*/ 35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35"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8" name="Freeform 182">
                <a:extLst>
                  <a:ext uri="{FF2B5EF4-FFF2-40B4-BE49-F238E27FC236}">
                    <a16:creationId xmlns:a16="http://schemas.microsoft.com/office/drawing/2014/main" id="{A5FDF58F-E9CA-439B-612D-D14D4825FD5F}"/>
                  </a:ext>
                </a:extLst>
              </p:cNvPr>
              <p:cNvSpPr>
                <a:spLocks/>
              </p:cNvSpPr>
              <p:nvPr/>
            </p:nvSpPr>
            <p:spPr bwMode="auto">
              <a:xfrm>
                <a:off x="6943" y="5682"/>
                <a:ext cx="35" cy="36"/>
              </a:xfrm>
              <a:custGeom>
                <a:avLst/>
                <a:gdLst>
                  <a:gd name="T0" fmla="*/ 0 w 35"/>
                  <a:gd name="T1" fmla="*/ 0 h 36"/>
                  <a:gd name="T2" fmla="*/ 0 w 35"/>
                  <a:gd name="T3" fmla="*/ 15 h 36"/>
                  <a:gd name="T4" fmla="*/ 35 w 35"/>
                  <a:gd name="T5" fmla="*/ 36 h 36"/>
                  <a:gd name="T6" fmla="*/ 35 w 35"/>
                  <a:gd name="T7" fmla="*/ 20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5"/>
                    </a:lnTo>
                    <a:lnTo>
                      <a:pt x="35" y="36"/>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9" name="Freeform 183">
                <a:extLst>
                  <a:ext uri="{FF2B5EF4-FFF2-40B4-BE49-F238E27FC236}">
                    <a16:creationId xmlns:a16="http://schemas.microsoft.com/office/drawing/2014/main" id="{DF699AC8-6099-8EF4-8A65-06352070308C}"/>
                  </a:ext>
                </a:extLst>
              </p:cNvPr>
              <p:cNvSpPr>
                <a:spLocks/>
              </p:cNvSpPr>
              <p:nvPr/>
            </p:nvSpPr>
            <p:spPr bwMode="auto">
              <a:xfrm>
                <a:off x="6978" y="5682"/>
                <a:ext cx="36" cy="36"/>
              </a:xfrm>
              <a:custGeom>
                <a:avLst/>
                <a:gdLst>
                  <a:gd name="T0" fmla="*/ 0 w 36"/>
                  <a:gd name="T1" fmla="*/ 20 h 36"/>
                  <a:gd name="T2" fmla="*/ 0 w 36"/>
                  <a:gd name="T3" fmla="*/ 36 h 36"/>
                  <a:gd name="T4" fmla="*/ 36 w 36"/>
                  <a:gd name="T5" fmla="*/ 15 h 36"/>
                  <a:gd name="T6" fmla="*/ 36 w 36"/>
                  <a:gd name="T7" fmla="*/ 0 h 36"/>
                  <a:gd name="T8" fmla="*/ 0 w 36"/>
                  <a:gd name="T9" fmla="*/ 20 h 36"/>
                </a:gdLst>
                <a:ahLst/>
                <a:cxnLst>
                  <a:cxn ang="0">
                    <a:pos x="T0" y="T1"/>
                  </a:cxn>
                  <a:cxn ang="0">
                    <a:pos x="T2" y="T3"/>
                  </a:cxn>
                  <a:cxn ang="0">
                    <a:pos x="T4" y="T5"/>
                  </a:cxn>
                  <a:cxn ang="0">
                    <a:pos x="T6" y="T7"/>
                  </a:cxn>
                  <a:cxn ang="0">
                    <a:pos x="T8" y="T9"/>
                  </a:cxn>
                </a:cxnLst>
                <a:rect l="0" t="0" r="r" b="b"/>
                <a:pathLst>
                  <a:path w="36" h="36">
                    <a:moveTo>
                      <a:pt x="0" y="20"/>
                    </a:moveTo>
                    <a:lnTo>
                      <a:pt x="0" y="36"/>
                    </a:lnTo>
                    <a:lnTo>
                      <a:pt x="36" y="15"/>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0" name="Freeform 184">
                <a:extLst>
                  <a:ext uri="{FF2B5EF4-FFF2-40B4-BE49-F238E27FC236}">
                    <a16:creationId xmlns:a16="http://schemas.microsoft.com/office/drawing/2014/main" id="{42ABE0FC-14E1-F094-5173-297BD2C048AE}"/>
                  </a:ext>
                </a:extLst>
              </p:cNvPr>
              <p:cNvSpPr>
                <a:spLocks/>
              </p:cNvSpPr>
              <p:nvPr/>
            </p:nvSpPr>
            <p:spPr bwMode="auto">
              <a:xfrm>
                <a:off x="6943" y="5662"/>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1" name="Freeform 185">
                <a:extLst>
                  <a:ext uri="{FF2B5EF4-FFF2-40B4-BE49-F238E27FC236}">
                    <a16:creationId xmlns:a16="http://schemas.microsoft.com/office/drawing/2014/main" id="{6C75DE48-2623-7A47-89F3-86C1C8E7D4FD}"/>
                  </a:ext>
                </a:extLst>
              </p:cNvPr>
              <p:cNvSpPr>
                <a:spLocks/>
              </p:cNvSpPr>
              <p:nvPr/>
            </p:nvSpPr>
            <p:spPr bwMode="auto">
              <a:xfrm>
                <a:off x="6898" y="5712"/>
                <a:ext cx="35" cy="31"/>
              </a:xfrm>
              <a:custGeom>
                <a:avLst/>
                <a:gdLst>
                  <a:gd name="T0" fmla="*/ 0 w 35"/>
                  <a:gd name="T1" fmla="*/ 0 h 31"/>
                  <a:gd name="T2" fmla="*/ 0 w 35"/>
                  <a:gd name="T3" fmla="*/ 11 h 31"/>
                  <a:gd name="T4" fmla="*/ 35 w 35"/>
                  <a:gd name="T5" fmla="*/ 31 h 31"/>
                  <a:gd name="T6" fmla="*/ 35 w 35"/>
                  <a:gd name="T7" fmla="*/ 21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1"/>
                    </a:lnTo>
                    <a:lnTo>
                      <a:pt x="35" y="31"/>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2" name="Freeform 186">
                <a:extLst>
                  <a:ext uri="{FF2B5EF4-FFF2-40B4-BE49-F238E27FC236}">
                    <a16:creationId xmlns:a16="http://schemas.microsoft.com/office/drawing/2014/main" id="{EB6833E9-6928-5655-F430-D709B4A3DF07}"/>
                  </a:ext>
                </a:extLst>
              </p:cNvPr>
              <p:cNvSpPr>
                <a:spLocks/>
              </p:cNvSpPr>
              <p:nvPr/>
            </p:nvSpPr>
            <p:spPr bwMode="auto">
              <a:xfrm>
                <a:off x="6933" y="5712"/>
                <a:ext cx="35" cy="31"/>
              </a:xfrm>
              <a:custGeom>
                <a:avLst/>
                <a:gdLst>
                  <a:gd name="T0" fmla="*/ 0 w 35"/>
                  <a:gd name="T1" fmla="*/ 21 h 31"/>
                  <a:gd name="T2" fmla="*/ 0 w 35"/>
                  <a:gd name="T3" fmla="*/ 31 h 31"/>
                  <a:gd name="T4" fmla="*/ 35 w 35"/>
                  <a:gd name="T5" fmla="*/ 11 h 31"/>
                  <a:gd name="T6" fmla="*/ 35 w 35"/>
                  <a:gd name="T7" fmla="*/ 0 h 31"/>
                  <a:gd name="T8" fmla="*/ 0 w 35"/>
                  <a:gd name="T9" fmla="*/ 21 h 31"/>
                </a:gdLst>
                <a:ahLst/>
                <a:cxnLst>
                  <a:cxn ang="0">
                    <a:pos x="T0" y="T1"/>
                  </a:cxn>
                  <a:cxn ang="0">
                    <a:pos x="T2" y="T3"/>
                  </a:cxn>
                  <a:cxn ang="0">
                    <a:pos x="T4" y="T5"/>
                  </a:cxn>
                  <a:cxn ang="0">
                    <a:pos x="T6" y="T7"/>
                  </a:cxn>
                  <a:cxn ang="0">
                    <a:pos x="T8" y="T9"/>
                  </a:cxn>
                </a:cxnLst>
                <a:rect l="0" t="0" r="r" b="b"/>
                <a:pathLst>
                  <a:path w="35" h="31">
                    <a:moveTo>
                      <a:pt x="0" y="21"/>
                    </a:moveTo>
                    <a:lnTo>
                      <a:pt x="0" y="31"/>
                    </a:lnTo>
                    <a:lnTo>
                      <a:pt x="35" y="11"/>
                    </a:lnTo>
                    <a:lnTo>
                      <a:pt x="35"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3" name="Freeform 187">
                <a:extLst>
                  <a:ext uri="{FF2B5EF4-FFF2-40B4-BE49-F238E27FC236}">
                    <a16:creationId xmlns:a16="http://schemas.microsoft.com/office/drawing/2014/main" id="{72D25A86-CE3D-B071-FE6D-5C98FDE2BB74}"/>
                  </a:ext>
                </a:extLst>
              </p:cNvPr>
              <p:cNvSpPr>
                <a:spLocks/>
              </p:cNvSpPr>
              <p:nvPr/>
            </p:nvSpPr>
            <p:spPr bwMode="auto">
              <a:xfrm>
                <a:off x="6898" y="5687"/>
                <a:ext cx="70" cy="46"/>
              </a:xfrm>
              <a:custGeom>
                <a:avLst/>
                <a:gdLst>
                  <a:gd name="T0" fmla="*/ 0 w 70"/>
                  <a:gd name="T1" fmla="*/ 25 h 46"/>
                  <a:gd name="T2" fmla="*/ 35 w 70"/>
                  <a:gd name="T3" fmla="*/ 46 h 46"/>
                  <a:gd name="T4" fmla="*/ 70 w 70"/>
                  <a:gd name="T5" fmla="*/ 25 h 46"/>
                  <a:gd name="T6" fmla="*/ 35 w 70"/>
                  <a:gd name="T7" fmla="*/ 0 h 46"/>
                  <a:gd name="T8" fmla="*/ 0 w 70"/>
                  <a:gd name="T9" fmla="*/ 25 h 46"/>
                </a:gdLst>
                <a:ahLst/>
                <a:cxnLst>
                  <a:cxn ang="0">
                    <a:pos x="T0" y="T1"/>
                  </a:cxn>
                  <a:cxn ang="0">
                    <a:pos x="T2" y="T3"/>
                  </a:cxn>
                  <a:cxn ang="0">
                    <a:pos x="T4" y="T5"/>
                  </a:cxn>
                  <a:cxn ang="0">
                    <a:pos x="T6" y="T7"/>
                  </a:cxn>
                  <a:cxn ang="0">
                    <a:pos x="T8" y="T9"/>
                  </a:cxn>
                </a:cxnLst>
                <a:rect l="0" t="0" r="r" b="b"/>
                <a:pathLst>
                  <a:path w="70" h="46">
                    <a:moveTo>
                      <a:pt x="0" y="25"/>
                    </a:moveTo>
                    <a:lnTo>
                      <a:pt x="35" y="46"/>
                    </a:lnTo>
                    <a:lnTo>
                      <a:pt x="70" y="25"/>
                    </a:lnTo>
                    <a:lnTo>
                      <a:pt x="35"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4" name="Freeform 188">
                <a:extLst>
                  <a:ext uri="{FF2B5EF4-FFF2-40B4-BE49-F238E27FC236}">
                    <a16:creationId xmlns:a16="http://schemas.microsoft.com/office/drawing/2014/main" id="{EA2A8936-3BED-F6B6-54EB-419CF6118073}"/>
                  </a:ext>
                </a:extLst>
              </p:cNvPr>
              <p:cNvSpPr>
                <a:spLocks/>
              </p:cNvSpPr>
              <p:nvPr/>
            </p:nvSpPr>
            <p:spPr bwMode="auto">
              <a:xfrm>
                <a:off x="6853" y="573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5" name="Freeform 189">
                <a:extLst>
                  <a:ext uri="{FF2B5EF4-FFF2-40B4-BE49-F238E27FC236}">
                    <a16:creationId xmlns:a16="http://schemas.microsoft.com/office/drawing/2014/main" id="{94EE179B-3280-764C-72CB-04C619E122A9}"/>
                  </a:ext>
                </a:extLst>
              </p:cNvPr>
              <p:cNvSpPr>
                <a:spLocks/>
              </p:cNvSpPr>
              <p:nvPr/>
            </p:nvSpPr>
            <p:spPr bwMode="auto">
              <a:xfrm>
                <a:off x="6888" y="573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6" name="Freeform 190">
                <a:extLst>
                  <a:ext uri="{FF2B5EF4-FFF2-40B4-BE49-F238E27FC236}">
                    <a16:creationId xmlns:a16="http://schemas.microsoft.com/office/drawing/2014/main" id="{DC965673-5BE0-1136-EB5A-2848E468C221}"/>
                  </a:ext>
                </a:extLst>
              </p:cNvPr>
              <p:cNvSpPr>
                <a:spLocks/>
              </p:cNvSpPr>
              <p:nvPr/>
            </p:nvSpPr>
            <p:spPr bwMode="auto">
              <a:xfrm>
                <a:off x="6853" y="5718"/>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7" name="Freeform 191">
                <a:extLst>
                  <a:ext uri="{FF2B5EF4-FFF2-40B4-BE49-F238E27FC236}">
                    <a16:creationId xmlns:a16="http://schemas.microsoft.com/office/drawing/2014/main" id="{62A908D2-5B61-3B42-2FA0-B7466FE3F5F4}"/>
                  </a:ext>
                </a:extLst>
              </p:cNvPr>
              <p:cNvSpPr>
                <a:spLocks/>
              </p:cNvSpPr>
              <p:nvPr/>
            </p:nvSpPr>
            <p:spPr bwMode="auto">
              <a:xfrm>
                <a:off x="6807" y="5763"/>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8" name="Freeform 192">
                <a:extLst>
                  <a:ext uri="{FF2B5EF4-FFF2-40B4-BE49-F238E27FC236}">
                    <a16:creationId xmlns:a16="http://schemas.microsoft.com/office/drawing/2014/main" id="{5EDEDC74-198A-B028-5731-E88A4C790695}"/>
                  </a:ext>
                </a:extLst>
              </p:cNvPr>
              <p:cNvSpPr>
                <a:spLocks/>
              </p:cNvSpPr>
              <p:nvPr/>
            </p:nvSpPr>
            <p:spPr bwMode="auto">
              <a:xfrm>
                <a:off x="6842" y="5763"/>
                <a:ext cx="36" cy="35"/>
              </a:xfrm>
              <a:custGeom>
                <a:avLst/>
                <a:gdLst>
                  <a:gd name="T0" fmla="*/ 0 w 36"/>
                  <a:gd name="T1" fmla="*/ 20 h 35"/>
                  <a:gd name="T2" fmla="*/ 0 w 36"/>
                  <a:gd name="T3" fmla="*/ 35 h 35"/>
                  <a:gd name="T4" fmla="*/ 36 w 36"/>
                  <a:gd name="T5" fmla="*/ 15 h 35"/>
                  <a:gd name="T6" fmla="*/ 36 w 36"/>
                  <a:gd name="T7" fmla="*/ 0 h 35"/>
                  <a:gd name="T8" fmla="*/ 0 w 36"/>
                  <a:gd name="T9" fmla="*/ 20 h 35"/>
                </a:gdLst>
                <a:ahLst/>
                <a:cxnLst>
                  <a:cxn ang="0">
                    <a:pos x="T0" y="T1"/>
                  </a:cxn>
                  <a:cxn ang="0">
                    <a:pos x="T2" y="T3"/>
                  </a:cxn>
                  <a:cxn ang="0">
                    <a:pos x="T4" y="T5"/>
                  </a:cxn>
                  <a:cxn ang="0">
                    <a:pos x="T6" y="T7"/>
                  </a:cxn>
                  <a:cxn ang="0">
                    <a:pos x="T8" y="T9"/>
                  </a:cxn>
                </a:cxnLst>
                <a:rect l="0" t="0" r="r" b="b"/>
                <a:pathLst>
                  <a:path w="36" h="35">
                    <a:moveTo>
                      <a:pt x="0" y="20"/>
                    </a:moveTo>
                    <a:lnTo>
                      <a:pt x="0" y="35"/>
                    </a:lnTo>
                    <a:lnTo>
                      <a:pt x="36" y="15"/>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9" name="Freeform 193">
                <a:extLst>
                  <a:ext uri="{FF2B5EF4-FFF2-40B4-BE49-F238E27FC236}">
                    <a16:creationId xmlns:a16="http://schemas.microsoft.com/office/drawing/2014/main" id="{ED8E710D-CF31-49AB-F002-33FD28AE4E8A}"/>
                  </a:ext>
                </a:extLst>
              </p:cNvPr>
              <p:cNvSpPr>
                <a:spLocks/>
              </p:cNvSpPr>
              <p:nvPr/>
            </p:nvSpPr>
            <p:spPr bwMode="auto">
              <a:xfrm>
                <a:off x="6807" y="5743"/>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0" name="Freeform 194">
                <a:extLst>
                  <a:ext uri="{FF2B5EF4-FFF2-40B4-BE49-F238E27FC236}">
                    <a16:creationId xmlns:a16="http://schemas.microsoft.com/office/drawing/2014/main" id="{317D3AA9-2208-0BF6-A0A1-B3BF81C47C81}"/>
                  </a:ext>
                </a:extLst>
              </p:cNvPr>
              <p:cNvSpPr>
                <a:spLocks/>
              </p:cNvSpPr>
              <p:nvPr/>
            </p:nvSpPr>
            <p:spPr bwMode="auto">
              <a:xfrm>
                <a:off x="6757" y="5788"/>
                <a:ext cx="40" cy="35"/>
              </a:xfrm>
              <a:custGeom>
                <a:avLst/>
                <a:gdLst>
                  <a:gd name="T0" fmla="*/ 0 w 40"/>
                  <a:gd name="T1" fmla="*/ 0 h 35"/>
                  <a:gd name="T2" fmla="*/ 0 w 40"/>
                  <a:gd name="T3" fmla="*/ 15 h 35"/>
                  <a:gd name="T4" fmla="*/ 40 w 40"/>
                  <a:gd name="T5" fmla="*/ 35 h 35"/>
                  <a:gd name="T6" fmla="*/ 40 w 40"/>
                  <a:gd name="T7" fmla="*/ 25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5"/>
                    </a:lnTo>
                    <a:lnTo>
                      <a:pt x="40" y="35"/>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1" name="Freeform 195">
                <a:extLst>
                  <a:ext uri="{FF2B5EF4-FFF2-40B4-BE49-F238E27FC236}">
                    <a16:creationId xmlns:a16="http://schemas.microsoft.com/office/drawing/2014/main" id="{4B4AC69C-ECC4-3E86-FE79-481DEF2BDDB3}"/>
                  </a:ext>
                </a:extLst>
              </p:cNvPr>
              <p:cNvSpPr>
                <a:spLocks/>
              </p:cNvSpPr>
              <p:nvPr/>
            </p:nvSpPr>
            <p:spPr bwMode="auto">
              <a:xfrm>
                <a:off x="6797" y="5788"/>
                <a:ext cx="35" cy="35"/>
              </a:xfrm>
              <a:custGeom>
                <a:avLst/>
                <a:gdLst>
                  <a:gd name="T0" fmla="*/ 0 w 35"/>
                  <a:gd name="T1" fmla="*/ 25 h 35"/>
                  <a:gd name="T2" fmla="*/ 0 w 35"/>
                  <a:gd name="T3" fmla="*/ 35 h 35"/>
                  <a:gd name="T4" fmla="*/ 35 w 35"/>
                  <a:gd name="T5" fmla="*/ 15 h 35"/>
                  <a:gd name="T6" fmla="*/ 35 w 35"/>
                  <a:gd name="T7" fmla="*/ 0 h 35"/>
                  <a:gd name="T8" fmla="*/ 0 w 35"/>
                  <a:gd name="T9" fmla="*/ 25 h 35"/>
                </a:gdLst>
                <a:ahLst/>
                <a:cxnLst>
                  <a:cxn ang="0">
                    <a:pos x="T0" y="T1"/>
                  </a:cxn>
                  <a:cxn ang="0">
                    <a:pos x="T2" y="T3"/>
                  </a:cxn>
                  <a:cxn ang="0">
                    <a:pos x="T4" y="T5"/>
                  </a:cxn>
                  <a:cxn ang="0">
                    <a:pos x="T6" y="T7"/>
                  </a:cxn>
                  <a:cxn ang="0">
                    <a:pos x="T8" y="T9"/>
                  </a:cxn>
                </a:cxnLst>
                <a:rect l="0" t="0" r="r" b="b"/>
                <a:pathLst>
                  <a:path w="35" h="35">
                    <a:moveTo>
                      <a:pt x="0" y="25"/>
                    </a:moveTo>
                    <a:lnTo>
                      <a:pt x="0" y="35"/>
                    </a:lnTo>
                    <a:lnTo>
                      <a:pt x="35" y="15"/>
                    </a:lnTo>
                    <a:lnTo>
                      <a:pt x="35"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2" name="Freeform 196">
                <a:extLst>
                  <a:ext uri="{FF2B5EF4-FFF2-40B4-BE49-F238E27FC236}">
                    <a16:creationId xmlns:a16="http://schemas.microsoft.com/office/drawing/2014/main" id="{059BB917-748B-240F-2AB6-93B084A6D870}"/>
                  </a:ext>
                </a:extLst>
              </p:cNvPr>
              <p:cNvSpPr>
                <a:spLocks/>
              </p:cNvSpPr>
              <p:nvPr/>
            </p:nvSpPr>
            <p:spPr bwMode="auto">
              <a:xfrm>
                <a:off x="6757" y="5768"/>
                <a:ext cx="75" cy="45"/>
              </a:xfrm>
              <a:custGeom>
                <a:avLst/>
                <a:gdLst>
                  <a:gd name="T0" fmla="*/ 0 w 75"/>
                  <a:gd name="T1" fmla="*/ 20 h 45"/>
                  <a:gd name="T2" fmla="*/ 40 w 75"/>
                  <a:gd name="T3" fmla="*/ 45 h 45"/>
                  <a:gd name="T4" fmla="*/ 75 w 75"/>
                  <a:gd name="T5" fmla="*/ 20 h 45"/>
                  <a:gd name="T6" fmla="*/ 40 w 75"/>
                  <a:gd name="T7" fmla="*/ 0 h 45"/>
                  <a:gd name="T8" fmla="*/ 0 w 75"/>
                  <a:gd name="T9" fmla="*/ 20 h 45"/>
                </a:gdLst>
                <a:ahLst/>
                <a:cxnLst>
                  <a:cxn ang="0">
                    <a:pos x="T0" y="T1"/>
                  </a:cxn>
                  <a:cxn ang="0">
                    <a:pos x="T2" y="T3"/>
                  </a:cxn>
                  <a:cxn ang="0">
                    <a:pos x="T4" y="T5"/>
                  </a:cxn>
                  <a:cxn ang="0">
                    <a:pos x="T6" y="T7"/>
                  </a:cxn>
                  <a:cxn ang="0">
                    <a:pos x="T8" y="T9"/>
                  </a:cxn>
                </a:cxnLst>
                <a:rect l="0" t="0" r="r" b="b"/>
                <a:pathLst>
                  <a:path w="75" h="45">
                    <a:moveTo>
                      <a:pt x="0" y="20"/>
                    </a:moveTo>
                    <a:lnTo>
                      <a:pt x="40" y="45"/>
                    </a:lnTo>
                    <a:lnTo>
                      <a:pt x="75" y="20"/>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3" name="Freeform 197">
                <a:extLst>
                  <a:ext uri="{FF2B5EF4-FFF2-40B4-BE49-F238E27FC236}">
                    <a16:creationId xmlns:a16="http://schemas.microsoft.com/office/drawing/2014/main" id="{CDA389D2-3A4B-A285-9CCD-CA467ADD3DCD}"/>
                  </a:ext>
                </a:extLst>
              </p:cNvPr>
              <p:cNvSpPr>
                <a:spLocks/>
              </p:cNvSpPr>
              <p:nvPr/>
            </p:nvSpPr>
            <p:spPr bwMode="auto">
              <a:xfrm>
                <a:off x="6666" y="5843"/>
                <a:ext cx="35" cy="31"/>
              </a:xfrm>
              <a:custGeom>
                <a:avLst/>
                <a:gdLst>
                  <a:gd name="T0" fmla="*/ 0 w 35"/>
                  <a:gd name="T1" fmla="*/ 0 h 31"/>
                  <a:gd name="T2" fmla="*/ 0 w 35"/>
                  <a:gd name="T3" fmla="*/ 10 h 31"/>
                  <a:gd name="T4" fmla="*/ 35 w 35"/>
                  <a:gd name="T5" fmla="*/ 31 h 31"/>
                  <a:gd name="T6" fmla="*/ 35 w 35"/>
                  <a:gd name="T7" fmla="*/ 21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0"/>
                    </a:lnTo>
                    <a:lnTo>
                      <a:pt x="35" y="31"/>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4" name="Freeform 198">
                <a:extLst>
                  <a:ext uri="{FF2B5EF4-FFF2-40B4-BE49-F238E27FC236}">
                    <a16:creationId xmlns:a16="http://schemas.microsoft.com/office/drawing/2014/main" id="{F7175CB2-C371-BA1F-6EA2-FBCDED5F1929}"/>
                  </a:ext>
                </a:extLst>
              </p:cNvPr>
              <p:cNvSpPr>
                <a:spLocks/>
              </p:cNvSpPr>
              <p:nvPr/>
            </p:nvSpPr>
            <p:spPr bwMode="auto">
              <a:xfrm>
                <a:off x="6701" y="5818"/>
                <a:ext cx="86" cy="56"/>
              </a:xfrm>
              <a:custGeom>
                <a:avLst/>
                <a:gdLst>
                  <a:gd name="T0" fmla="*/ 0 w 86"/>
                  <a:gd name="T1" fmla="*/ 46 h 56"/>
                  <a:gd name="T2" fmla="*/ 0 w 86"/>
                  <a:gd name="T3" fmla="*/ 56 h 56"/>
                  <a:gd name="T4" fmla="*/ 86 w 86"/>
                  <a:gd name="T5" fmla="*/ 10 h 56"/>
                  <a:gd name="T6" fmla="*/ 86 w 86"/>
                  <a:gd name="T7" fmla="*/ 0 h 56"/>
                  <a:gd name="T8" fmla="*/ 0 w 86"/>
                  <a:gd name="T9" fmla="*/ 46 h 56"/>
                </a:gdLst>
                <a:ahLst/>
                <a:cxnLst>
                  <a:cxn ang="0">
                    <a:pos x="T0" y="T1"/>
                  </a:cxn>
                  <a:cxn ang="0">
                    <a:pos x="T2" y="T3"/>
                  </a:cxn>
                  <a:cxn ang="0">
                    <a:pos x="T4" y="T5"/>
                  </a:cxn>
                  <a:cxn ang="0">
                    <a:pos x="T6" y="T7"/>
                  </a:cxn>
                  <a:cxn ang="0">
                    <a:pos x="T8" y="T9"/>
                  </a:cxn>
                </a:cxnLst>
                <a:rect l="0" t="0" r="r" b="b"/>
                <a:pathLst>
                  <a:path w="86" h="56">
                    <a:moveTo>
                      <a:pt x="0" y="46"/>
                    </a:moveTo>
                    <a:lnTo>
                      <a:pt x="0" y="56"/>
                    </a:lnTo>
                    <a:lnTo>
                      <a:pt x="86" y="10"/>
                    </a:lnTo>
                    <a:lnTo>
                      <a:pt x="86" y="0"/>
                    </a:lnTo>
                    <a:lnTo>
                      <a:pt x="0" y="4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5" name="Freeform 199">
                <a:extLst>
                  <a:ext uri="{FF2B5EF4-FFF2-40B4-BE49-F238E27FC236}">
                    <a16:creationId xmlns:a16="http://schemas.microsoft.com/office/drawing/2014/main" id="{F203BB63-FEBF-4E8B-0215-20BE71BFD61A}"/>
                  </a:ext>
                </a:extLst>
              </p:cNvPr>
              <p:cNvSpPr>
                <a:spLocks/>
              </p:cNvSpPr>
              <p:nvPr/>
            </p:nvSpPr>
            <p:spPr bwMode="auto">
              <a:xfrm>
                <a:off x="6666" y="5798"/>
                <a:ext cx="121" cy="66"/>
              </a:xfrm>
              <a:custGeom>
                <a:avLst/>
                <a:gdLst>
                  <a:gd name="T0" fmla="*/ 0 w 121"/>
                  <a:gd name="T1" fmla="*/ 45 h 66"/>
                  <a:gd name="T2" fmla="*/ 35 w 121"/>
                  <a:gd name="T3" fmla="*/ 66 h 66"/>
                  <a:gd name="T4" fmla="*/ 121 w 121"/>
                  <a:gd name="T5" fmla="*/ 20 h 66"/>
                  <a:gd name="T6" fmla="*/ 81 w 121"/>
                  <a:gd name="T7" fmla="*/ 0 h 66"/>
                  <a:gd name="T8" fmla="*/ 0 w 121"/>
                  <a:gd name="T9" fmla="*/ 45 h 66"/>
                </a:gdLst>
                <a:ahLst/>
                <a:cxnLst>
                  <a:cxn ang="0">
                    <a:pos x="T0" y="T1"/>
                  </a:cxn>
                  <a:cxn ang="0">
                    <a:pos x="T2" y="T3"/>
                  </a:cxn>
                  <a:cxn ang="0">
                    <a:pos x="T4" y="T5"/>
                  </a:cxn>
                  <a:cxn ang="0">
                    <a:pos x="T6" y="T7"/>
                  </a:cxn>
                  <a:cxn ang="0">
                    <a:pos x="T8" y="T9"/>
                  </a:cxn>
                </a:cxnLst>
                <a:rect l="0" t="0" r="r" b="b"/>
                <a:pathLst>
                  <a:path w="121" h="66">
                    <a:moveTo>
                      <a:pt x="0" y="45"/>
                    </a:moveTo>
                    <a:lnTo>
                      <a:pt x="35" y="66"/>
                    </a:lnTo>
                    <a:lnTo>
                      <a:pt x="121" y="20"/>
                    </a:lnTo>
                    <a:lnTo>
                      <a:pt x="81" y="0"/>
                    </a:lnTo>
                    <a:lnTo>
                      <a:pt x="0" y="4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6" name="Freeform 200">
                <a:extLst>
                  <a:ext uri="{FF2B5EF4-FFF2-40B4-BE49-F238E27FC236}">
                    <a16:creationId xmlns:a16="http://schemas.microsoft.com/office/drawing/2014/main" id="{C3D3F63B-EB2A-0B44-DBB9-D0B4CBDBB037}"/>
                  </a:ext>
                </a:extLst>
              </p:cNvPr>
              <p:cNvSpPr>
                <a:spLocks/>
              </p:cNvSpPr>
              <p:nvPr/>
            </p:nvSpPr>
            <p:spPr bwMode="auto">
              <a:xfrm>
                <a:off x="7130"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7" name="Freeform 201">
                <a:extLst>
                  <a:ext uri="{FF2B5EF4-FFF2-40B4-BE49-F238E27FC236}">
                    <a16:creationId xmlns:a16="http://schemas.microsoft.com/office/drawing/2014/main" id="{0DD484EA-96A4-2203-6A8F-FC59E39B49F1}"/>
                  </a:ext>
                </a:extLst>
              </p:cNvPr>
              <p:cNvSpPr>
                <a:spLocks/>
              </p:cNvSpPr>
              <p:nvPr/>
            </p:nvSpPr>
            <p:spPr bwMode="auto">
              <a:xfrm>
                <a:off x="7165" y="5576"/>
                <a:ext cx="126" cy="86"/>
              </a:xfrm>
              <a:custGeom>
                <a:avLst/>
                <a:gdLst>
                  <a:gd name="T0" fmla="*/ 0 w 126"/>
                  <a:gd name="T1" fmla="*/ 76 h 86"/>
                  <a:gd name="T2" fmla="*/ 0 w 126"/>
                  <a:gd name="T3" fmla="*/ 86 h 86"/>
                  <a:gd name="T4" fmla="*/ 126 w 126"/>
                  <a:gd name="T5" fmla="*/ 16 h 86"/>
                  <a:gd name="T6" fmla="*/ 126 w 126"/>
                  <a:gd name="T7" fmla="*/ 0 h 86"/>
                  <a:gd name="T8" fmla="*/ 0 w 126"/>
                  <a:gd name="T9" fmla="*/ 76 h 86"/>
                </a:gdLst>
                <a:ahLst/>
                <a:cxnLst>
                  <a:cxn ang="0">
                    <a:pos x="T0" y="T1"/>
                  </a:cxn>
                  <a:cxn ang="0">
                    <a:pos x="T2" y="T3"/>
                  </a:cxn>
                  <a:cxn ang="0">
                    <a:pos x="T4" y="T5"/>
                  </a:cxn>
                  <a:cxn ang="0">
                    <a:pos x="T6" y="T7"/>
                  </a:cxn>
                  <a:cxn ang="0">
                    <a:pos x="T8" y="T9"/>
                  </a:cxn>
                </a:cxnLst>
                <a:rect l="0" t="0" r="r" b="b"/>
                <a:pathLst>
                  <a:path w="126" h="86">
                    <a:moveTo>
                      <a:pt x="0" y="76"/>
                    </a:moveTo>
                    <a:lnTo>
                      <a:pt x="0" y="86"/>
                    </a:lnTo>
                    <a:lnTo>
                      <a:pt x="126" y="16"/>
                    </a:lnTo>
                    <a:lnTo>
                      <a:pt x="126" y="0"/>
                    </a:lnTo>
                    <a:lnTo>
                      <a:pt x="0" y="7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8" name="Freeform 202">
                <a:extLst>
                  <a:ext uri="{FF2B5EF4-FFF2-40B4-BE49-F238E27FC236}">
                    <a16:creationId xmlns:a16="http://schemas.microsoft.com/office/drawing/2014/main" id="{24F00E9E-42F9-B2D8-C18B-6FB2C2F0CA68}"/>
                  </a:ext>
                </a:extLst>
              </p:cNvPr>
              <p:cNvSpPr>
                <a:spLocks/>
              </p:cNvSpPr>
              <p:nvPr/>
            </p:nvSpPr>
            <p:spPr bwMode="auto">
              <a:xfrm>
                <a:off x="7130" y="5556"/>
                <a:ext cx="161" cy="96"/>
              </a:xfrm>
              <a:custGeom>
                <a:avLst/>
                <a:gdLst>
                  <a:gd name="T0" fmla="*/ 0 w 161"/>
                  <a:gd name="T1" fmla="*/ 76 h 96"/>
                  <a:gd name="T2" fmla="*/ 35 w 161"/>
                  <a:gd name="T3" fmla="*/ 96 h 96"/>
                  <a:gd name="T4" fmla="*/ 161 w 161"/>
                  <a:gd name="T5" fmla="*/ 20 h 96"/>
                  <a:gd name="T6" fmla="*/ 125 w 161"/>
                  <a:gd name="T7" fmla="*/ 0 h 96"/>
                  <a:gd name="T8" fmla="*/ 0 w 161"/>
                  <a:gd name="T9" fmla="*/ 76 h 96"/>
                </a:gdLst>
                <a:ahLst/>
                <a:cxnLst>
                  <a:cxn ang="0">
                    <a:pos x="T0" y="T1"/>
                  </a:cxn>
                  <a:cxn ang="0">
                    <a:pos x="T2" y="T3"/>
                  </a:cxn>
                  <a:cxn ang="0">
                    <a:pos x="T4" y="T5"/>
                  </a:cxn>
                  <a:cxn ang="0">
                    <a:pos x="T6" y="T7"/>
                  </a:cxn>
                  <a:cxn ang="0">
                    <a:pos x="T8" y="T9"/>
                  </a:cxn>
                </a:cxnLst>
                <a:rect l="0" t="0" r="r" b="b"/>
                <a:pathLst>
                  <a:path w="161" h="96">
                    <a:moveTo>
                      <a:pt x="0" y="76"/>
                    </a:moveTo>
                    <a:lnTo>
                      <a:pt x="35" y="96"/>
                    </a:lnTo>
                    <a:lnTo>
                      <a:pt x="161" y="20"/>
                    </a:lnTo>
                    <a:lnTo>
                      <a:pt x="125" y="0"/>
                    </a:lnTo>
                    <a:lnTo>
                      <a:pt x="0" y="7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9" name="Freeform 203">
                <a:extLst>
                  <a:ext uri="{FF2B5EF4-FFF2-40B4-BE49-F238E27FC236}">
                    <a16:creationId xmlns:a16="http://schemas.microsoft.com/office/drawing/2014/main" id="{43BF5C3A-8A52-4709-3CEA-2496595ED31F}"/>
                  </a:ext>
                </a:extLst>
              </p:cNvPr>
              <p:cNvSpPr>
                <a:spLocks/>
              </p:cNvSpPr>
              <p:nvPr/>
            </p:nvSpPr>
            <p:spPr bwMode="auto">
              <a:xfrm>
                <a:off x="7084" y="5657"/>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50" name="Freeform 204">
                <a:extLst>
                  <a:ext uri="{FF2B5EF4-FFF2-40B4-BE49-F238E27FC236}">
                    <a16:creationId xmlns:a16="http://schemas.microsoft.com/office/drawing/2014/main" id="{9A79954C-D632-DD2A-FC54-2E8941296D83}"/>
                  </a:ext>
                </a:extLst>
              </p:cNvPr>
              <p:cNvSpPr>
                <a:spLocks/>
              </p:cNvSpPr>
              <p:nvPr/>
            </p:nvSpPr>
            <p:spPr bwMode="auto">
              <a:xfrm>
                <a:off x="7119" y="5657"/>
                <a:ext cx="36" cy="35"/>
              </a:xfrm>
              <a:custGeom>
                <a:avLst/>
                <a:gdLst>
                  <a:gd name="T0" fmla="*/ 0 w 36"/>
                  <a:gd name="T1" fmla="*/ 20 h 35"/>
                  <a:gd name="T2" fmla="*/ 0 w 36"/>
                  <a:gd name="T3" fmla="*/ 35 h 35"/>
                  <a:gd name="T4" fmla="*/ 36 w 36"/>
                  <a:gd name="T5" fmla="*/ 10 h 35"/>
                  <a:gd name="T6" fmla="*/ 36 w 36"/>
                  <a:gd name="T7" fmla="*/ 0 h 35"/>
                  <a:gd name="T8" fmla="*/ 0 w 36"/>
                  <a:gd name="T9" fmla="*/ 20 h 35"/>
                </a:gdLst>
                <a:ahLst/>
                <a:cxnLst>
                  <a:cxn ang="0">
                    <a:pos x="T0" y="T1"/>
                  </a:cxn>
                  <a:cxn ang="0">
                    <a:pos x="T2" y="T3"/>
                  </a:cxn>
                  <a:cxn ang="0">
                    <a:pos x="T4" y="T5"/>
                  </a:cxn>
                  <a:cxn ang="0">
                    <a:pos x="T6" y="T7"/>
                  </a:cxn>
                  <a:cxn ang="0">
                    <a:pos x="T8" y="T9"/>
                  </a:cxn>
                </a:cxnLst>
                <a:rect l="0" t="0" r="r" b="b"/>
                <a:pathLst>
                  <a:path w="36" h="35">
                    <a:moveTo>
                      <a:pt x="0" y="20"/>
                    </a:moveTo>
                    <a:lnTo>
                      <a:pt x="0" y="35"/>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grpSp>
        <p:grpSp>
          <p:nvGrpSpPr>
            <p:cNvPr id="27" name="Group 406">
              <a:extLst>
                <a:ext uri="{FF2B5EF4-FFF2-40B4-BE49-F238E27FC236}">
                  <a16:creationId xmlns:a16="http://schemas.microsoft.com/office/drawing/2014/main" id="{735A84D7-782E-525A-861D-32466F2B47F5}"/>
                </a:ext>
              </a:extLst>
            </p:cNvPr>
            <p:cNvGrpSpPr>
              <a:grpSpLocks/>
            </p:cNvGrpSpPr>
            <p:nvPr/>
          </p:nvGrpSpPr>
          <p:grpSpPr bwMode="auto">
            <a:xfrm>
              <a:off x="4163" y="3300"/>
              <a:ext cx="3510" cy="2629"/>
              <a:chOff x="4163" y="3300"/>
              <a:chExt cx="3510" cy="2629"/>
            </a:xfrm>
          </p:grpSpPr>
          <p:sp>
            <p:nvSpPr>
              <p:cNvPr id="151" name="Freeform 206">
                <a:extLst>
                  <a:ext uri="{FF2B5EF4-FFF2-40B4-BE49-F238E27FC236}">
                    <a16:creationId xmlns:a16="http://schemas.microsoft.com/office/drawing/2014/main" id="{7855C251-B19F-9204-6630-517DDC95A807}"/>
                  </a:ext>
                </a:extLst>
              </p:cNvPr>
              <p:cNvSpPr>
                <a:spLocks/>
              </p:cNvSpPr>
              <p:nvPr/>
            </p:nvSpPr>
            <p:spPr bwMode="auto">
              <a:xfrm>
                <a:off x="7084" y="5637"/>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2" name="Freeform 207">
                <a:extLst>
                  <a:ext uri="{FF2B5EF4-FFF2-40B4-BE49-F238E27FC236}">
                    <a16:creationId xmlns:a16="http://schemas.microsoft.com/office/drawing/2014/main" id="{7AC85A81-2982-02A8-94E9-7C04146C0A21}"/>
                  </a:ext>
                </a:extLst>
              </p:cNvPr>
              <p:cNvSpPr>
                <a:spLocks/>
              </p:cNvSpPr>
              <p:nvPr/>
            </p:nvSpPr>
            <p:spPr bwMode="auto">
              <a:xfrm>
                <a:off x="7034" y="5682"/>
                <a:ext cx="40" cy="36"/>
              </a:xfrm>
              <a:custGeom>
                <a:avLst/>
                <a:gdLst>
                  <a:gd name="T0" fmla="*/ 0 w 40"/>
                  <a:gd name="T1" fmla="*/ 0 h 36"/>
                  <a:gd name="T2" fmla="*/ 0 w 40"/>
                  <a:gd name="T3" fmla="*/ 15 h 36"/>
                  <a:gd name="T4" fmla="*/ 40 w 40"/>
                  <a:gd name="T5" fmla="*/ 36 h 36"/>
                  <a:gd name="T6" fmla="*/ 40 w 40"/>
                  <a:gd name="T7" fmla="*/ 25 h 36"/>
                  <a:gd name="T8" fmla="*/ 0 w 40"/>
                  <a:gd name="T9" fmla="*/ 0 h 36"/>
                </a:gdLst>
                <a:ahLst/>
                <a:cxnLst>
                  <a:cxn ang="0">
                    <a:pos x="T0" y="T1"/>
                  </a:cxn>
                  <a:cxn ang="0">
                    <a:pos x="T2" y="T3"/>
                  </a:cxn>
                  <a:cxn ang="0">
                    <a:pos x="T4" y="T5"/>
                  </a:cxn>
                  <a:cxn ang="0">
                    <a:pos x="T6" y="T7"/>
                  </a:cxn>
                  <a:cxn ang="0">
                    <a:pos x="T8" y="T9"/>
                  </a:cxn>
                </a:cxnLst>
                <a:rect l="0" t="0" r="r" b="b"/>
                <a:pathLst>
                  <a:path w="40" h="36">
                    <a:moveTo>
                      <a:pt x="0" y="0"/>
                    </a:moveTo>
                    <a:lnTo>
                      <a:pt x="0" y="15"/>
                    </a:lnTo>
                    <a:lnTo>
                      <a:pt x="40" y="36"/>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3" name="Freeform 208">
                <a:extLst>
                  <a:ext uri="{FF2B5EF4-FFF2-40B4-BE49-F238E27FC236}">
                    <a16:creationId xmlns:a16="http://schemas.microsoft.com/office/drawing/2014/main" id="{0EC9A8BE-DBD9-B66D-6898-B7EE8C1A01BE}"/>
                  </a:ext>
                </a:extLst>
              </p:cNvPr>
              <p:cNvSpPr>
                <a:spLocks/>
              </p:cNvSpPr>
              <p:nvPr/>
            </p:nvSpPr>
            <p:spPr bwMode="auto">
              <a:xfrm>
                <a:off x="7074" y="5682"/>
                <a:ext cx="35" cy="36"/>
              </a:xfrm>
              <a:custGeom>
                <a:avLst/>
                <a:gdLst>
                  <a:gd name="T0" fmla="*/ 0 w 35"/>
                  <a:gd name="T1" fmla="*/ 25 h 36"/>
                  <a:gd name="T2" fmla="*/ 0 w 35"/>
                  <a:gd name="T3" fmla="*/ 36 h 36"/>
                  <a:gd name="T4" fmla="*/ 35 w 35"/>
                  <a:gd name="T5" fmla="*/ 15 h 36"/>
                  <a:gd name="T6" fmla="*/ 35 w 35"/>
                  <a:gd name="T7" fmla="*/ 0 h 36"/>
                  <a:gd name="T8" fmla="*/ 0 w 35"/>
                  <a:gd name="T9" fmla="*/ 25 h 36"/>
                </a:gdLst>
                <a:ahLst/>
                <a:cxnLst>
                  <a:cxn ang="0">
                    <a:pos x="T0" y="T1"/>
                  </a:cxn>
                  <a:cxn ang="0">
                    <a:pos x="T2" y="T3"/>
                  </a:cxn>
                  <a:cxn ang="0">
                    <a:pos x="T4" y="T5"/>
                  </a:cxn>
                  <a:cxn ang="0">
                    <a:pos x="T6" y="T7"/>
                  </a:cxn>
                  <a:cxn ang="0">
                    <a:pos x="T8" y="T9"/>
                  </a:cxn>
                </a:cxnLst>
                <a:rect l="0" t="0" r="r" b="b"/>
                <a:pathLst>
                  <a:path w="35" h="36">
                    <a:moveTo>
                      <a:pt x="0" y="25"/>
                    </a:moveTo>
                    <a:lnTo>
                      <a:pt x="0" y="36"/>
                    </a:lnTo>
                    <a:lnTo>
                      <a:pt x="35" y="15"/>
                    </a:lnTo>
                    <a:lnTo>
                      <a:pt x="35"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4" name="Freeform 209">
                <a:extLst>
                  <a:ext uri="{FF2B5EF4-FFF2-40B4-BE49-F238E27FC236}">
                    <a16:creationId xmlns:a16="http://schemas.microsoft.com/office/drawing/2014/main" id="{CFBB469B-63AE-8ED0-43A0-00351842B6A1}"/>
                  </a:ext>
                </a:extLst>
              </p:cNvPr>
              <p:cNvSpPr>
                <a:spLocks/>
              </p:cNvSpPr>
              <p:nvPr/>
            </p:nvSpPr>
            <p:spPr bwMode="auto">
              <a:xfrm>
                <a:off x="7034" y="5662"/>
                <a:ext cx="75" cy="45"/>
              </a:xfrm>
              <a:custGeom>
                <a:avLst/>
                <a:gdLst>
                  <a:gd name="T0" fmla="*/ 0 w 75"/>
                  <a:gd name="T1" fmla="*/ 20 h 45"/>
                  <a:gd name="T2" fmla="*/ 40 w 75"/>
                  <a:gd name="T3" fmla="*/ 45 h 45"/>
                  <a:gd name="T4" fmla="*/ 75 w 75"/>
                  <a:gd name="T5" fmla="*/ 20 h 45"/>
                  <a:gd name="T6" fmla="*/ 40 w 75"/>
                  <a:gd name="T7" fmla="*/ 0 h 45"/>
                  <a:gd name="T8" fmla="*/ 0 w 75"/>
                  <a:gd name="T9" fmla="*/ 20 h 45"/>
                </a:gdLst>
                <a:ahLst/>
                <a:cxnLst>
                  <a:cxn ang="0">
                    <a:pos x="T0" y="T1"/>
                  </a:cxn>
                  <a:cxn ang="0">
                    <a:pos x="T2" y="T3"/>
                  </a:cxn>
                  <a:cxn ang="0">
                    <a:pos x="T4" y="T5"/>
                  </a:cxn>
                  <a:cxn ang="0">
                    <a:pos x="T6" y="T7"/>
                  </a:cxn>
                  <a:cxn ang="0">
                    <a:pos x="T8" y="T9"/>
                  </a:cxn>
                </a:cxnLst>
                <a:rect l="0" t="0" r="r" b="b"/>
                <a:pathLst>
                  <a:path w="75" h="45">
                    <a:moveTo>
                      <a:pt x="0" y="20"/>
                    </a:moveTo>
                    <a:lnTo>
                      <a:pt x="40" y="45"/>
                    </a:lnTo>
                    <a:lnTo>
                      <a:pt x="75" y="20"/>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5" name="Freeform 210">
                <a:extLst>
                  <a:ext uri="{FF2B5EF4-FFF2-40B4-BE49-F238E27FC236}">
                    <a16:creationId xmlns:a16="http://schemas.microsoft.com/office/drawing/2014/main" id="{74D14673-86AD-1DB0-C03D-16F493B9C473}"/>
                  </a:ext>
                </a:extLst>
              </p:cNvPr>
              <p:cNvSpPr>
                <a:spLocks/>
              </p:cNvSpPr>
              <p:nvPr/>
            </p:nvSpPr>
            <p:spPr bwMode="auto">
              <a:xfrm>
                <a:off x="6989" y="5712"/>
                <a:ext cx="40" cy="31"/>
              </a:xfrm>
              <a:custGeom>
                <a:avLst/>
                <a:gdLst>
                  <a:gd name="T0" fmla="*/ 0 w 40"/>
                  <a:gd name="T1" fmla="*/ 0 h 31"/>
                  <a:gd name="T2" fmla="*/ 0 w 40"/>
                  <a:gd name="T3" fmla="*/ 11 h 31"/>
                  <a:gd name="T4" fmla="*/ 40 w 40"/>
                  <a:gd name="T5" fmla="*/ 31 h 31"/>
                  <a:gd name="T6" fmla="*/ 40 w 40"/>
                  <a:gd name="T7" fmla="*/ 21 h 31"/>
                  <a:gd name="T8" fmla="*/ 0 w 40"/>
                  <a:gd name="T9" fmla="*/ 0 h 31"/>
                </a:gdLst>
                <a:ahLst/>
                <a:cxnLst>
                  <a:cxn ang="0">
                    <a:pos x="T0" y="T1"/>
                  </a:cxn>
                  <a:cxn ang="0">
                    <a:pos x="T2" y="T3"/>
                  </a:cxn>
                  <a:cxn ang="0">
                    <a:pos x="T4" y="T5"/>
                  </a:cxn>
                  <a:cxn ang="0">
                    <a:pos x="T6" y="T7"/>
                  </a:cxn>
                  <a:cxn ang="0">
                    <a:pos x="T8" y="T9"/>
                  </a:cxn>
                </a:cxnLst>
                <a:rect l="0" t="0" r="r" b="b"/>
                <a:pathLst>
                  <a:path w="40" h="31">
                    <a:moveTo>
                      <a:pt x="0" y="0"/>
                    </a:moveTo>
                    <a:lnTo>
                      <a:pt x="0" y="11"/>
                    </a:lnTo>
                    <a:lnTo>
                      <a:pt x="40" y="31"/>
                    </a:lnTo>
                    <a:lnTo>
                      <a:pt x="40"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6" name="Freeform 211">
                <a:extLst>
                  <a:ext uri="{FF2B5EF4-FFF2-40B4-BE49-F238E27FC236}">
                    <a16:creationId xmlns:a16="http://schemas.microsoft.com/office/drawing/2014/main" id="{9422A065-E629-6EFC-0770-657204960E1E}"/>
                  </a:ext>
                </a:extLst>
              </p:cNvPr>
              <p:cNvSpPr>
                <a:spLocks/>
              </p:cNvSpPr>
              <p:nvPr/>
            </p:nvSpPr>
            <p:spPr bwMode="auto">
              <a:xfrm>
                <a:off x="7029" y="5712"/>
                <a:ext cx="35" cy="31"/>
              </a:xfrm>
              <a:custGeom>
                <a:avLst/>
                <a:gdLst>
                  <a:gd name="T0" fmla="*/ 0 w 35"/>
                  <a:gd name="T1" fmla="*/ 21 h 31"/>
                  <a:gd name="T2" fmla="*/ 0 w 35"/>
                  <a:gd name="T3" fmla="*/ 31 h 31"/>
                  <a:gd name="T4" fmla="*/ 35 w 35"/>
                  <a:gd name="T5" fmla="*/ 11 h 31"/>
                  <a:gd name="T6" fmla="*/ 35 w 35"/>
                  <a:gd name="T7" fmla="*/ 0 h 31"/>
                  <a:gd name="T8" fmla="*/ 0 w 35"/>
                  <a:gd name="T9" fmla="*/ 21 h 31"/>
                </a:gdLst>
                <a:ahLst/>
                <a:cxnLst>
                  <a:cxn ang="0">
                    <a:pos x="T0" y="T1"/>
                  </a:cxn>
                  <a:cxn ang="0">
                    <a:pos x="T2" y="T3"/>
                  </a:cxn>
                  <a:cxn ang="0">
                    <a:pos x="T4" y="T5"/>
                  </a:cxn>
                  <a:cxn ang="0">
                    <a:pos x="T6" y="T7"/>
                  </a:cxn>
                  <a:cxn ang="0">
                    <a:pos x="T8" y="T9"/>
                  </a:cxn>
                </a:cxnLst>
                <a:rect l="0" t="0" r="r" b="b"/>
                <a:pathLst>
                  <a:path w="35" h="31">
                    <a:moveTo>
                      <a:pt x="0" y="21"/>
                    </a:moveTo>
                    <a:lnTo>
                      <a:pt x="0" y="31"/>
                    </a:lnTo>
                    <a:lnTo>
                      <a:pt x="35" y="11"/>
                    </a:lnTo>
                    <a:lnTo>
                      <a:pt x="35"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7" name="Freeform 212">
                <a:extLst>
                  <a:ext uri="{FF2B5EF4-FFF2-40B4-BE49-F238E27FC236}">
                    <a16:creationId xmlns:a16="http://schemas.microsoft.com/office/drawing/2014/main" id="{81519524-5DC6-0DAF-2C0E-30C06409E6DE}"/>
                  </a:ext>
                </a:extLst>
              </p:cNvPr>
              <p:cNvSpPr>
                <a:spLocks/>
              </p:cNvSpPr>
              <p:nvPr/>
            </p:nvSpPr>
            <p:spPr bwMode="auto">
              <a:xfrm>
                <a:off x="6989" y="5692"/>
                <a:ext cx="75" cy="41"/>
              </a:xfrm>
              <a:custGeom>
                <a:avLst/>
                <a:gdLst>
                  <a:gd name="T0" fmla="*/ 0 w 75"/>
                  <a:gd name="T1" fmla="*/ 20 h 41"/>
                  <a:gd name="T2" fmla="*/ 40 w 75"/>
                  <a:gd name="T3" fmla="*/ 41 h 41"/>
                  <a:gd name="T4" fmla="*/ 75 w 75"/>
                  <a:gd name="T5" fmla="*/ 20 h 41"/>
                  <a:gd name="T6" fmla="*/ 35 w 75"/>
                  <a:gd name="T7" fmla="*/ 0 h 41"/>
                  <a:gd name="T8" fmla="*/ 0 w 75"/>
                  <a:gd name="T9" fmla="*/ 20 h 41"/>
                </a:gdLst>
                <a:ahLst/>
                <a:cxnLst>
                  <a:cxn ang="0">
                    <a:pos x="T0" y="T1"/>
                  </a:cxn>
                  <a:cxn ang="0">
                    <a:pos x="T2" y="T3"/>
                  </a:cxn>
                  <a:cxn ang="0">
                    <a:pos x="T4" y="T5"/>
                  </a:cxn>
                  <a:cxn ang="0">
                    <a:pos x="T6" y="T7"/>
                  </a:cxn>
                  <a:cxn ang="0">
                    <a:pos x="T8" y="T9"/>
                  </a:cxn>
                </a:cxnLst>
                <a:rect l="0" t="0" r="r" b="b"/>
                <a:pathLst>
                  <a:path w="75" h="41">
                    <a:moveTo>
                      <a:pt x="0" y="20"/>
                    </a:moveTo>
                    <a:lnTo>
                      <a:pt x="40" y="41"/>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8" name="Freeform 213">
                <a:extLst>
                  <a:ext uri="{FF2B5EF4-FFF2-40B4-BE49-F238E27FC236}">
                    <a16:creationId xmlns:a16="http://schemas.microsoft.com/office/drawing/2014/main" id="{A7C045FE-15DC-CFC4-E73E-DDF5258AA515}"/>
                  </a:ext>
                </a:extLst>
              </p:cNvPr>
              <p:cNvSpPr>
                <a:spLocks/>
              </p:cNvSpPr>
              <p:nvPr/>
            </p:nvSpPr>
            <p:spPr bwMode="auto">
              <a:xfrm>
                <a:off x="6943" y="573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9" name="Freeform 214">
                <a:extLst>
                  <a:ext uri="{FF2B5EF4-FFF2-40B4-BE49-F238E27FC236}">
                    <a16:creationId xmlns:a16="http://schemas.microsoft.com/office/drawing/2014/main" id="{4E1C9FD5-A1EB-BC38-8A5C-EF3CCC18AACE}"/>
                  </a:ext>
                </a:extLst>
              </p:cNvPr>
              <p:cNvSpPr>
                <a:spLocks/>
              </p:cNvSpPr>
              <p:nvPr/>
            </p:nvSpPr>
            <p:spPr bwMode="auto">
              <a:xfrm>
                <a:off x="6978" y="5738"/>
                <a:ext cx="41" cy="30"/>
              </a:xfrm>
              <a:custGeom>
                <a:avLst/>
                <a:gdLst>
                  <a:gd name="T0" fmla="*/ 0 w 41"/>
                  <a:gd name="T1" fmla="*/ 20 h 30"/>
                  <a:gd name="T2" fmla="*/ 0 w 41"/>
                  <a:gd name="T3" fmla="*/ 30 h 30"/>
                  <a:gd name="T4" fmla="*/ 41 w 41"/>
                  <a:gd name="T5" fmla="*/ 10 h 30"/>
                  <a:gd name="T6" fmla="*/ 41 w 41"/>
                  <a:gd name="T7" fmla="*/ 0 h 30"/>
                  <a:gd name="T8" fmla="*/ 0 w 41"/>
                  <a:gd name="T9" fmla="*/ 20 h 30"/>
                </a:gdLst>
                <a:ahLst/>
                <a:cxnLst>
                  <a:cxn ang="0">
                    <a:pos x="T0" y="T1"/>
                  </a:cxn>
                  <a:cxn ang="0">
                    <a:pos x="T2" y="T3"/>
                  </a:cxn>
                  <a:cxn ang="0">
                    <a:pos x="T4" y="T5"/>
                  </a:cxn>
                  <a:cxn ang="0">
                    <a:pos x="T6" y="T7"/>
                  </a:cxn>
                  <a:cxn ang="0">
                    <a:pos x="T8" y="T9"/>
                  </a:cxn>
                </a:cxnLst>
                <a:rect l="0" t="0" r="r" b="b"/>
                <a:pathLst>
                  <a:path w="41" h="30">
                    <a:moveTo>
                      <a:pt x="0" y="20"/>
                    </a:moveTo>
                    <a:lnTo>
                      <a:pt x="0" y="30"/>
                    </a:lnTo>
                    <a:lnTo>
                      <a:pt x="41" y="10"/>
                    </a:lnTo>
                    <a:lnTo>
                      <a:pt x="41"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0" name="Freeform 215">
                <a:extLst>
                  <a:ext uri="{FF2B5EF4-FFF2-40B4-BE49-F238E27FC236}">
                    <a16:creationId xmlns:a16="http://schemas.microsoft.com/office/drawing/2014/main" id="{4B5FD08E-4209-DB47-3A6F-D856A4954E9E}"/>
                  </a:ext>
                </a:extLst>
              </p:cNvPr>
              <p:cNvSpPr>
                <a:spLocks/>
              </p:cNvSpPr>
              <p:nvPr/>
            </p:nvSpPr>
            <p:spPr bwMode="auto">
              <a:xfrm>
                <a:off x="6943" y="5718"/>
                <a:ext cx="76" cy="40"/>
              </a:xfrm>
              <a:custGeom>
                <a:avLst/>
                <a:gdLst>
                  <a:gd name="T0" fmla="*/ 0 w 76"/>
                  <a:gd name="T1" fmla="*/ 20 h 40"/>
                  <a:gd name="T2" fmla="*/ 35 w 76"/>
                  <a:gd name="T3" fmla="*/ 40 h 40"/>
                  <a:gd name="T4" fmla="*/ 76 w 76"/>
                  <a:gd name="T5" fmla="*/ 20 h 40"/>
                  <a:gd name="T6" fmla="*/ 35 w 76"/>
                  <a:gd name="T7" fmla="*/ 0 h 40"/>
                  <a:gd name="T8" fmla="*/ 0 w 76"/>
                  <a:gd name="T9" fmla="*/ 20 h 40"/>
                </a:gdLst>
                <a:ahLst/>
                <a:cxnLst>
                  <a:cxn ang="0">
                    <a:pos x="T0" y="T1"/>
                  </a:cxn>
                  <a:cxn ang="0">
                    <a:pos x="T2" y="T3"/>
                  </a:cxn>
                  <a:cxn ang="0">
                    <a:pos x="T4" y="T5"/>
                  </a:cxn>
                  <a:cxn ang="0">
                    <a:pos x="T6" y="T7"/>
                  </a:cxn>
                  <a:cxn ang="0">
                    <a:pos x="T8" y="T9"/>
                  </a:cxn>
                </a:cxnLst>
                <a:rect l="0" t="0" r="r" b="b"/>
                <a:pathLst>
                  <a:path w="76" h="40">
                    <a:moveTo>
                      <a:pt x="0" y="20"/>
                    </a:moveTo>
                    <a:lnTo>
                      <a:pt x="35" y="40"/>
                    </a:lnTo>
                    <a:lnTo>
                      <a:pt x="76"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1" name="Freeform 216">
                <a:extLst>
                  <a:ext uri="{FF2B5EF4-FFF2-40B4-BE49-F238E27FC236}">
                    <a16:creationId xmlns:a16="http://schemas.microsoft.com/office/drawing/2014/main" id="{BF62856C-9F1D-8263-8675-C9EB699F097A}"/>
                  </a:ext>
                </a:extLst>
              </p:cNvPr>
              <p:cNvSpPr>
                <a:spLocks/>
              </p:cNvSpPr>
              <p:nvPr/>
            </p:nvSpPr>
            <p:spPr bwMode="auto">
              <a:xfrm>
                <a:off x="6898" y="5763"/>
                <a:ext cx="35" cy="35"/>
              </a:xfrm>
              <a:custGeom>
                <a:avLst/>
                <a:gdLst>
                  <a:gd name="T0" fmla="*/ 0 w 35"/>
                  <a:gd name="T1" fmla="*/ 0 h 35"/>
                  <a:gd name="T2" fmla="*/ 0 w 35"/>
                  <a:gd name="T3" fmla="*/ 15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2" name="Freeform 217">
                <a:extLst>
                  <a:ext uri="{FF2B5EF4-FFF2-40B4-BE49-F238E27FC236}">
                    <a16:creationId xmlns:a16="http://schemas.microsoft.com/office/drawing/2014/main" id="{5FFC90ED-9F78-729B-1F49-15E2A7147C8C}"/>
                  </a:ext>
                </a:extLst>
              </p:cNvPr>
              <p:cNvSpPr>
                <a:spLocks/>
              </p:cNvSpPr>
              <p:nvPr/>
            </p:nvSpPr>
            <p:spPr bwMode="auto">
              <a:xfrm>
                <a:off x="6933" y="5763"/>
                <a:ext cx="35" cy="35"/>
              </a:xfrm>
              <a:custGeom>
                <a:avLst/>
                <a:gdLst>
                  <a:gd name="T0" fmla="*/ 0 w 35"/>
                  <a:gd name="T1" fmla="*/ 20 h 35"/>
                  <a:gd name="T2" fmla="*/ 0 w 35"/>
                  <a:gd name="T3" fmla="*/ 35 h 35"/>
                  <a:gd name="T4" fmla="*/ 35 w 35"/>
                  <a:gd name="T5" fmla="*/ 15 h 35"/>
                  <a:gd name="T6" fmla="*/ 35 w 35"/>
                  <a:gd name="T7" fmla="*/ 0 h 35"/>
                  <a:gd name="T8" fmla="*/ 0 w 35"/>
                  <a:gd name="T9" fmla="*/ 20 h 35"/>
                </a:gdLst>
                <a:ahLst/>
                <a:cxnLst>
                  <a:cxn ang="0">
                    <a:pos x="T0" y="T1"/>
                  </a:cxn>
                  <a:cxn ang="0">
                    <a:pos x="T2" y="T3"/>
                  </a:cxn>
                  <a:cxn ang="0">
                    <a:pos x="T4" y="T5"/>
                  </a:cxn>
                  <a:cxn ang="0">
                    <a:pos x="T6" y="T7"/>
                  </a:cxn>
                  <a:cxn ang="0">
                    <a:pos x="T8" y="T9"/>
                  </a:cxn>
                </a:cxnLst>
                <a:rect l="0" t="0" r="r" b="b"/>
                <a:pathLst>
                  <a:path w="35" h="35">
                    <a:moveTo>
                      <a:pt x="0" y="20"/>
                    </a:moveTo>
                    <a:lnTo>
                      <a:pt x="0" y="35"/>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3" name="Freeform 218">
                <a:extLst>
                  <a:ext uri="{FF2B5EF4-FFF2-40B4-BE49-F238E27FC236}">
                    <a16:creationId xmlns:a16="http://schemas.microsoft.com/office/drawing/2014/main" id="{DEEC9F68-6397-BE46-1DE8-B1FA9336E665}"/>
                  </a:ext>
                </a:extLst>
              </p:cNvPr>
              <p:cNvSpPr>
                <a:spLocks/>
              </p:cNvSpPr>
              <p:nvPr/>
            </p:nvSpPr>
            <p:spPr bwMode="auto">
              <a:xfrm>
                <a:off x="6898" y="5743"/>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4" name="Freeform 219">
                <a:extLst>
                  <a:ext uri="{FF2B5EF4-FFF2-40B4-BE49-F238E27FC236}">
                    <a16:creationId xmlns:a16="http://schemas.microsoft.com/office/drawing/2014/main" id="{FCA1DDD9-F209-0B74-A380-F17688C7F530}"/>
                  </a:ext>
                </a:extLst>
              </p:cNvPr>
              <p:cNvSpPr>
                <a:spLocks/>
              </p:cNvSpPr>
              <p:nvPr/>
            </p:nvSpPr>
            <p:spPr bwMode="auto">
              <a:xfrm>
                <a:off x="6853" y="5788"/>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5" name="Freeform 220">
                <a:extLst>
                  <a:ext uri="{FF2B5EF4-FFF2-40B4-BE49-F238E27FC236}">
                    <a16:creationId xmlns:a16="http://schemas.microsoft.com/office/drawing/2014/main" id="{5FF5AFF9-717B-D536-63D2-C3F0AB67C3FB}"/>
                  </a:ext>
                </a:extLst>
              </p:cNvPr>
              <p:cNvSpPr>
                <a:spLocks/>
              </p:cNvSpPr>
              <p:nvPr/>
            </p:nvSpPr>
            <p:spPr bwMode="auto">
              <a:xfrm>
                <a:off x="6888" y="5793"/>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6" name="Freeform 221">
                <a:extLst>
                  <a:ext uri="{FF2B5EF4-FFF2-40B4-BE49-F238E27FC236}">
                    <a16:creationId xmlns:a16="http://schemas.microsoft.com/office/drawing/2014/main" id="{1F877FE0-9DCF-9229-943B-4B0BB5071902}"/>
                  </a:ext>
                </a:extLst>
              </p:cNvPr>
              <p:cNvSpPr>
                <a:spLocks/>
              </p:cNvSpPr>
              <p:nvPr/>
            </p:nvSpPr>
            <p:spPr bwMode="auto">
              <a:xfrm>
                <a:off x="6853" y="5768"/>
                <a:ext cx="70" cy="45"/>
              </a:xfrm>
              <a:custGeom>
                <a:avLst/>
                <a:gdLst>
                  <a:gd name="T0" fmla="*/ 0 w 70"/>
                  <a:gd name="T1" fmla="*/ 20 h 45"/>
                  <a:gd name="T2" fmla="*/ 35 w 70"/>
                  <a:gd name="T3" fmla="*/ 45 h 45"/>
                  <a:gd name="T4" fmla="*/ 70 w 70"/>
                  <a:gd name="T5" fmla="*/ 25 h 45"/>
                  <a:gd name="T6" fmla="*/ 35 w 70"/>
                  <a:gd name="T7" fmla="*/ 0 h 45"/>
                  <a:gd name="T8" fmla="*/ 0 w 70"/>
                  <a:gd name="T9" fmla="*/ 20 h 45"/>
                </a:gdLst>
                <a:ahLst/>
                <a:cxnLst>
                  <a:cxn ang="0">
                    <a:pos x="T0" y="T1"/>
                  </a:cxn>
                  <a:cxn ang="0">
                    <a:pos x="T2" y="T3"/>
                  </a:cxn>
                  <a:cxn ang="0">
                    <a:pos x="T4" y="T5"/>
                  </a:cxn>
                  <a:cxn ang="0">
                    <a:pos x="T6" y="T7"/>
                  </a:cxn>
                  <a:cxn ang="0">
                    <a:pos x="T8" y="T9"/>
                  </a:cxn>
                </a:cxnLst>
                <a:rect l="0" t="0" r="r" b="b"/>
                <a:pathLst>
                  <a:path w="70" h="45">
                    <a:moveTo>
                      <a:pt x="0" y="20"/>
                    </a:moveTo>
                    <a:lnTo>
                      <a:pt x="35" y="45"/>
                    </a:lnTo>
                    <a:lnTo>
                      <a:pt x="70" y="25"/>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7" name="Freeform 222">
                <a:extLst>
                  <a:ext uri="{FF2B5EF4-FFF2-40B4-BE49-F238E27FC236}">
                    <a16:creationId xmlns:a16="http://schemas.microsoft.com/office/drawing/2014/main" id="{C0EC05D2-3120-25E4-A560-3E0A6366EDB8}"/>
                  </a:ext>
                </a:extLst>
              </p:cNvPr>
              <p:cNvSpPr>
                <a:spLocks/>
              </p:cNvSpPr>
              <p:nvPr/>
            </p:nvSpPr>
            <p:spPr bwMode="auto">
              <a:xfrm>
                <a:off x="6807" y="581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8" name="Freeform 223">
                <a:extLst>
                  <a:ext uri="{FF2B5EF4-FFF2-40B4-BE49-F238E27FC236}">
                    <a16:creationId xmlns:a16="http://schemas.microsoft.com/office/drawing/2014/main" id="{5FA97B6A-F5BB-4880-194D-8C2769FE9D4E}"/>
                  </a:ext>
                </a:extLst>
              </p:cNvPr>
              <p:cNvSpPr>
                <a:spLocks/>
              </p:cNvSpPr>
              <p:nvPr/>
            </p:nvSpPr>
            <p:spPr bwMode="auto">
              <a:xfrm>
                <a:off x="6842" y="5818"/>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9" name="Freeform 224">
                <a:extLst>
                  <a:ext uri="{FF2B5EF4-FFF2-40B4-BE49-F238E27FC236}">
                    <a16:creationId xmlns:a16="http://schemas.microsoft.com/office/drawing/2014/main" id="{D4F3DE0B-7A6B-532A-F4C2-9BCF6570A258}"/>
                  </a:ext>
                </a:extLst>
              </p:cNvPr>
              <p:cNvSpPr>
                <a:spLocks/>
              </p:cNvSpPr>
              <p:nvPr/>
            </p:nvSpPr>
            <p:spPr bwMode="auto">
              <a:xfrm>
                <a:off x="6807" y="5798"/>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0" name="Freeform 225">
                <a:extLst>
                  <a:ext uri="{FF2B5EF4-FFF2-40B4-BE49-F238E27FC236}">
                    <a16:creationId xmlns:a16="http://schemas.microsoft.com/office/drawing/2014/main" id="{E6E54506-9A40-A29A-1A34-38AC23F5F84C}"/>
                  </a:ext>
                </a:extLst>
              </p:cNvPr>
              <p:cNvSpPr>
                <a:spLocks/>
              </p:cNvSpPr>
              <p:nvPr/>
            </p:nvSpPr>
            <p:spPr bwMode="auto">
              <a:xfrm>
                <a:off x="6712" y="5869"/>
                <a:ext cx="40" cy="35"/>
              </a:xfrm>
              <a:custGeom>
                <a:avLst/>
                <a:gdLst>
                  <a:gd name="T0" fmla="*/ 0 w 40"/>
                  <a:gd name="T1" fmla="*/ 0 h 35"/>
                  <a:gd name="T2" fmla="*/ 0 w 40"/>
                  <a:gd name="T3" fmla="*/ 15 h 35"/>
                  <a:gd name="T4" fmla="*/ 40 w 40"/>
                  <a:gd name="T5" fmla="*/ 35 h 35"/>
                  <a:gd name="T6" fmla="*/ 40 w 40"/>
                  <a:gd name="T7" fmla="*/ 25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5"/>
                    </a:lnTo>
                    <a:lnTo>
                      <a:pt x="40" y="35"/>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1" name="Freeform 226">
                <a:extLst>
                  <a:ext uri="{FF2B5EF4-FFF2-40B4-BE49-F238E27FC236}">
                    <a16:creationId xmlns:a16="http://schemas.microsoft.com/office/drawing/2014/main" id="{8350D0E9-A472-275D-E2DC-C941AD1E4249}"/>
                  </a:ext>
                </a:extLst>
              </p:cNvPr>
              <p:cNvSpPr>
                <a:spLocks/>
              </p:cNvSpPr>
              <p:nvPr/>
            </p:nvSpPr>
            <p:spPr bwMode="auto">
              <a:xfrm>
                <a:off x="6752" y="5843"/>
                <a:ext cx="80" cy="61"/>
              </a:xfrm>
              <a:custGeom>
                <a:avLst/>
                <a:gdLst>
                  <a:gd name="T0" fmla="*/ 0 w 80"/>
                  <a:gd name="T1" fmla="*/ 51 h 61"/>
                  <a:gd name="T2" fmla="*/ 0 w 80"/>
                  <a:gd name="T3" fmla="*/ 61 h 61"/>
                  <a:gd name="T4" fmla="*/ 80 w 80"/>
                  <a:gd name="T5" fmla="*/ 10 h 61"/>
                  <a:gd name="T6" fmla="*/ 80 w 80"/>
                  <a:gd name="T7" fmla="*/ 0 h 61"/>
                  <a:gd name="T8" fmla="*/ 0 w 80"/>
                  <a:gd name="T9" fmla="*/ 51 h 61"/>
                </a:gdLst>
                <a:ahLst/>
                <a:cxnLst>
                  <a:cxn ang="0">
                    <a:pos x="T0" y="T1"/>
                  </a:cxn>
                  <a:cxn ang="0">
                    <a:pos x="T2" y="T3"/>
                  </a:cxn>
                  <a:cxn ang="0">
                    <a:pos x="T4" y="T5"/>
                  </a:cxn>
                  <a:cxn ang="0">
                    <a:pos x="T6" y="T7"/>
                  </a:cxn>
                  <a:cxn ang="0">
                    <a:pos x="T8" y="T9"/>
                  </a:cxn>
                </a:cxnLst>
                <a:rect l="0" t="0" r="r" b="b"/>
                <a:pathLst>
                  <a:path w="80" h="61">
                    <a:moveTo>
                      <a:pt x="0" y="51"/>
                    </a:moveTo>
                    <a:lnTo>
                      <a:pt x="0" y="61"/>
                    </a:lnTo>
                    <a:lnTo>
                      <a:pt x="80" y="10"/>
                    </a:lnTo>
                    <a:lnTo>
                      <a:pt x="80" y="0"/>
                    </a:lnTo>
                    <a:lnTo>
                      <a:pt x="0" y="5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2" name="Freeform 227">
                <a:extLst>
                  <a:ext uri="{FF2B5EF4-FFF2-40B4-BE49-F238E27FC236}">
                    <a16:creationId xmlns:a16="http://schemas.microsoft.com/office/drawing/2014/main" id="{D4448154-67DA-0474-F0D1-7C255215F6F7}"/>
                  </a:ext>
                </a:extLst>
              </p:cNvPr>
              <p:cNvSpPr>
                <a:spLocks/>
              </p:cNvSpPr>
              <p:nvPr/>
            </p:nvSpPr>
            <p:spPr bwMode="auto">
              <a:xfrm>
                <a:off x="6712" y="5823"/>
                <a:ext cx="120" cy="71"/>
              </a:xfrm>
              <a:custGeom>
                <a:avLst/>
                <a:gdLst>
                  <a:gd name="T0" fmla="*/ 0 w 120"/>
                  <a:gd name="T1" fmla="*/ 46 h 71"/>
                  <a:gd name="T2" fmla="*/ 40 w 120"/>
                  <a:gd name="T3" fmla="*/ 71 h 71"/>
                  <a:gd name="T4" fmla="*/ 120 w 120"/>
                  <a:gd name="T5" fmla="*/ 20 h 71"/>
                  <a:gd name="T6" fmla="*/ 85 w 120"/>
                  <a:gd name="T7" fmla="*/ 0 h 71"/>
                  <a:gd name="T8" fmla="*/ 0 w 120"/>
                  <a:gd name="T9" fmla="*/ 46 h 71"/>
                </a:gdLst>
                <a:ahLst/>
                <a:cxnLst>
                  <a:cxn ang="0">
                    <a:pos x="T0" y="T1"/>
                  </a:cxn>
                  <a:cxn ang="0">
                    <a:pos x="T2" y="T3"/>
                  </a:cxn>
                  <a:cxn ang="0">
                    <a:pos x="T4" y="T5"/>
                  </a:cxn>
                  <a:cxn ang="0">
                    <a:pos x="T6" y="T7"/>
                  </a:cxn>
                  <a:cxn ang="0">
                    <a:pos x="T8" y="T9"/>
                  </a:cxn>
                </a:cxnLst>
                <a:rect l="0" t="0" r="r" b="b"/>
                <a:pathLst>
                  <a:path w="120" h="71">
                    <a:moveTo>
                      <a:pt x="0" y="46"/>
                    </a:moveTo>
                    <a:lnTo>
                      <a:pt x="40" y="71"/>
                    </a:lnTo>
                    <a:lnTo>
                      <a:pt x="120" y="20"/>
                    </a:lnTo>
                    <a:lnTo>
                      <a:pt x="85" y="0"/>
                    </a:lnTo>
                    <a:lnTo>
                      <a:pt x="0" y="4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3" name="Freeform 228">
                <a:extLst>
                  <a:ext uri="{FF2B5EF4-FFF2-40B4-BE49-F238E27FC236}">
                    <a16:creationId xmlns:a16="http://schemas.microsoft.com/office/drawing/2014/main" id="{7E59B6F4-D70D-A05D-F887-66528A6A4167}"/>
                  </a:ext>
                </a:extLst>
              </p:cNvPr>
              <p:cNvSpPr>
                <a:spLocks/>
              </p:cNvSpPr>
              <p:nvPr/>
            </p:nvSpPr>
            <p:spPr bwMode="auto">
              <a:xfrm>
                <a:off x="7265" y="5607"/>
                <a:ext cx="36" cy="30"/>
              </a:xfrm>
              <a:custGeom>
                <a:avLst/>
                <a:gdLst>
                  <a:gd name="T0" fmla="*/ 0 w 36"/>
                  <a:gd name="T1" fmla="*/ 0 h 30"/>
                  <a:gd name="T2" fmla="*/ 0 w 36"/>
                  <a:gd name="T3" fmla="*/ 10 h 30"/>
                  <a:gd name="T4" fmla="*/ 36 w 36"/>
                  <a:gd name="T5" fmla="*/ 30 h 30"/>
                  <a:gd name="T6" fmla="*/ 36 w 36"/>
                  <a:gd name="T7" fmla="*/ 20 h 30"/>
                  <a:gd name="T8" fmla="*/ 0 w 36"/>
                  <a:gd name="T9" fmla="*/ 0 h 30"/>
                </a:gdLst>
                <a:ahLst/>
                <a:cxnLst>
                  <a:cxn ang="0">
                    <a:pos x="T0" y="T1"/>
                  </a:cxn>
                  <a:cxn ang="0">
                    <a:pos x="T2" y="T3"/>
                  </a:cxn>
                  <a:cxn ang="0">
                    <a:pos x="T4" y="T5"/>
                  </a:cxn>
                  <a:cxn ang="0">
                    <a:pos x="T6" y="T7"/>
                  </a:cxn>
                  <a:cxn ang="0">
                    <a:pos x="T8" y="T9"/>
                  </a:cxn>
                </a:cxnLst>
                <a:rect l="0" t="0" r="r" b="b"/>
                <a:pathLst>
                  <a:path w="36" h="30">
                    <a:moveTo>
                      <a:pt x="0" y="0"/>
                    </a:moveTo>
                    <a:lnTo>
                      <a:pt x="0" y="10"/>
                    </a:lnTo>
                    <a:lnTo>
                      <a:pt x="36" y="30"/>
                    </a:lnTo>
                    <a:lnTo>
                      <a:pt x="36"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4" name="Freeform 229">
                <a:extLst>
                  <a:ext uri="{FF2B5EF4-FFF2-40B4-BE49-F238E27FC236}">
                    <a16:creationId xmlns:a16="http://schemas.microsoft.com/office/drawing/2014/main" id="{523185F4-F328-F4E4-DBA7-FCE6B8402907}"/>
                  </a:ext>
                </a:extLst>
              </p:cNvPr>
              <p:cNvSpPr>
                <a:spLocks/>
              </p:cNvSpPr>
              <p:nvPr/>
            </p:nvSpPr>
            <p:spPr bwMode="auto">
              <a:xfrm>
                <a:off x="7301" y="5607"/>
                <a:ext cx="40" cy="30"/>
              </a:xfrm>
              <a:custGeom>
                <a:avLst/>
                <a:gdLst>
                  <a:gd name="T0" fmla="*/ 0 w 40"/>
                  <a:gd name="T1" fmla="*/ 20 h 30"/>
                  <a:gd name="T2" fmla="*/ 0 w 40"/>
                  <a:gd name="T3" fmla="*/ 30 h 30"/>
                  <a:gd name="T4" fmla="*/ 40 w 40"/>
                  <a:gd name="T5" fmla="*/ 10 h 30"/>
                  <a:gd name="T6" fmla="*/ 40 w 40"/>
                  <a:gd name="T7" fmla="*/ 0 h 30"/>
                  <a:gd name="T8" fmla="*/ 0 w 40"/>
                  <a:gd name="T9" fmla="*/ 20 h 30"/>
                </a:gdLst>
                <a:ahLst/>
                <a:cxnLst>
                  <a:cxn ang="0">
                    <a:pos x="T0" y="T1"/>
                  </a:cxn>
                  <a:cxn ang="0">
                    <a:pos x="T2" y="T3"/>
                  </a:cxn>
                  <a:cxn ang="0">
                    <a:pos x="T4" y="T5"/>
                  </a:cxn>
                  <a:cxn ang="0">
                    <a:pos x="T6" y="T7"/>
                  </a:cxn>
                  <a:cxn ang="0">
                    <a:pos x="T8" y="T9"/>
                  </a:cxn>
                </a:cxnLst>
                <a:rect l="0" t="0" r="r" b="b"/>
                <a:pathLst>
                  <a:path w="40" h="30">
                    <a:moveTo>
                      <a:pt x="0" y="20"/>
                    </a:moveTo>
                    <a:lnTo>
                      <a:pt x="0" y="30"/>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5" name="Freeform 230">
                <a:extLst>
                  <a:ext uri="{FF2B5EF4-FFF2-40B4-BE49-F238E27FC236}">
                    <a16:creationId xmlns:a16="http://schemas.microsoft.com/office/drawing/2014/main" id="{0A43CB6A-0C7F-663A-E67B-E5EC5A06A810}"/>
                  </a:ext>
                </a:extLst>
              </p:cNvPr>
              <p:cNvSpPr>
                <a:spLocks/>
              </p:cNvSpPr>
              <p:nvPr/>
            </p:nvSpPr>
            <p:spPr bwMode="auto">
              <a:xfrm>
                <a:off x="7265" y="5582"/>
                <a:ext cx="76" cy="45"/>
              </a:xfrm>
              <a:custGeom>
                <a:avLst/>
                <a:gdLst>
                  <a:gd name="T0" fmla="*/ 0 w 76"/>
                  <a:gd name="T1" fmla="*/ 25 h 45"/>
                  <a:gd name="T2" fmla="*/ 36 w 76"/>
                  <a:gd name="T3" fmla="*/ 45 h 45"/>
                  <a:gd name="T4" fmla="*/ 76 w 76"/>
                  <a:gd name="T5" fmla="*/ 25 h 45"/>
                  <a:gd name="T6" fmla="*/ 36 w 76"/>
                  <a:gd name="T7" fmla="*/ 0 h 45"/>
                  <a:gd name="T8" fmla="*/ 0 w 76"/>
                  <a:gd name="T9" fmla="*/ 25 h 45"/>
                </a:gdLst>
                <a:ahLst/>
                <a:cxnLst>
                  <a:cxn ang="0">
                    <a:pos x="T0" y="T1"/>
                  </a:cxn>
                  <a:cxn ang="0">
                    <a:pos x="T2" y="T3"/>
                  </a:cxn>
                  <a:cxn ang="0">
                    <a:pos x="T4" y="T5"/>
                  </a:cxn>
                  <a:cxn ang="0">
                    <a:pos x="T6" y="T7"/>
                  </a:cxn>
                  <a:cxn ang="0">
                    <a:pos x="T8" y="T9"/>
                  </a:cxn>
                </a:cxnLst>
                <a:rect l="0" t="0" r="r" b="b"/>
                <a:pathLst>
                  <a:path w="76" h="45">
                    <a:moveTo>
                      <a:pt x="0" y="25"/>
                    </a:moveTo>
                    <a:lnTo>
                      <a:pt x="36" y="45"/>
                    </a:lnTo>
                    <a:lnTo>
                      <a:pt x="76" y="25"/>
                    </a:lnTo>
                    <a:lnTo>
                      <a:pt x="36"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6" name="Freeform 231">
                <a:extLst>
                  <a:ext uri="{FF2B5EF4-FFF2-40B4-BE49-F238E27FC236}">
                    <a16:creationId xmlns:a16="http://schemas.microsoft.com/office/drawing/2014/main" id="{8E8772D8-DB63-751B-3A63-12F9E3217C07}"/>
                  </a:ext>
                </a:extLst>
              </p:cNvPr>
              <p:cNvSpPr>
                <a:spLocks/>
              </p:cNvSpPr>
              <p:nvPr/>
            </p:nvSpPr>
            <p:spPr bwMode="auto">
              <a:xfrm>
                <a:off x="7220"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7" name="Freeform 232">
                <a:extLst>
                  <a:ext uri="{FF2B5EF4-FFF2-40B4-BE49-F238E27FC236}">
                    <a16:creationId xmlns:a16="http://schemas.microsoft.com/office/drawing/2014/main" id="{AECFFFC7-2B93-0B44-A055-0468D073F2B1}"/>
                  </a:ext>
                </a:extLst>
              </p:cNvPr>
              <p:cNvSpPr>
                <a:spLocks/>
              </p:cNvSpPr>
              <p:nvPr/>
            </p:nvSpPr>
            <p:spPr bwMode="auto">
              <a:xfrm>
                <a:off x="7255" y="5632"/>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8" name="Freeform 233">
                <a:extLst>
                  <a:ext uri="{FF2B5EF4-FFF2-40B4-BE49-F238E27FC236}">
                    <a16:creationId xmlns:a16="http://schemas.microsoft.com/office/drawing/2014/main" id="{CFBA6490-72A7-8E97-86EB-AD3637EB7354}"/>
                  </a:ext>
                </a:extLst>
              </p:cNvPr>
              <p:cNvSpPr>
                <a:spLocks/>
              </p:cNvSpPr>
              <p:nvPr/>
            </p:nvSpPr>
            <p:spPr bwMode="auto">
              <a:xfrm>
                <a:off x="7220" y="5612"/>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9" name="Freeform 234">
                <a:extLst>
                  <a:ext uri="{FF2B5EF4-FFF2-40B4-BE49-F238E27FC236}">
                    <a16:creationId xmlns:a16="http://schemas.microsoft.com/office/drawing/2014/main" id="{D57E1508-106F-851C-0048-4B51CE2041C5}"/>
                  </a:ext>
                </a:extLst>
              </p:cNvPr>
              <p:cNvSpPr>
                <a:spLocks/>
              </p:cNvSpPr>
              <p:nvPr/>
            </p:nvSpPr>
            <p:spPr bwMode="auto">
              <a:xfrm>
                <a:off x="7175" y="5657"/>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0" name="Freeform 235">
                <a:extLst>
                  <a:ext uri="{FF2B5EF4-FFF2-40B4-BE49-F238E27FC236}">
                    <a16:creationId xmlns:a16="http://schemas.microsoft.com/office/drawing/2014/main" id="{1D7D8955-786C-0F45-5422-8F0005B4ECEF}"/>
                  </a:ext>
                </a:extLst>
              </p:cNvPr>
              <p:cNvSpPr>
                <a:spLocks/>
              </p:cNvSpPr>
              <p:nvPr/>
            </p:nvSpPr>
            <p:spPr bwMode="auto">
              <a:xfrm>
                <a:off x="7210" y="5657"/>
                <a:ext cx="35" cy="35"/>
              </a:xfrm>
              <a:custGeom>
                <a:avLst/>
                <a:gdLst>
                  <a:gd name="T0" fmla="*/ 0 w 35"/>
                  <a:gd name="T1" fmla="*/ 20 h 35"/>
                  <a:gd name="T2" fmla="*/ 0 w 35"/>
                  <a:gd name="T3" fmla="*/ 35 h 35"/>
                  <a:gd name="T4" fmla="*/ 35 w 35"/>
                  <a:gd name="T5" fmla="*/ 15 h 35"/>
                  <a:gd name="T6" fmla="*/ 35 w 35"/>
                  <a:gd name="T7" fmla="*/ 0 h 35"/>
                  <a:gd name="T8" fmla="*/ 0 w 35"/>
                  <a:gd name="T9" fmla="*/ 20 h 35"/>
                </a:gdLst>
                <a:ahLst/>
                <a:cxnLst>
                  <a:cxn ang="0">
                    <a:pos x="T0" y="T1"/>
                  </a:cxn>
                  <a:cxn ang="0">
                    <a:pos x="T2" y="T3"/>
                  </a:cxn>
                  <a:cxn ang="0">
                    <a:pos x="T4" y="T5"/>
                  </a:cxn>
                  <a:cxn ang="0">
                    <a:pos x="T6" y="T7"/>
                  </a:cxn>
                  <a:cxn ang="0">
                    <a:pos x="T8" y="T9"/>
                  </a:cxn>
                </a:cxnLst>
                <a:rect l="0" t="0" r="r" b="b"/>
                <a:pathLst>
                  <a:path w="35" h="35">
                    <a:moveTo>
                      <a:pt x="0" y="20"/>
                    </a:moveTo>
                    <a:lnTo>
                      <a:pt x="0" y="35"/>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1" name="Freeform 236">
                <a:extLst>
                  <a:ext uri="{FF2B5EF4-FFF2-40B4-BE49-F238E27FC236}">
                    <a16:creationId xmlns:a16="http://schemas.microsoft.com/office/drawing/2014/main" id="{71B1B191-2234-D44B-B580-2724B4371FD5}"/>
                  </a:ext>
                </a:extLst>
              </p:cNvPr>
              <p:cNvSpPr>
                <a:spLocks/>
              </p:cNvSpPr>
              <p:nvPr/>
            </p:nvSpPr>
            <p:spPr bwMode="auto">
              <a:xfrm>
                <a:off x="7175" y="5637"/>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2" name="Freeform 237">
                <a:extLst>
                  <a:ext uri="{FF2B5EF4-FFF2-40B4-BE49-F238E27FC236}">
                    <a16:creationId xmlns:a16="http://schemas.microsoft.com/office/drawing/2014/main" id="{CD6B207E-F46A-F141-F0FF-6F844BF73C9E}"/>
                  </a:ext>
                </a:extLst>
              </p:cNvPr>
              <p:cNvSpPr>
                <a:spLocks/>
              </p:cNvSpPr>
              <p:nvPr/>
            </p:nvSpPr>
            <p:spPr bwMode="auto">
              <a:xfrm>
                <a:off x="6943" y="5793"/>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3" name="Freeform 238">
                <a:extLst>
                  <a:ext uri="{FF2B5EF4-FFF2-40B4-BE49-F238E27FC236}">
                    <a16:creationId xmlns:a16="http://schemas.microsoft.com/office/drawing/2014/main" id="{88C18993-D861-1088-8D13-903F75C4E30C}"/>
                  </a:ext>
                </a:extLst>
              </p:cNvPr>
              <p:cNvSpPr>
                <a:spLocks/>
              </p:cNvSpPr>
              <p:nvPr/>
            </p:nvSpPr>
            <p:spPr bwMode="auto">
              <a:xfrm>
                <a:off x="6978" y="5687"/>
                <a:ext cx="222" cy="136"/>
              </a:xfrm>
              <a:custGeom>
                <a:avLst/>
                <a:gdLst>
                  <a:gd name="T0" fmla="*/ 0 w 222"/>
                  <a:gd name="T1" fmla="*/ 126 h 136"/>
                  <a:gd name="T2" fmla="*/ 0 w 222"/>
                  <a:gd name="T3" fmla="*/ 136 h 136"/>
                  <a:gd name="T4" fmla="*/ 222 w 222"/>
                  <a:gd name="T5" fmla="*/ 10 h 136"/>
                  <a:gd name="T6" fmla="*/ 222 w 222"/>
                  <a:gd name="T7" fmla="*/ 0 h 136"/>
                  <a:gd name="T8" fmla="*/ 0 w 222"/>
                  <a:gd name="T9" fmla="*/ 126 h 136"/>
                </a:gdLst>
                <a:ahLst/>
                <a:cxnLst>
                  <a:cxn ang="0">
                    <a:pos x="T0" y="T1"/>
                  </a:cxn>
                  <a:cxn ang="0">
                    <a:pos x="T2" y="T3"/>
                  </a:cxn>
                  <a:cxn ang="0">
                    <a:pos x="T4" y="T5"/>
                  </a:cxn>
                  <a:cxn ang="0">
                    <a:pos x="T6" y="T7"/>
                  </a:cxn>
                  <a:cxn ang="0">
                    <a:pos x="T8" y="T9"/>
                  </a:cxn>
                </a:cxnLst>
                <a:rect l="0" t="0" r="r" b="b"/>
                <a:pathLst>
                  <a:path w="222" h="136">
                    <a:moveTo>
                      <a:pt x="0" y="126"/>
                    </a:moveTo>
                    <a:lnTo>
                      <a:pt x="0" y="136"/>
                    </a:lnTo>
                    <a:lnTo>
                      <a:pt x="222" y="10"/>
                    </a:lnTo>
                    <a:lnTo>
                      <a:pt x="222" y="0"/>
                    </a:lnTo>
                    <a:lnTo>
                      <a:pt x="0" y="12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4" name="Freeform 239">
                <a:extLst>
                  <a:ext uri="{FF2B5EF4-FFF2-40B4-BE49-F238E27FC236}">
                    <a16:creationId xmlns:a16="http://schemas.microsoft.com/office/drawing/2014/main" id="{5B1AF057-CB26-3C7C-43C1-AB818B0342F2}"/>
                  </a:ext>
                </a:extLst>
              </p:cNvPr>
              <p:cNvSpPr>
                <a:spLocks/>
              </p:cNvSpPr>
              <p:nvPr/>
            </p:nvSpPr>
            <p:spPr bwMode="auto">
              <a:xfrm>
                <a:off x="6943" y="5662"/>
                <a:ext cx="257" cy="151"/>
              </a:xfrm>
              <a:custGeom>
                <a:avLst/>
                <a:gdLst>
                  <a:gd name="T0" fmla="*/ 0 w 257"/>
                  <a:gd name="T1" fmla="*/ 131 h 151"/>
                  <a:gd name="T2" fmla="*/ 35 w 257"/>
                  <a:gd name="T3" fmla="*/ 151 h 151"/>
                  <a:gd name="T4" fmla="*/ 257 w 257"/>
                  <a:gd name="T5" fmla="*/ 25 h 151"/>
                  <a:gd name="T6" fmla="*/ 222 w 257"/>
                  <a:gd name="T7" fmla="*/ 0 h 151"/>
                  <a:gd name="T8" fmla="*/ 0 w 257"/>
                  <a:gd name="T9" fmla="*/ 131 h 151"/>
                </a:gdLst>
                <a:ahLst/>
                <a:cxnLst>
                  <a:cxn ang="0">
                    <a:pos x="T0" y="T1"/>
                  </a:cxn>
                  <a:cxn ang="0">
                    <a:pos x="T2" y="T3"/>
                  </a:cxn>
                  <a:cxn ang="0">
                    <a:pos x="T4" y="T5"/>
                  </a:cxn>
                  <a:cxn ang="0">
                    <a:pos x="T6" y="T7"/>
                  </a:cxn>
                  <a:cxn ang="0">
                    <a:pos x="T8" y="T9"/>
                  </a:cxn>
                </a:cxnLst>
                <a:rect l="0" t="0" r="r" b="b"/>
                <a:pathLst>
                  <a:path w="257" h="151">
                    <a:moveTo>
                      <a:pt x="0" y="131"/>
                    </a:moveTo>
                    <a:lnTo>
                      <a:pt x="35" y="151"/>
                    </a:lnTo>
                    <a:lnTo>
                      <a:pt x="257" y="25"/>
                    </a:lnTo>
                    <a:lnTo>
                      <a:pt x="222" y="0"/>
                    </a:lnTo>
                    <a:lnTo>
                      <a:pt x="0" y="13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5" name="Freeform 240">
                <a:extLst>
                  <a:ext uri="{FF2B5EF4-FFF2-40B4-BE49-F238E27FC236}">
                    <a16:creationId xmlns:a16="http://schemas.microsoft.com/office/drawing/2014/main" id="{FD1F1767-A693-324C-A3FD-09A0F15C99CC}"/>
                  </a:ext>
                </a:extLst>
              </p:cNvPr>
              <p:cNvSpPr>
                <a:spLocks/>
              </p:cNvSpPr>
              <p:nvPr/>
            </p:nvSpPr>
            <p:spPr bwMode="auto">
              <a:xfrm>
                <a:off x="6898" y="581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6" name="Freeform 241">
                <a:extLst>
                  <a:ext uri="{FF2B5EF4-FFF2-40B4-BE49-F238E27FC236}">
                    <a16:creationId xmlns:a16="http://schemas.microsoft.com/office/drawing/2014/main" id="{3BF3BB34-61A9-24A6-D4C4-A2B9CA992488}"/>
                  </a:ext>
                </a:extLst>
              </p:cNvPr>
              <p:cNvSpPr>
                <a:spLocks/>
              </p:cNvSpPr>
              <p:nvPr/>
            </p:nvSpPr>
            <p:spPr bwMode="auto">
              <a:xfrm>
                <a:off x="6933" y="581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7" name="Freeform 242">
                <a:extLst>
                  <a:ext uri="{FF2B5EF4-FFF2-40B4-BE49-F238E27FC236}">
                    <a16:creationId xmlns:a16="http://schemas.microsoft.com/office/drawing/2014/main" id="{B22DD696-3ED8-D18D-2365-33BE5A0FDD23}"/>
                  </a:ext>
                </a:extLst>
              </p:cNvPr>
              <p:cNvSpPr>
                <a:spLocks/>
              </p:cNvSpPr>
              <p:nvPr/>
            </p:nvSpPr>
            <p:spPr bwMode="auto">
              <a:xfrm>
                <a:off x="6898" y="5798"/>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8" name="Freeform 243">
                <a:extLst>
                  <a:ext uri="{FF2B5EF4-FFF2-40B4-BE49-F238E27FC236}">
                    <a16:creationId xmlns:a16="http://schemas.microsoft.com/office/drawing/2014/main" id="{A7A7E09A-D2EE-0AA7-DC02-EE4AAFF46411}"/>
                  </a:ext>
                </a:extLst>
              </p:cNvPr>
              <p:cNvSpPr>
                <a:spLocks/>
              </p:cNvSpPr>
              <p:nvPr/>
            </p:nvSpPr>
            <p:spPr bwMode="auto">
              <a:xfrm>
                <a:off x="6853" y="5843"/>
                <a:ext cx="35" cy="36"/>
              </a:xfrm>
              <a:custGeom>
                <a:avLst/>
                <a:gdLst>
                  <a:gd name="T0" fmla="*/ 0 w 35"/>
                  <a:gd name="T1" fmla="*/ 0 h 36"/>
                  <a:gd name="T2" fmla="*/ 0 w 35"/>
                  <a:gd name="T3" fmla="*/ 10 h 36"/>
                  <a:gd name="T4" fmla="*/ 35 w 35"/>
                  <a:gd name="T5" fmla="*/ 36 h 36"/>
                  <a:gd name="T6" fmla="*/ 35 w 35"/>
                  <a:gd name="T7" fmla="*/ 21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0"/>
                    </a:lnTo>
                    <a:lnTo>
                      <a:pt x="35" y="36"/>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9" name="Freeform 244">
                <a:extLst>
                  <a:ext uri="{FF2B5EF4-FFF2-40B4-BE49-F238E27FC236}">
                    <a16:creationId xmlns:a16="http://schemas.microsoft.com/office/drawing/2014/main" id="{C89BC1BB-E216-2DAA-5266-324B7B076CCF}"/>
                  </a:ext>
                </a:extLst>
              </p:cNvPr>
              <p:cNvSpPr>
                <a:spLocks/>
              </p:cNvSpPr>
              <p:nvPr/>
            </p:nvSpPr>
            <p:spPr bwMode="auto">
              <a:xfrm>
                <a:off x="6888" y="5843"/>
                <a:ext cx="35" cy="36"/>
              </a:xfrm>
              <a:custGeom>
                <a:avLst/>
                <a:gdLst>
                  <a:gd name="T0" fmla="*/ 0 w 35"/>
                  <a:gd name="T1" fmla="*/ 21 h 36"/>
                  <a:gd name="T2" fmla="*/ 0 w 35"/>
                  <a:gd name="T3" fmla="*/ 36 h 36"/>
                  <a:gd name="T4" fmla="*/ 35 w 35"/>
                  <a:gd name="T5" fmla="*/ 16 h 36"/>
                  <a:gd name="T6" fmla="*/ 35 w 35"/>
                  <a:gd name="T7" fmla="*/ 0 h 36"/>
                  <a:gd name="T8" fmla="*/ 0 w 35"/>
                  <a:gd name="T9" fmla="*/ 21 h 36"/>
                </a:gdLst>
                <a:ahLst/>
                <a:cxnLst>
                  <a:cxn ang="0">
                    <a:pos x="T0" y="T1"/>
                  </a:cxn>
                  <a:cxn ang="0">
                    <a:pos x="T2" y="T3"/>
                  </a:cxn>
                  <a:cxn ang="0">
                    <a:pos x="T4" y="T5"/>
                  </a:cxn>
                  <a:cxn ang="0">
                    <a:pos x="T6" y="T7"/>
                  </a:cxn>
                  <a:cxn ang="0">
                    <a:pos x="T8" y="T9"/>
                  </a:cxn>
                </a:cxnLst>
                <a:rect l="0" t="0" r="r" b="b"/>
                <a:pathLst>
                  <a:path w="35" h="36">
                    <a:moveTo>
                      <a:pt x="0" y="21"/>
                    </a:moveTo>
                    <a:lnTo>
                      <a:pt x="0" y="36"/>
                    </a:lnTo>
                    <a:lnTo>
                      <a:pt x="35" y="16"/>
                    </a:lnTo>
                    <a:lnTo>
                      <a:pt x="35"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0" name="Freeform 245">
                <a:extLst>
                  <a:ext uri="{FF2B5EF4-FFF2-40B4-BE49-F238E27FC236}">
                    <a16:creationId xmlns:a16="http://schemas.microsoft.com/office/drawing/2014/main" id="{1BCC3D75-5BEC-4354-DBC3-20659F67BC5B}"/>
                  </a:ext>
                </a:extLst>
              </p:cNvPr>
              <p:cNvSpPr>
                <a:spLocks/>
              </p:cNvSpPr>
              <p:nvPr/>
            </p:nvSpPr>
            <p:spPr bwMode="auto">
              <a:xfrm>
                <a:off x="6853" y="5823"/>
                <a:ext cx="70" cy="41"/>
              </a:xfrm>
              <a:custGeom>
                <a:avLst/>
                <a:gdLst>
                  <a:gd name="T0" fmla="*/ 0 w 70"/>
                  <a:gd name="T1" fmla="*/ 20 h 41"/>
                  <a:gd name="T2" fmla="*/ 35 w 70"/>
                  <a:gd name="T3" fmla="*/ 41 h 41"/>
                  <a:gd name="T4" fmla="*/ 70 w 70"/>
                  <a:gd name="T5" fmla="*/ 20 h 41"/>
                  <a:gd name="T6" fmla="*/ 35 w 70"/>
                  <a:gd name="T7" fmla="*/ 0 h 41"/>
                  <a:gd name="T8" fmla="*/ 0 w 70"/>
                  <a:gd name="T9" fmla="*/ 20 h 41"/>
                </a:gdLst>
                <a:ahLst/>
                <a:cxnLst>
                  <a:cxn ang="0">
                    <a:pos x="T0" y="T1"/>
                  </a:cxn>
                  <a:cxn ang="0">
                    <a:pos x="T2" y="T3"/>
                  </a:cxn>
                  <a:cxn ang="0">
                    <a:pos x="T4" y="T5"/>
                  </a:cxn>
                  <a:cxn ang="0">
                    <a:pos x="T6" y="T7"/>
                  </a:cxn>
                  <a:cxn ang="0">
                    <a:pos x="T8" y="T9"/>
                  </a:cxn>
                </a:cxnLst>
                <a:rect l="0" t="0" r="r" b="b"/>
                <a:pathLst>
                  <a:path w="70" h="41">
                    <a:moveTo>
                      <a:pt x="0" y="20"/>
                    </a:moveTo>
                    <a:lnTo>
                      <a:pt x="35" y="41"/>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1" name="Freeform 246">
                <a:extLst>
                  <a:ext uri="{FF2B5EF4-FFF2-40B4-BE49-F238E27FC236}">
                    <a16:creationId xmlns:a16="http://schemas.microsoft.com/office/drawing/2014/main" id="{FEC190F8-CB63-0E5B-4E52-BECB650FB47B}"/>
                  </a:ext>
                </a:extLst>
              </p:cNvPr>
              <p:cNvSpPr>
                <a:spLocks/>
              </p:cNvSpPr>
              <p:nvPr/>
            </p:nvSpPr>
            <p:spPr bwMode="auto">
              <a:xfrm>
                <a:off x="6762" y="5899"/>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2" name="Freeform 247">
                <a:extLst>
                  <a:ext uri="{FF2B5EF4-FFF2-40B4-BE49-F238E27FC236}">
                    <a16:creationId xmlns:a16="http://schemas.microsoft.com/office/drawing/2014/main" id="{34E917B5-732A-0559-3AF0-02EAF2E346C8}"/>
                  </a:ext>
                </a:extLst>
              </p:cNvPr>
              <p:cNvSpPr>
                <a:spLocks/>
              </p:cNvSpPr>
              <p:nvPr/>
            </p:nvSpPr>
            <p:spPr bwMode="auto">
              <a:xfrm>
                <a:off x="6797" y="5869"/>
                <a:ext cx="81" cy="60"/>
              </a:xfrm>
              <a:custGeom>
                <a:avLst/>
                <a:gdLst>
                  <a:gd name="T0" fmla="*/ 0 w 81"/>
                  <a:gd name="T1" fmla="*/ 50 h 60"/>
                  <a:gd name="T2" fmla="*/ 0 w 81"/>
                  <a:gd name="T3" fmla="*/ 60 h 60"/>
                  <a:gd name="T4" fmla="*/ 81 w 81"/>
                  <a:gd name="T5" fmla="*/ 15 h 60"/>
                  <a:gd name="T6" fmla="*/ 81 w 81"/>
                  <a:gd name="T7" fmla="*/ 0 h 60"/>
                  <a:gd name="T8" fmla="*/ 0 w 81"/>
                  <a:gd name="T9" fmla="*/ 50 h 60"/>
                </a:gdLst>
                <a:ahLst/>
                <a:cxnLst>
                  <a:cxn ang="0">
                    <a:pos x="T0" y="T1"/>
                  </a:cxn>
                  <a:cxn ang="0">
                    <a:pos x="T2" y="T3"/>
                  </a:cxn>
                  <a:cxn ang="0">
                    <a:pos x="T4" y="T5"/>
                  </a:cxn>
                  <a:cxn ang="0">
                    <a:pos x="T6" y="T7"/>
                  </a:cxn>
                  <a:cxn ang="0">
                    <a:pos x="T8" y="T9"/>
                  </a:cxn>
                </a:cxnLst>
                <a:rect l="0" t="0" r="r" b="b"/>
                <a:pathLst>
                  <a:path w="81" h="60">
                    <a:moveTo>
                      <a:pt x="0" y="50"/>
                    </a:moveTo>
                    <a:lnTo>
                      <a:pt x="0" y="60"/>
                    </a:lnTo>
                    <a:lnTo>
                      <a:pt x="81" y="15"/>
                    </a:lnTo>
                    <a:lnTo>
                      <a:pt x="81" y="0"/>
                    </a:lnTo>
                    <a:lnTo>
                      <a:pt x="0" y="5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3" name="Freeform 248">
                <a:extLst>
                  <a:ext uri="{FF2B5EF4-FFF2-40B4-BE49-F238E27FC236}">
                    <a16:creationId xmlns:a16="http://schemas.microsoft.com/office/drawing/2014/main" id="{CFBEC1EB-6AA5-1D61-8725-926D9C9463C6}"/>
                  </a:ext>
                </a:extLst>
              </p:cNvPr>
              <p:cNvSpPr>
                <a:spLocks/>
              </p:cNvSpPr>
              <p:nvPr/>
            </p:nvSpPr>
            <p:spPr bwMode="auto">
              <a:xfrm>
                <a:off x="6762" y="5848"/>
                <a:ext cx="116" cy="71"/>
              </a:xfrm>
              <a:custGeom>
                <a:avLst/>
                <a:gdLst>
                  <a:gd name="T0" fmla="*/ 0 w 116"/>
                  <a:gd name="T1" fmla="*/ 51 h 71"/>
                  <a:gd name="T2" fmla="*/ 35 w 116"/>
                  <a:gd name="T3" fmla="*/ 71 h 71"/>
                  <a:gd name="T4" fmla="*/ 116 w 116"/>
                  <a:gd name="T5" fmla="*/ 21 h 71"/>
                  <a:gd name="T6" fmla="*/ 80 w 116"/>
                  <a:gd name="T7" fmla="*/ 0 h 71"/>
                  <a:gd name="T8" fmla="*/ 0 w 116"/>
                  <a:gd name="T9" fmla="*/ 51 h 71"/>
                </a:gdLst>
                <a:ahLst/>
                <a:cxnLst>
                  <a:cxn ang="0">
                    <a:pos x="T0" y="T1"/>
                  </a:cxn>
                  <a:cxn ang="0">
                    <a:pos x="T2" y="T3"/>
                  </a:cxn>
                  <a:cxn ang="0">
                    <a:pos x="T4" y="T5"/>
                  </a:cxn>
                  <a:cxn ang="0">
                    <a:pos x="T6" y="T7"/>
                  </a:cxn>
                  <a:cxn ang="0">
                    <a:pos x="T8" y="T9"/>
                  </a:cxn>
                </a:cxnLst>
                <a:rect l="0" t="0" r="r" b="b"/>
                <a:pathLst>
                  <a:path w="116" h="71">
                    <a:moveTo>
                      <a:pt x="0" y="51"/>
                    </a:moveTo>
                    <a:lnTo>
                      <a:pt x="35" y="71"/>
                    </a:lnTo>
                    <a:lnTo>
                      <a:pt x="116" y="21"/>
                    </a:lnTo>
                    <a:lnTo>
                      <a:pt x="80" y="0"/>
                    </a:lnTo>
                    <a:lnTo>
                      <a:pt x="0" y="5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4" name="Freeform 249">
                <a:extLst>
                  <a:ext uri="{FF2B5EF4-FFF2-40B4-BE49-F238E27FC236}">
                    <a16:creationId xmlns:a16="http://schemas.microsoft.com/office/drawing/2014/main" id="{BD8511D9-C3C9-D978-EE46-47DEE7410694}"/>
                  </a:ext>
                </a:extLst>
              </p:cNvPr>
              <p:cNvSpPr>
                <a:spLocks/>
              </p:cNvSpPr>
              <p:nvPr/>
            </p:nvSpPr>
            <p:spPr bwMode="auto">
              <a:xfrm>
                <a:off x="6903" y="4766"/>
                <a:ext cx="156" cy="277"/>
              </a:xfrm>
              <a:custGeom>
                <a:avLst/>
                <a:gdLst>
                  <a:gd name="T0" fmla="*/ 0 w 156"/>
                  <a:gd name="T1" fmla="*/ 90 h 277"/>
                  <a:gd name="T2" fmla="*/ 0 w 156"/>
                  <a:gd name="T3" fmla="*/ 277 h 277"/>
                  <a:gd name="T4" fmla="*/ 156 w 156"/>
                  <a:gd name="T5" fmla="*/ 181 h 277"/>
                  <a:gd name="T6" fmla="*/ 156 w 156"/>
                  <a:gd name="T7" fmla="*/ 0 h 277"/>
                  <a:gd name="T8" fmla="*/ 0 w 156"/>
                  <a:gd name="T9" fmla="*/ 90 h 277"/>
                </a:gdLst>
                <a:ahLst/>
                <a:cxnLst>
                  <a:cxn ang="0">
                    <a:pos x="T0" y="T1"/>
                  </a:cxn>
                  <a:cxn ang="0">
                    <a:pos x="T2" y="T3"/>
                  </a:cxn>
                  <a:cxn ang="0">
                    <a:pos x="T4" y="T5"/>
                  </a:cxn>
                  <a:cxn ang="0">
                    <a:pos x="T6" y="T7"/>
                  </a:cxn>
                  <a:cxn ang="0">
                    <a:pos x="T8" y="T9"/>
                  </a:cxn>
                </a:cxnLst>
                <a:rect l="0" t="0" r="r" b="b"/>
                <a:pathLst>
                  <a:path w="156" h="277">
                    <a:moveTo>
                      <a:pt x="0" y="90"/>
                    </a:moveTo>
                    <a:lnTo>
                      <a:pt x="0" y="277"/>
                    </a:lnTo>
                    <a:lnTo>
                      <a:pt x="156" y="181"/>
                    </a:lnTo>
                    <a:lnTo>
                      <a:pt x="156" y="0"/>
                    </a:lnTo>
                    <a:lnTo>
                      <a:pt x="0" y="9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5" name="Freeform 250">
                <a:extLst>
                  <a:ext uri="{FF2B5EF4-FFF2-40B4-BE49-F238E27FC236}">
                    <a16:creationId xmlns:a16="http://schemas.microsoft.com/office/drawing/2014/main" id="{BE2915C0-F553-40A1-5DD3-0FF6F2278E4D}"/>
                  </a:ext>
                </a:extLst>
              </p:cNvPr>
              <p:cNvSpPr>
                <a:spLocks/>
              </p:cNvSpPr>
              <p:nvPr/>
            </p:nvSpPr>
            <p:spPr bwMode="auto">
              <a:xfrm>
                <a:off x="6747" y="4947"/>
                <a:ext cx="116" cy="75"/>
              </a:xfrm>
              <a:custGeom>
                <a:avLst/>
                <a:gdLst>
                  <a:gd name="T0" fmla="*/ 0 w 116"/>
                  <a:gd name="T1" fmla="*/ 65 h 75"/>
                  <a:gd name="T2" fmla="*/ 0 w 116"/>
                  <a:gd name="T3" fmla="*/ 75 h 75"/>
                  <a:gd name="T4" fmla="*/ 116 w 116"/>
                  <a:gd name="T5" fmla="*/ 10 h 75"/>
                  <a:gd name="T6" fmla="*/ 116 w 116"/>
                  <a:gd name="T7" fmla="*/ 0 h 75"/>
                  <a:gd name="T8" fmla="*/ 0 w 116"/>
                  <a:gd name="T9" fmla="*/ 65 h 75"/>
                </a:gdLst>
                <a:ahLst/>
                <a:cxnLst>
                  <a:cxn ang="0">
                    <a:pos x="T0" y="T1"/>
                  </a:cxn>
                  <a:cxn ang="0">
                    <a:pos x="T2" y="T3"/>
                  </a:cxn>
                  <a:cxn ang="0">
                    <a:pos x="T4" y="T5"/>
                  </a:cxn>
                  <a:cxn ang="0">
                    <a:pos x="T6" y="T7"/>
                  </a:cxn>
                  <a:cxn ang="0">
                    <a:pos x="T8" y="T9"/>
                  </a:cxn>
                </a:cxnLst>
                <a:rect l="0" t="0" r="r" b="b"/>
                <a:pathLst>
                  <a:path w="116" h="75">
                    <a:moveTo>
                      <a:pt x="0" y="65"/>
                    </a:moveTo>
                    <a:lnTo>
                      <a:pt x="0" y="75"/>
                    </a:lnTo>
                    <a:lnTo>
                      <a:pt x="116" y="10"/>
                    </a:lnTo>
                    <a:lnTo>
                      <a:pt x="116" y="0"/>
                    </a:lnTo>
                    <a:lnTo>
                      <a:pt x="0" y="6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6" name="Freeform 251">
                <a:extLst>
                  <a:ext uri="{FF2B5EF4-FFF2-40B4-BE49-F238E27FC236}">
                    <a16:creationId xmlns:a16="http://schemas.microsoft.com/office/drawing/2014/main" id="{B4485CC2-401F-36AD-ACAF-D79D560C2E38}"/>
                  </a:ext>
                </a:extLst>
              </p:cNvPr>
              <p:cNvSpPr>
                <a:spLocks/>
              </p:cNvSpPr>
              <p:nvPr/>
            </p:nvSpPr>
            <p:spPr bwMode="auto">
              <a:xfrm>
                <a:off x="6747" y="4927"/>
                <a:ext cx="116" cy="70"/>
              </a:xfrm>
              <a:custGeom>
                <a:avLst/>
                <a:gdLst>
                  <a:gd name="T0" fmla="*/ 0 w 116"/>
                  <a:gd name="T1" fmla="*/ 65 h 70"/>
                  <a:gd name="T2" fmla="*/ 0 w 116"/>
                  <a:gd name="T3" fmla="*/ 70 h 70"/>
                  <a:gd name="T4" fmla="*/ 116 w 116"/>
                  <a:gd name="T5" fmla="*/ 5 h 70"/>
                  <a:gd name="T6" fmla="*/ 116 w 116"/>
                  <a:gd name="T7" fmla="*/ 0 h 70"/>
                  <a:gd name="T8" fmla="*/ 0 w 116"/>
                  <a:gd name="T9" fmla="*/ 65 h 70"/>
                </a:gdLst>
                <a:ahLst/>
                <a:cxnLst>
                  <a:cxn ang="0">
                    <a:pos x="T0" y="T1"/>
                  </a:cxn>
                  <a:cxn ang="0">
                    <a:pos x="T2" y="T3"/>
                  </a:cxn>
                  <a:cxn ang="0">
                    <a:pos x="T4" y="T5"/>
                  </a:cxn>
                  <a:cxn ang="0">
                    <a:pos x="T6" y="T7"/>
                  </a:cxn>
                  <a:cxn ang="0">
                    <a:pos x="T8" y="T9"/>
                  </a:cxn>
                </a:cxnLst>
                <a:rect l="0" t="0" r="r" b="b"/>
                <a:pathLst>
                  <a:path w="116" h="70">
                    <a:moveTo>
                      <a:pt x="0" y="65"/>
                    </a:moveTo>
                    <a:lnTo>
                      <a:pt x="0" y="70"/>
                    </a:lnTo>
                    <a:lnTo>
                      <a:pt x="116" y="5"/>
                    </a:lnTo>
                    <a:lnTo>
                      <a:pt x="116" y="0"/>
                    </a:lnTo>
                    <a:lnTo>
                      <a:pt x="0" y="6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7" name="Freeform 252">
                <a:extLst>
                  <a:ext uri="{FF2B5EF4-FFF2-40B4-BE49-F238E27FC236}">
                    <a16:creationId xmlns:a16="http://schemas.microsoft.com/office/drawing/2014/main" id="{218E955B-ACFE-7C0A-FDD6-FED7E899C1AD}"/>
                  </a:ext>
                </a:extLst>
              </p:cNvPr>
              <p:cNvSpPr>
                <a:spLocks/>
              </p:cNvSpPr>
              <p:nvPr/>
            </p:nvSpPr>
            <p:spPr bwMode="auto">
              <a:xfrm>
                <a:off x="6747" y="4902"/>
                <a:ext cx="116" cy="75"/>
              </a:xfrm>
              <a:custGeom>
                <a:avLst/>
                <a:gdLst>
                  <a:gd name="T0" fmla="*/ 0 w 116"/>
                  <a:gd name="T1" fmla="*/ 65 h 75"/>
                  <a:gd name="T2" fmla="*/ 0 w 116"/>
                  <a:gd name="T3" fmla="*/ 75 h 75"/>
                  <a:gd name="T4" fmla="*/ 116 w 116"/>
                  <a:gd name="T5" fmla="*/ 5 h 75"/>
                  <a:gd name="T6" fmla="*/ 116 w 116"/>
                  <a:gd name="T7" fmla="*/ 0 h 75"/>
                  <a:gd name="T8" fmla="*/ 0 w 116"/>
                  <a:gd name="T9" fmla="*/ 65 h 75"/>
                </a:gdLst>
                <a:ahLst/>
                <a:cxnLst>
                  <a:cxn ang="0">
                    <a:pos x="T0" y="T1"/>
                  </a:cxn>
                  <a:cxn ang="0">
                    <a:pos x="T2" y="T3"/>
                  </a:cxn>
                  <a:cxn ang="0">
                    <a:pos x="T4" y="T5"/>
                  </a:cxn>
                  <a:cxn ang="0">
                    <a:pos x="T6" y="T7"/>
                  </a:cxn>
                  <a:cxn ang="0">
                    <a:pos x="T8" y="T9"/>
                  </a:cxn>
                </a:cxnLst>
                <a:rect l="0" t="0" r="r" b="b"/>
                <a:pathLst>
                  <a:path w="116" h="75">
                    <a:moveTo>
                      <a:pt x="0" y="65"/>
                    </a:moveTo>
                    <a:lnTo>
                      <a:pt x="0" y="75"/>
                    </a:lnTo>
                    <a:lnTo>
                      <a:pt x="116" y="5"/>
                    </a:lnTo>
                    <a:lnTo>
                      <a:pt x="116" y="0"/>
                    </a:lnTo>
                    <a:lnTo>
                      <a:pt x="0" y="6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8" name="Freeform 253">
                <a:extLst>
                  <a:ext uri="{FF2B5EF4-FFF2-40B4-BE49-F238E27FC236}">
                    <a16:creationId xmlns:a16="http://schemas.microsoft.com/office/drawing/2014/main" id="{310671C3-975B-A034-13BD-BA81BF0F8CA9}"/>
                  </a:ext>
                </a:extLst>
              </p:cNvPr>
              <p:cNvSpPr>
                <a:spLocks/>
              </p:cNvSpPr>
              <p:nvPr/>
            </p:nvSpPr>
            <p:spPr bwMode="auto">
              <a:xfrm>
                <a:off x="6747" y="4876"/>
                <a:ext cx="116" cy="76"/>
              </a:xfrm>
              <a:custGeom>
                <a:avLst/>
                <a:gdLst>
                  <a:gd name="T0" fmla="*/ 0 w 116"/>
                  <a:gd name="T1" fmla="*/ 71 h 76"/>
                  <a:gd name="T2" fmla="*/ 0 w 116"/>
                  <a:gd name="T3" fmla="*/ 76 h 76"/>
                  <a:gd name="T4" fmla="*/ 116 w 116"/>
                  <a:gd name="T5" fmla="*/ 11 h 76"/>
                  <a:gd name="T6" fmla="*/ 116 w 116"/>
                  <a:gd name="T7" fmla="*/ 0 h 76"/>
                  <a:gd name="T8" fmla="*/ 0 w 116"/>
                  <a:gd name="T9" fmla="*/ 71 h 76"/>
                </a:gdLst>
                <a:ahLst/>
                <a:cxnLst>
                  <a:cxn ang="0">
                    <a:pos x="T0" y="T1"/>
                  </a:cxn>
                  <a:cxn ang="0">
                    <a:pos x="T2" y="T3"/>
                  </a:cxn>
                  <a:cxn ang="0">
                    <a:pos x="T4" y="T5"/>
                  </a:cxn>
                  <a:cxn ang="0">
                    <a:pos x="T6" y="T7"/>
                  </a:cxn>
                  <a:cxn ang="0">
                    <a:pos x="T8" y="T9"/>
                  </a:cxn>
                </a:cxnLst>
                <a:rect l="0" t="0" r="r" b="b"/>
                <a:pathLst>
                  <a:path w="116" h="76">
                    <a:moveTo>
                      <a:pt x="0" y="71"/>
                    </a:moveTo>
                    <a:lnTo>
                      <a:pt x="0" y="76"/>
                    </a:lnTo>
                    <a:lnTo>
                      <a:pt x="116" y="11"/>
                    </a:lnTo>
                    <a:lnTo>
                      <a:pt x="116" y="0"/>
                    </a:lnTo>
                    <a:lnTo>
                      <a:pt x="0" y="7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9" name="Freeform 254">
                <a:extLst>
                  <a:ext uri="{FF2B5EF4-FFF2-40B4-BE49-F238E27FC236}">
                    <a16:creationId xmlns:a16="http://schemas.microsoft.com/office/drawing/2014/main" id="{02996A30-7900-58E3-08A8-275C1E6B4747}"/>
                  </a:ext>
                </a:extLst>
              </p:cNvPr>
              <p:cNvSpPr>
                <a:spLocks/>
              </p:cNvSpPr>
              <p:nvPr/>
            </p:nvSpPr>
            <p:spPr bwMode="auto">
              <a:xfrm>
                <a:off x="6747" y="4992"/>
                <a:ext cx="116" cy="76"/>
              </a:xfrm>
              <a:custGeom>
                <a:avLst/>
                <a:gdLst>
                  <a:gd name="T0" fmla="*/ 0 w 116"/>
                  <a:gd name="T1" fmla="*/ 66 h 76"/>
                  <a:gd name="T2" fmla="*/ 0 w 116"/>
                  <a:gd name="T3" fmla="*/ 76 h 76"/>
                  <a:gd name="T4" fmla="*/ 116 w 116"/>
                  <a:gd name="T5" fmla="*/ 10 h 76"/>
                  <a:gd name="T6" fmla="*/ 116 w 116"/>
                  <a:gd name="T7" fmla="*/ 0 h 76"/>
                  <a:gd name="T8" fmla="*/ 0 w 116"/>
                  <a:gd name="T9" fmla="*/ 66 h 76"/>
                </a:gdLst>
                <a:ahLst/>
                <a:cxnLst>
                  <a:cxn ang="0">
                    <a:pos x="T0" y="T1"/>
                  </a:cxn>
                  <a:cxn ang="0">
                    <a:pos x="T2" y="T3"/>
                  </a:cxn>
                  <a:cxn ang="0">
                    <a:pos x="T4" y="T5"/>
                  </a:cxn>
                  <a:cxn ang="0">
                    <a:pos x="T6" y="T7"/>
                  </a:cxn>
                  <a:cxn ang="0">
                    <a:pos x="T8" y="T9"/>
                  </a:cxn>
                </a:cxnLst>
                <a:rect l="0" t="0" r="r" b="b"/>
                <a:pathLst>
                  <a:path w="116" h="76">
                    <a:moveTo>
                      <a:pt x="0" y="66"/>
                    </a:moveTo>
                    <a:lnTo>
                      <a:pt x="0" y="76"/>
                    </a:lnTo>
                    <a:lnTo>
                      <a:pt x="116" y="10"/>
                    </a:lnTo>
                    <a:lnTo>
                      <a:pt x="116" y="0"/>
                    </a:lnTo>
                    <a:lnTo>
                      <a:pt x="0" y="6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0" name="Freeform 255">
                <a:extLst>
                  <a:ext uri="{FF2B5EF4-FFF2-40B4-BE49-F238E27FC236}">
                    <a16:creationId xmlns:a16="http://schemas.microsoft.com/office/drawing/2014/main" id="{5B2B396F-FD3F-01EB-F729-BFAAB02E5DC8}"/>
                  </a:ext>
                </a:extLst>
              </p:cNvPr>
              <p:cNvSpPr>
                <a:spLocks/>
              </p:cNvSpPr>
              <p:nvPr/>
            </p:nvSpPr>
            <p:spPr bwMode="auto">
              <a:xfrm>
                <a:off x="6747" y="4972"/>
                <a:ext cx="116" cy="71"/>
              </a:xfrm>
              <a:custGeom>
                <a:avLst/>
                <a:gdLst>
                  <a:gd name="T0" fmla="*/ 0 w 116"/>
                  <a:gd name="T1" fmla="*/ 66 h 71"/>
                  <a:gd name="T2" fmla="*/ 0 w 116"/>
                  <a:gd name="T3" fmla="*/ 71 h 71"/>
                  <a:gd name="T4" fmla="*/ 116 w 116"/>
                  <a:gd name="T5" fmla="*/ 5 h 71"/>
                  <a:gd name="T6" fmla="*/ 116 w 116"/>
                  <a:gd name="T7" fmla="*/ 0 h 71"/>
                  <a:gd name="T8" fmla="*/ 0 w 116"/>
                  <a:gd name="T9" fmla="*/ 66 h 71"/>
                </a:gdLst>
                <a:ahLst/>
                <a:cxnLst>
                  <a:cxn ang="0">
                    <a:pos x="T0" y="T1"/>
                  </a:cxn>
                  <a:cxn ang="0">
                    <a:pos x="T2" y="T3"/>
                  </a:cxn>
                  <a:cxn ang="0">
                    <a:pos x="T4" y="T5"/>
                  </a:cxn>
                  <a:cxn ang="0">
                    <a:pos x="T6" y="T7"/>
                  </a:cxn>
                  <a:cxn ang="0">
                    <a:pos x="T8" y="T9"/>
                  </a:cxn>
                </a:cxnLst>
                <a:rect l="0" t="0" r="r" b="b"/>
                <a:pathLst>
                  <a:path w="116" h="71">
                    <a:moveTo>
                      <a:pt x="0" y="66"/>
                    </a:moveTo>
                    <a:lnTo>
                      <a:pt x="0" y="71"/>
                    </a:lnTo>
                    <a:lnTo>
                      <a:pt x="116" y="5"/>
                    </a:lnTo>
                    <a:lnTo>
                      <a:pt x="116" y="0"/>
                    </a:lnTo>
                    <a:lnTo>
                      <a:pt x="0" y="6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1" name="Freeform 256">
                <a:extLst>
                  <a:ext uri="{FF2B5EF4-FFF2-40B4-BE49-F238E27FC236}">
                    <a16:creationId xmlns:a16="http://schemas.microsoft.com/office/drawing/2014/main" id="{A3CF53BA-726D-883C-F89B-1520E4FFB2BC}"/>
                  </a:ext>
                </a:extLst>
              </p:cNvPr>
              <p:cNvSpPr>
                <a:spLocks/>
              </p:cNvSpPr>
              <p:nvPr/>
            </p:nvSpPr>
            <p:spPr bwMode="auto">
              <a:xfrm>
                <a:off x="6777" y="5017"/>
                <a:ext cx="86" cy="56"/>
              </a:xfrm>
              <a:custGeom>
                <a:avLst/>
                <a:gdLst>
                  <a:gd name="T0" fmla="*/ 0 w 86"/>
                  <a:gd name="T1" fmla="*/ 51 h 56"/>
                  <a:gd name="T2" fmla="*/ 0 w 86"/>
                  <a:gd name="T3" fmla="*/ 56 h 56"/>
                  <a:gd name="T4" fmla="*/ 86 w 86"/>
                  <a:gd name="T5" fmla="*/ 5 h 56"/>
                  <a:gd name="T6" fmla="*/ 86 w 86"/>
                  <a:gd name="T7" fmla="*/ 0 h 56"/>
                  <a:gd name="T8" fmla="*/ 0 w 86"/>
                  <a:gd name="T9" fmla="*/ 51 h 56"/>
                </a:gdLst>
                <a:ahLst/>
                <a:cxnLst>
                  <a:cxn ang="0">
                    <a:pos x="T0" y="T1"/>
                  </a:cxn>
                  <a:cxn ang="0">
                    <a:pos x="T2" y="T3"/>
                  </a:cxn>
                  <a:cxn ang="0">
                    <a:pos x="T4" y="T5"/>
                  </a:cxn>
                  <a:cxn ang="0">
                    <a:pos x="T6" y="T7"/>
                  </a:cxn>
                  <a:cxn ang="0">
                    <a:pos x="T8" y="T9"/>
                  </a:cxn>
                </a:cxnLst>
                <a:rect l="0" t="0" r="r" b="b"/>
                <a:pathLst>
                  <a:path w="86" h="56">
                    <a:moveTo>
                      <a:pt x="0" y="51"/>
                    </a:moveTo>
                    <a:lnTo>
                      <a:pt x="0" y="56"/>
                    </a:lnTo>
                    <a:lnTo>
                      <a:pt x="86" y="5"/>
                    </a:lnTo>
                    <a:lnTo>
                      <a:pt x="86" y="0"/>
                    </a:lnTo>
                    <a:lnTo>
                      <a:pt x="0" y="5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2" name="Freeform 257">
                <a:extLst>
                  <a:ext uri="{FF2B5EF4-FFF2-40B4-BE49-F238E27FC236}">
                    <a16:creationId xmlns:a16="http://schemas.microsoft.com/office/drawing/2014/main" id="{9911AB24-E726-B0AF-608E-EB0CABC32614}"/>
                  </a:ext>
                </a:extLst>
              </p:cNvPr>
              <p:cNvSpPr>
                <a:spLocks/>
              </p:cNvSpPr>
              <p:nvPr/>
            </p:nvSpPr>
            <p:spPr bwMode="auto">
              <a:xfrm>
                <a:off x="7034" y="4700"/>
                <a:ext cx="10" cy="20"/>
              </a:xfrm>
              <a:custGeom>
                <a:avLst/>
                <a:gdLst>
                  <a:gd name="T0" fmla="*/ 1 w 2"/>
                  <a:gd name="T1" fmla="*/ 1 h 4"/>
                  <a:gd name="T2" fmla="*/ 0 w 2"/>
                  <a:gd name="T3" fmla="*/ 3 h 4"/>
                  <a:gd name="T4" fmla="*/ 1 w 2"/>
                  <a:gd name="T5" fmla="*/ 3 h 4"/>
                  <a:gd name="T6" fmla="*/ 2 w 2"/>
                  <a:gd name="T7" fmla="*/ 1 h 4"/>
                  <a:gd name="T8" fmla="*/ 1 w 2"/>
                  <a:gd name="T9" fmla="*/ 1 h 4"/>
                </a:gdLst>
                <a:ahLst/>
                <a:cxnLst>
                  <a:cxn ang="0">
                    <a:pos x="T0" y="T1"/>
                  </a:cxn>
                  <a:cxn ang="0">
                    <a:pos x="T2" y="T3"/>
                  </a:cxn>
                  <a:cxn ang="0">
                    <a:pos x="T4" y="T5"/>
                  </a:cxn>
                  <a:cxn ang="0">
                    <a:pos x="T6" y="T7"/>
                  </a:cxn>
                  <a:cxn ang="0">
                    <a:pos x="T8" y="T9"/>
                  </a:cxn>
                </a:cxnLst>
                <a:rect l="0" t="0" r="r" b="b"/>
                <a:pathLst>
                  <a:path w="2" h="4">
                    <a:moveTo>
                      <a:pt x="1" y="1"/>
                    </a:moveTo>
                    <a:cubicBezTo>
                      <a:pt x="0" y="1"/>
                      <a:pt x="0" y="2"/>
                      <a:pt x="0" y="3"/>
                    </a:cubicBezTo>
                    <a:cubicBezTo>
                      <a:pt x="0" y="3"/>
                      <a:pt x="0" y="4"/>
                      <a:pt x="1" y="3"/>
                    </a:cubicBezTo>
                    <a:cubicBezTo>
                      <a:pt x="1" y="3"/>
                      <a:pt x="2" y="2"/>
                      <a:pt x="2" y="1"/>
                    </a:cubicBezTo>
                    <a:cubicBezTo>
                      <a:pt x="2" y="1"/>
                      <a:pt x="1" y="0"/>
                      <a:pt x="1" y="1"/>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3" name="Freeform 258">
                <a:extLst>
                  <a:ext uri="{FF2B5EF4-FFF2-40B4-BE49-F238E27FC236}">
                    <a16:creationId xmlns:a16="http://schemas.microsoft.com/office/drawing/2014/main" id="{8D74B0CA-15EA-5936-01D8-C814B8D46E19}"/>
                  </a:ext>
                </a:extLst>
              </p:cNvPr>
              <p:cNvSpPr>
                <a:spLocks noEditPoints="1"/>
              </p:cNvSpPr>
              <p:nvPr/>
            </p:nvSpPr>
            <p:spPr bwMode="auto">
              <a:xfrm>
                <a:off x="6712" y="4660"/>
                <a:ext cx="387" cy="282"/>
              </a:xfrm>
              <a:custGeom>
                <a:avLst/>
                <a:gdLst>
                  <a:gd name="T0" fmla="*/ 75 w 77"/>
                  <a:gd name="T1" fmla="*/ 1 h 56"/>
                  <a:gd name="T2" fmla="*/ 77 w 77"/>
                  <a:gd name="T3" fmla="*/ 2 h 56"/>
                  <a:gd name="T4" fmla="*/ 77 w 77"/>
                  <a:gd name="T5" fmla="*/ 12 h 56"/>
                  <a:gd name="T6" fmla="*/ 75 w 77"/>
                  <a:gd name="T7" fmla="*/ 11 h 56"/>
                  <a:gd name="T8" fmla="*/ 2 w 77"/>
                  <a:gd name="T9" fmla="*/ 53 h 56"/>
                  <a:gd name="T10" fmla="*/ 0 w 77"/>
                  <a:gd name="T11" fmla="*/ 56 h 56"/>
                  <a:gd name="T12" fmla="*/ 0 w 77"/>
                  <a:gd name="T13" fmla="*/ 46 h 56"/>
                  <a:gd name="T14" fmla="*/ 2 w 77"/>
                  <a:gd name="T15" fmla="*/ 43 h 56"/>
                  <a:gd name="T16" fmla="*/ 75 w 77"/>
                  <a:gd name="T17" fmla="*/ 1 h 56"/>
                  <a:gd name="T18" fmla="*/ 69 w 77"/>
                  <a:gd name="T19" fmla="*/ 9 h 56"/>
                  <a:gd name="T20" fmla="*/ 70 w 77"/>
                  <a:gd name="T21" fmla="*/ 7 h 56"/>
                  <a:gd name="T22" fmla="*/ 69 w 77"/>
                  <a:gd name="T23" fmla="*/ 6 h 56"/>
                  <a:gd name="T24" fmla="*/ 68 w 77"/>
                  <a:gd name="T25" fmla="*/ 8 h 56"/>
                  <a:gd name="T26" fmla="*/ 69 w 77"/>
                  <a:gd name="T27" fmla="*/ 9 h 56"/>
                  <a:gd name="T28" fmla="*/ 65 w 77"/>
                  <a:gd name="T29" fmla="*/ 11 h 56"/>
                  <a:gd name="T30" fmla="*/ 66 w 77"/>
                  <a:gd name="T31" fmla="*/ 9 h 56"/>
                  <a:gd name="T32" fmla="*/ 65 w 77"/>
                  <a:gd name="T33" fmla="*/ 9 h 56"/>
                  <a:gd name="T34" fmla="*/ 64 w 77"/>
                  <a:gd name="T35" fmla="*/ 11 h 56"/>
                  <a:gd name="T36" fmla="*/ 65 w 77"/>
                  <a:gd name="T37" fmla="*/ 11 h 56"/>
                  <a:gd name="T38" fmla="*/ 74 w 77"/>
                  <a:gd name="T39" fmla="*/ 6 h 56"/>
                  <a:gd name="T40" fmla="*/ 75 w 77"/>
                  <a:gd name="T41" fmla="*/ 4 h 56"/>
                  <a:gd name="T42" fmla="*/ 74 w 77"/>
                  <a:gd name="T43" fmla="*/ 4 h 56"/>
                  <a:gd name="T44" fmla="*/ 72 w 77"/>
                  <a:gd name="T45" fmla="*/ 6 h 56"/>
                  <a:gd name="T46" fmla="*/ 74 w 77"/>
                  <a:gd name="T47" fmla="*/ 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7" h="56">
                    <a:moveTo>
                      <a:pt x="75" y="1"/>
                    </a:moveTo>
                    <a:cubicBezTo>
                      <a:pt x="76" y="0"/>
                      <a:pt x="77" y="1"/>
                      <a:pt x="77" y="2"/>
                    </a:cubicBezTo>
                    <a:cubicBezTo>
                      <a:pt x="77" y="12"/>
                      <a:pt x="77" y="12"/>
                      <a:pt x="77" y="12"/>
                    </a:cubicBezTo>
                    <a:cubicBezTo>
                      <a:pt x="77" y="11"/>
                      <a:pt x="76" y="10"/>
                      <a:pt x="75" y="11"/>
                    </a:cubicBezTo>
                    <a:cubicBezTo>
                      <a:pt x="2" y="53"/>
                      <a:pt x="2" y="53"/>
                      <a:pt x="2" y="53"/>
                    </a:cubicBezTo>
                    <a:cubicBezTo>
                      <a:pt x="1" y="54"/>
                      <a:pt x="0" y="55"/>
                      <a:pt x="0" y="56"/>
                    </a:cubicBezTo>
                    <a:cubicBezTo>
                      <a:pt x="0" y="46"/>
                      <a:pt x="0" y="46"/>
                      <a:pt x="0" y="46"/>
                    </a:cubicBezTo>
                    <a:cubicBezTo>
                      <a:pt x="0" y="45"/>
                      <a:pt x="1" y="44"/>
                      <a:pt x="2" y="43"/>
                    </a:cubicBezTo>
                    <a:lnTo>
                      <a:pt x="75" y="1"/>
                    </a:lnTo>
                    <a:close/>
                    <a:moveTo>
                      <a:pt x="69" y="9"/>
                    </a:moveTo>
                    <a:cubicBezTo>
                      <a:pt x="70" y="8"/>
                      <a:pt x="70" y="8"/>
                      <a:pt x="70" y="7"/>
                    </a:cubicBezTo>
                    <a:cubicBezTo>
                      <a:pt x="70" y="6"/>
                      <a:pt x="70" y="6"/>
                      <a:pt x="69" y="6"/>
                    </a:cubicBezTo>
                    <a:cubicBezTo>
                      <a:pt x="69" y="7"/>
                      <a:pt x="68" y="7"/>
                      <a:pt x="68" y="8"/>
                    </a:cubicBezTo>
                    <a:cubicBezTo>
                      <a:pt x="68" y="9"/>
                      <a:pt x="69" y="9"/>
                      <a:pt x="69" y="9"/>
                    </a:cubicBezTo>
                    <a:moveTo>
                      <a:pt x="65" y="11"/>
                    </a:moveTo>
                    <a:cubicBezTo>
                      <a:pt x="65" y="11"/>
                      <a:pt x="66" y="10"/>
                      <a:pt x="66" y="9"/>
                    </a:cubicBezTo>
                    <a:cubicBezTo>
                      <a:pt x="66" y="9"/>
                      <a:pt x="65" y="8"/>
                      <a:pt x="65" y="9"/>
                    </a:cubicBezTo>
                    <a:cubicBezTo>
                      <a:pt x="64" y="9"/>
                      <a:pt x="64" y="10"/>
                      <a:pt x="64" y="11"/>
                    </a:cubicBezTo>
                    <a:cubicBezTo>
                      <a:pt x="64" y="11"/>
                      <a:pt x="64" y="12"/>
                      <a:pt x="65" y="11"/>
                    </a:cubicBezTo>
                    <a:moveTo>
                      <a:pt x="74" y="6"/>
                    </a:moveTo>
                    <a:cubicBezTo>
                      <a:pt x="74" y="6"/>
                      <a:pt x="75" y="5"/>
                      <a:pt x="75" y="4"/>
                    </a:cubicBezTo>
                    <a:cubicBezTo>
                      <a:pt x="75" y="4"/>
                      <a:pt x="74" y="3"/>
                      <a:pt x="74" y="4"/>
                    </a:cubicBezTo>
                    <a:cubicBezTo>
                      <a:pt x="73" y="4"/>
                      <a:pt x="72" y="5"/>
                      <a:pt x="72" y="6"/>
                    </a:cubicBezTo>
                    <a:cubicBezTo>
                      <a:pt x="72" y="6"/>
                      <a:pt x="73" y="7"/>
                      <a:pt x="74" y="6"/>
                    </a:cubicBezTo>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4" name="Freeform 259">
                <a:extLst>
                  <a:ext uri="{FF2B5EF4-FFF2-40B4-BE49-F238E27FC236}">
                    <a16:creationId xmlns:a16="http://schemas.microsoft.com/office/drawing/2014/main" id="{FF93451B-198D-97C1-101B-E2F2D2F10593}"/>
                  </a:ext>
                </a:extLst>
              </p:cNvPr>
              <p:cNvSpPr>
                <a:spLocks noEditPoints="1"/>
              </p:cNvSpPr>
              <p:nvPr/>
            </p:nvSpPr>
            <p:spPr bwMode="auto">
              <a:xfrm>
                <a:off x="6712" y="4710"/>
                <a:ext cx="387" cy="484"/>
              </a:xfrm>
              <a:custGeom>
                <a:avLst/>
                <a:gdLst>
                  <a:gd name="T0" fmla="*/ 75 w 77"/>
                  <a:gd name="T1" fmla="*/ 1 h 96"/>
                  <a:gd name="T2" fmla="*/ 77 w 77"/>
                  <a:gd name="T3" fmla="*/ 2 h 96"/>
                  <a:gd name="T4" fmla="*/ 77 w 77"/>
                  <a:gd name="T5" fmla="*/ 50 h 96"/>
                  <a:gd name="T6" fmla="*/ 75 w 77"/>
                  <a:gd name="T7" fmla="*/ 53 h 96"/>
                  <a:gd name="T8" fmla="*/ 2 w 77"/>
                  <a:gd name="T9" fmla="*/ 95 h 96"/>
                  <a:gd name="T10" fmla="*/ 0 w 77"/>
                  <a:gd name="T11" fmla="*/ 94 h 96"/>
                  <a:gd name="T12" fmla="*/ 0 w 77"/>
                  <a:gd name="T13" fmla="*/ 46 h 96"/>
                  <a:gd name="T14" fmla="*/ 2 w 77"/>
                  <a:gd name="T15" fmla="*/ 43 h 96"/>
                  <a:gd name="T16" fmla="*/ 75 w 77"/>
                  <a:gd name="T17" fmla="*/ 1 h 96"/>
                  <a:gd name="T18" fmla="*/ 38 w 77"/>
                  <a:gd name="T19" fmla="*/ 66 h 96"/>
                  <a:gd name="T20" fmla="*/ 69 w 77"/>
                  <a:gd name="T21" fmla="*/ 47 h 96"/>
                  <a:gd name="T22" fmla="*/ 69 w 77"/>
                  <a:gd name="T23" fmla="*/ 11 h 96"/>
                  <a:gd name="T24" fmla="*/ 38 w 77"/>
                  <a:gd name="T25" fmla="*/ 29 h 96"/>
                  <a:gd name="T26" fmla="*/ 38 w 77"/>
                  <a:gd name="T27" fmla="*/ 66 h 96"/>
                  <a:gd name="T28" fmla="*/ 7 w 77"/>
                  <a:gd name="T29" fmla="*/ 66 h 96"/>
                  <a:gd name="T30" fmla="*/ 30 w 77"/>
                  <a:gd name="T31" fmla="*/ 53 h 96"/>
                  <a:gd name="T32" fmla="*/ 30 w 77"/>
                  <a:gd name="T33" fmla="*/ 52 h 96"/>
                  <a:gd name="T34" fmla="*/ 7 w 77"/>
                  <a:gd name="T35" fmla="*/ 65 h 96"/>
                  <a:gd name="T36" fmla="*/ 7 w 77"/>
                  <a:gd name="T37" fmla="*/ 66 h 96"/>
                  <a:gd name="T38" fmla="*/ 7 w 77"/>
                  <a:gd name="T39" fmla="*/ 53 h 96"/>
                  <a:gd name="T40" fmla="*/ 30 w 77"/>
                  <a:gd name="T41" fmla="*/ 39 h 96"/>
                  <a:gd name="T42" fmla="*/ 30 w 77"/>
                  <a:gd name="T43" fmla="*/ 38 h 96"/>
                  <a:gd name="T44" fmla="*/ 7 w 77"/>
                  <a:gd name="T45" fmla="*/ 51 h 96"/>
                  <a:gd name="T46" fmla="*/ 7 w 77"/>
                  <a:gd name="T47" fmla="*/ 53 h 96"/>
                  <a:gd name="T48" fmla="*/ 7 w 77"/>
                  <a:gd name="T49" fmla="*/ 57 h 96"/>
                  <a:gd name="T50" fmla="*/ 30 w 77"/>
                  <a:gd name="T51" fmla="*/ 44 h 96"/>
                  <a:gd name="T52" fmla="*/ 30 w 77"/>
                  <a:gd name="T53" fmla="*/ 43 h 96"/>
                  <a:gd name="T54" fmla="*/ 7 w 77"/>
                  <a:gd name="T55" fmla="*/ 56 h 96"/>
                  <a:gd name="T56" fmla="*/ 7 w 77"/>
                  <a:gd name="T57" fmla="*/ 57 h 96"/>
                  <a:gd name="T58" fmla="*/ 7 w 77"/>
                  <a:gd name="T59" fmla="*/ 48 h 96"/>
                  <a:gd name="T60" fmla="*/ 30 w 77"/>
                  <a:gd name="T61" fmla="*/ 35 h 96"/>
                  <a:gd name="T62" fmla="*/ 30 w 77"/>
                  <a:gd name="T63" fmla="*/ 33 h 96"/>
                  <a:gd name="T64" fmla="*/ 7 w 77"/>
                  <a:gd name="T65" fmla="*/ 47 h 96"/>
                  <a:gd name="T66" fmla="*/ 7 w 77"/>
                  <a:gd name="T67" fmla="*/ 48 h 96"/>
                  <a:gd name="T68" fmla="*/ 7 w 77"/>
                  <a:gd name="T69" fmla="*/ 71 h 96"/>
                  <a:gd name="T70" fmla="*/ 30 w 77"/>
                  <a:gd name="T71" fmla="*/ 58 h 96"/>
                  <a:gd name="T72" fmla="*/ 30 w 77"/>
                  <a:gd name="T73" fmla="*/ 56 h 96"/>
                  <a:gd name="T74" fmla="*/ 7 w 77"/>
                  <a:gd name="T75" fmla="*/ 69 h 96"/>
                  <a:gd name="T76" fmla="*/ 7 w 77"/>
                  <a:gd name="T77" fmla="*/ 71 h 96"/>
                  <a:gd name="T78" fmla="*/ 7 w 77"/>
                  <a:gd name="T79" fmla="*/ 62 h 96"/>
                  <a:gd name="T80" fmla="*/ 30 w 77"/>
                  <a:gd name="T81" fmla="*/ 49 h 96"/>
                  <a:gd name="T82" fmla="*/ 30 w 77"/>
                  <a:gd name="T83" fmla="*/ 47 h 96"/>
                  <a:gd name="T84" fmla="*/ 7 w 77"/>
                  <a:gd name="T85" fmla="*/ 60 h 96"/>
                  <a:gd name="T86" fmla="*/ 7 w 77"/>
                  <a:gd name="T87" fmla="*/ 62 h 96"/>
                  <a:gd name="T88" fmla="*/ 13 w 77"/>
                  <a:gd name="T89" fmla="*/ 72 h 96"/>
                  <a:gd name="T90" fmla="*/ 30 w 77"/>
                  <a:gd name="T91" fmla="*/ 62 h 96"/>
                  <a:gd name="T92" fmla="*/ 30 w 77"/>
                  <a:gd name="T93" fmla="*/ 61 h 96"/>
                  <a:gd name="T94" fmla="*/ 13 w 77"/>
                  <a:gd name="T95" fmla="*/ 71 h 96"/>
                  <a:gd name="T96" fmla="*/ 13 w 77"/>
                  <a:gd name="T97" fmla="*/ 7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7" h="96">
                    <a:moveTo>
                      <a:pt x="75" y="1"/>
                    </a:moveTo>
                    <a:cubicBezTo>
                      <a:pt x="76" y="0"/>
                      <a:pt x="77" y="1"/>
                      <a:pt x="77" y="2"/>
                    </a:cubicBezTo>
                    <a:cubicBezTo>
                      <a:pt x="77" y="50"/>
                      <a:pt x="77" y="50"/>
                      <a:pt x="77" y="50"/>
                    </a:cubicBezTo>
                    <a:cubicBezTo>
                      <a:pt x="77" y="51"/>
                      <a:pt x="76" y="52"/>
                      <a:pt x="75" y="53"/>
                    </a:cubicBezTo>
                    <a:cubicBezTo>
                      <a:pt x="2" y="95"/>
                      <a:pt x="2" y="95"/>
                      <a:pt x="2" y="95"/>
                    </a:cubicBezTo>
                    <a:cubicBezTo>
                      <a:pt x="1" y="96"/>
                      <a:pt x="0" y="95"/>
                      <a:pt x="0" y="94"/>
                    </a:cubicBezTo>
                    <a:cubicBezTo>
                      <a:pt x="0" y="46"/>
                      <a:pt x="0" y="46"/>
                      <a:pt x="0" y="46"/>
                    </a:cubicBezTo>
                    <a:cubicBezTo>
                      <a:pt x="0" y="45"/>
                      <a:pt x="1" y="44"/>
                      <a:pt x="2" y="43"/>
                    </a:cubicBezTo>
                    <a:lnTo>
                      <a:pt x="75" y="1"/>
                    </a:lnTo>
                    <a:close/>
                    <a:moveTo>
                      <a:pt x="38" y="66"/>
                    </a:moveTo>
                    <a:cubicBezTo>
                      <a:pt x="69" y="47"/>
                      <a:pt x="69" y="47"/>
                      <a:pt x="69" y="47"/>
                    </a:cubicBezTo>
                    <a:cubicBezTo>
                      <a:pt x="69" y="11"/>
                      <a:pt x="69" y="11"/>
                      <a:pt x="69" y="11"/>
                    </a:cubicBezTo>
                    <a:cubicBezTo>
                      <a:pt x="38" y="29"/>
                      <a:pt x="38" y="29"/>
                      <a:pt x="38" y="29"/>
                    </a:cubicBezTo>
                    <a:cubicBezTo>
                      <a:pt x="38" y="66"/>
                      <a:pt x="38" y="66"/>
                      <a:pt x="38" y="66"/>
                    </a:cubicBezTo>
                    <a:moveTo>
                      <a:pt x="7" y="66"/>
                    </a:moveTo>
                    <a:cubicBezTo>
                      <a:pt x="30" y="53"/>
                      <a:pt x="30" y="53"/>
                      <a:pt x="30" y="53"/>
                    </a:cubicBezTo>
                    <a:cubicBezTo>
                      <a:pt x="30" y="52"/>
                      <a:pt x="30" y="52"/>
                      <a:pt x="30" y="52"/>
                    </a:cubicBezTo>
                    <a:cubicBezTo>
                      <a:pt x="7" y="65"/>
                      <a:pt x="7" y="65"/>
                      <a:pt x="7" y="65"/>
                    </a:cubicBezTo>
                    <a:cubicBezTo>
                      <a:pt x="7" y="66"/>
                      <a:pt x="7" y="66"/>
                      <a:pt x="7" y="66"/>
                    </a:cubicBezTo>
                    <a:moveTo>
                      <a:pt x="7" y="53"/>
                    </a:moveTo>
                    <a:cubicBezTo>
                      <a:pt x="30" y="39"/>
                      <a:pt x="30" y="39"/>
                      <a:pt x="30" y="39"/>
                    </a:cubicBezTo>
                    <a:cubicBezTo>
                      <a:pt x="30" y="38"/>
                      <a:pt x="30" y="38"/>
                      <a:pt x="30" y="38"/>
                    </a:cubicBezTo>
                    <a:cubicBezTo>
                      <a:pt x="7" y="51"/>
                      <a:pt x="7" y="51"/>
                      <a:pt x="7" y="51"/>
                    </a:cubicBezTo>
                    <a:cubicBezTo>
                      <a:pt x="7" y="53"/>
                      <a:pt x="7" y="53"/>
                      <a:pt x="7" y="53"/>
                    </a:cubicBezTo>
                    <a:moveTo>
                      <a:pt x="7" y="57"/>
                    </a:moveTo>
                    <a:cubicBezTo>
                      <a:pt x="30" y="44"/>
                      <a:pt x="30" y="44"/>
                      <a:pt x="30" y="44"/>
                    </a:cubicBezTo>
                    <a:cubicBezTo>
                      <a:pt x="30" y="43"/>
                      <a:pt x="30" y="43"/>
                      <a:pt x="30" y="43"/>
                    </a:cubicBezTo>
                    <a:cubicBezTo>
                      <a:pt x="7" y="56"/>
                      <a:pt x="7" y="56"/>
                      <a:pt x="7" y="56"/>
                    </a:cubicBezTo>
                    <a:cubicBezTo>
                      <a:pt x="7" y="57"/>
                      <a:pt x="7" y="57"/>
                      <a:pt x="7" y="57"/>
                    </a:cubicBezTo>
                    <a:moveTo>
                      <a:pt x="7" y="48"/>
                    </a:moveTo>
                    <a:cubicBezTo>
                      <a:pt x="30" y="35"/>
                      <a:pt x="30" y="35"/>
                      <a:pt x="30" y="35"/>
                    </a:cubicBezTo>
                    <a:cubicBezTo>
                      <a:pt x="30" y="33"/>
                      <a:pt x="30" y="33"/>
                      <a:pt x="30" y="33"/>
                    </a:cubicBezTo>
                    <a:cubicBezTo>
                      <a:pt x="7" y="47"/>
                      <a:pt x="7" y="47"/>
                      <a:pt x="7" y="47"/>
                    </a:cubicBezTo>
                    <a:cubicBezTo>
                      <a:pt x="7" y="48"/>
                      <a:pt x="7" y="48"/>
                      <a:pt x="7" y="48"/>
                    </a:cubicBezTo>
                    <a:moveTo>
                      <a:pt x="7" y="71"/>
                    </a:moveTo>
                    <a:cubicBezTo>
                      <a:pt x="30" y="58"/>
                      <a:pt x="30" y="58"/>
                      <a:pt x="30" y="58"/>
                    </a:cubicBezTo>
                    <a:cubicBezTo>
                      <a:pt x="30" y="56"/>
                      <a:pt x="30" y="56"/>
                      <a:pt x="30" y="56"/>
                    </a:cubicBezTo>
                    <a:cubicBezTo>
                      <a:pt x="7" y="69"/>
                      <a:pt x="7" y="69"/>
                      <a:pt x="7" y="69"/>
                    </a:cubicBezTo>
                    <a:cubicBezTo>
                      <a:pt x="7" y="71"/>
                      <a:pt x="7" y="71"/>
                      <a:pt x="7" y="71"/>
                    </a:cubicBezTo>
                    <a:moveTo>
                      <a:pt x="7" y="62"/>
                    </a:moveTo>
                    <a:cubicBezTo>
                      <a:pt x="30" y="49"/>
                      <a:pt x="30" y="49"/>
                      <a:pt x="30" y="49"/>
                    </a:cubicBezTo>
                    <a:cubicBezTo>
                      <a:pt x="30" y="47"/>
                      <a:pt x="30" y="47"/>
                      <a:pt x="30" y="47"/>
                    </a:cubicBezTo>
                    <a:cubicBezTo>
                      <a:pt x="7" y="60"/>
                      <a:pt x="7" y="60"/>
                      <a:pt x="7" y="60"/>
                    </a:cubicBezTo>
                    <a:cubicBezTo>
                      <a:pt x="7" y="62"/>
                      <a:pt x="7" y="62"/>
                      <a:pt x="7" y="62"/>
                    </a:cubicBezTo>
                    <a:moveTo>
                      <a:pt x="13" y="72"/>
                    </a:moveTo>
                    <a:cubicBezTo>
                      <a:pt x="30" y="62"/>
                      <a:pt x="30" y="62"/>
                      <a:pt x="30" y="62"/>
                    </a:cubicBezTo>
                    <a:cubicBezTo>
                      <a:pt x="30" y="61"/>
                      <a:pt x="30" y="61"/>
                      <a:pt x="30" y="61"/>
                    </a:cubicBezTo>
                    <a:cubicBezTo>
                      <a:pt x="13" y="71"/>
                      <a:pt x="13" y="71"/>
                      <a:pt x="13" y="71"/>
                    </a:cubicBezTo>
                    <a:cubicBezTo>
                      <a:pt x="13" y="72"/>
                      <a:pt x="13" y="72"/>
                      <a:pt x="13" y="72"/>
                    </a:cubicBezTo>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5" name="Freeform 260">
                <a:extLst>
                  <a:ext uri="{FF2B5EF4-FFF2-40B4-BE49-F238E27FC236}">
                    <a16:creationId xmlns:a16="http://schemas.microsoft.com/office/drawing/2014/main" id="{DAA26EBB-8B22-3958-A225-063F3B08252E}"/>
                  </a:ext>
                </a:extLst>
              </p:cNvPr>
              <p:cNvSpPr>
                <a:spLocks/>
              </p:cNvSpPr>
              <p:nvPr/>
            </p:nvSpPr>
            <p:spPr bwMode="auto">
              <a:xfrm>
                <a:off x="7074" y="4675"/>
                <a:ext cx="15" cy="20"/>
              </a:xfrm>
              <a:custGeom>
                <a:avLst/>
                <a:gdLst>
                  <a:gd name="T0" fmla="*/ 2 w 3"/>
                  <a:gd name="T1" fmla="*/ 1 h 4"/>
                  <a:gd name="T2" fmla="*/ 0 w 3"/>
                  <a:gd name="T3" fmla="*/ 3 h 4"/>
                  <a:gd name="T4" fmla="*/ 2 w 3"/>
                  <a:gd name="T5" fmla="*/ 3 h 4"/>
                  <a:gd name="T6" fmla="*/ 3 w 3"/>
                  <a:gd name="T7" fmla="*/ 1 h 4"/>
                  <a:gd name="T8" fmla="*/ 2 w 3"/>
                  <a:gd name="T9" fmla="*/ 1 h 4"/>
                </a:gdLst>
                <a:ahLst/>
                <a:cxnLst>
                  <a:cxn ang="0">
                    <a:pos x="T0" y="T1"/>
                  </a:cxn>
                  <a:cxn ang="0">
                    <a:pos x="T2" y="T3"/>
                  </a:cxn>
                  <a:cxn ang="0">
                    <a:pos x="T4" y="T5"/>
                  </a:cxn>
                  <a:cxn ang="0">
                    <a:pos x="T6" y="T7"/>
                  </a:cxn>
                  <a:cxn ang="0">
                    <a:pos x="T8" y="T9"/>
                  </a:cxn>
                </a:cxnLst>
                <a:rect l="0" t="0" r="r" b="b"/>
                <a:pathLst>
                  <a:path w="3" h="4">
                    <a:moveTo>
                      <a:pt x="2" y="1"/>
                    </a:moveTo>
                    <a:cubicBezTo>
                      <a:pt x="1" y="1"/>
                      <a:pt x="0" y="2"/>
                      <a:pt x="0" y="3"/>
                    </a:cubicBezTo>
                    <a:cubicBezTo>
                      <a:pt x="0" y="3"/>
                      <a:pt x="1" y="4"/>
                      <a:pt x="2" y="3"/>
                    </a:cubicBezTo>
                    <a:cubicBezTo>
                      <a:pt x="2" y="3"/>
                      <a:pt x="3" y="2"/>
                      <a:pt x="3" y="1"/>
                    </a:cubicBezTo>
                    <a:cubicBezTo>
                      <a:pt x="3" y="1"/>
                      <a:pt x="2" y="0"/>
                      <a:pt x="2" y="1"/>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6" name="Freeform 261">
                <a:extLst>
                  <a:ext uri="{FF2B5EF4-FFF2-40B4-BE49-F238E27FC236}">
                    <a16:creationId xmlns:a16="http://schemas.microsoft.com/office/drawing/2014/main" id="{6B237E3C-4D9E-2543-C66A-B67BBC97E6FF}"/>
                  </a:ext>
                </a:extLst>
              </p:cNvPr>
              <p:cNvSpPr>
                <a:spLocks/>
              </p:cNvSpPr>
              <p:nvPr/>
            </p:nvSpPr>
            <p:spPr bwMode="auto">
              <a:xfrm>
                <a:off x="7054" y="4690"/>
                <a:ext cx="10" cy="15"/>
              </a:xfrm>
              <a:custGeom>
                <a:avLst/>
                <a:gdLst>
                  <a:gd name="T0" fmla="*/ 1 w 2"/>
                  <a:gd name="T1" fmla="*/ 0 h 3"/>
                  <a:gd name="T2" fmla="*/ 0 w 2"/>
                  <a:gd name="T3" fmla="*/ 2 h 3"/>
                  <a:gd name="T4" fmla="*/ 1 w 2"/>
                  <a:gd name="T5" fmla="*/ 3 h 3"/>
                  <a:gd name="T6" fmla="*/ 2 w 2"/>
                  <a:gd name="T7" fmla="*/ 1 h 3"/>
                  <a:gd name="T8" fmla="*/ 1 w 2"/>
                  <a:gd name="T9" fmla="*/ 0 h 3"/>
                </a:gdLst>
                <a:ahLst/>
                <a:cxnLst>
                  <a:cxn ang="0">
                    <a:pos x="T0" y="T1"/>
                  </a:cxn>
                  <a:cxn ang="0">
                    <a:pos x="T2" y="T3"/>
                  </a:cxn>
                  <a:cxn ang="0">
                    <a:pos x="T4" y="T5"/>
                  </a:cxn>
                  <a:cxn ang="0">
                    <a:pos x="T6" y="T7"/>
                  </a:cxn>
                  <a:cxn ang="0">
                    <a:pos x="T8" y="T9"/>
                  </a:cxn>
                </a:cxnLst>
                <a:rect l="0" t="0" r="r" b="b"/>
                <a:pathLst>
                  <a:path w="2" h="3">
                    <a:moveTo>
                      <a:pt x="1" y="0"/>
                    </a:moveTo>
                    <a:cubicBezTo>
                      <a:pt x="1" y="1"/>
                      <a:pt x="0" y="1"/>
                      <a:pt x="0" y="2"/>
                    </a:cubicBezTo>
                    <a:cubicBezTo>
                      <a:pt x="0" y="3"/>
                      <a:pt x="1" y="3"/>
                      <a:pt x="1" y="3"/>
                    </a:cubicBezTo>
                    <a:cubicBezTo>
                      <a:pt x="2" y="2"/>
                      <a:pt x="2" y="2"/>
                      <a:pt x="2" y="1"/>
                    </a:cubicBezTo>
                    <a:cubicBezTo>
                      <a:pt x="2" y="0"/>
                      <a:pt x="2" y="0"/>
                      <a:pt x="1" y="0"/>
                    </a:cubicBez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7" name="Freeform 262">
                <a:extLst>
                  <a:ext uri="{FF2B5EF4-FFF2-40B4-BE49-F238E27FC236}">
                    <a16:creationId xmlns:a16="http://schemas.microsoft.com/office/drawing/2014/main" id="{8FCFF9EA-1F65-14C9-2AD0-5F03ED12D4AB}"/>
                  </a:ext>
                </a:extLst>
              </p:cNvPr>
              <p:cNvSpPr>
                <a:spLocks/>
              </p:cNvSpPr>
              <p:nvPr/>
            </p:nvSpPr>
            <p:spPr bwMode="auto">
              <a:xfrm>
                <a:off x="7588" y="5435"/>
                <a:ext cx="85" cy="61"/>
              </a:xfrm>
              <a:custGeom>
                <a:avLst/>
                <a:gdLst>
                  <a:gd name="T0" fmla="*/ 17 w 17"/>
                  <a:gd name="T1" fmla="*/ 3 h 12"/>
                  <a:gd name="T2" fmla="*/ 17 w 17"/>
                  <a:gd name="T3" fmla="*/ 3 h 12"/>
                  <a:gd name="T4" fmla="*/ 2 w 17"/>
                  <a:gd name="T5" fmla="*/ 12 h 12"/>
                  <a:gd name="T6" fmla="*/ 0 w 17"/>
                  <a:gd name="T7" fmla="*/ 10 h 12"/>
                  <a:gd name="T8" fmla="*/ 17 w 17"/>
                  <a:gd name="T9" fmla="*/ 0 h 12"/>
                  <a:gd name="T10" fmla="*/ 17 w 17"/>
                  <a:gd name="T11" fmla="*/ 3 h 12"/>
                </a:gdLst>
                <a:ahLst/>
                <a:cxnLst>
                  <a:cxn ang="0">
                    <a:pos x="T0" y="T1"/>
                  </a:cxn>
                  <a:cxn ang="0">
                    <a:pos x="T2" y="T3"/>
                  </a:cxn>
                  <a:cxn ang="0">
                    <a:pos x="T4" y="T5"/>
                  </a:cxn>
                  <a:cxn ang="0">
                    <a:pos x="T6" y="T7"/>
                  </a:cxn>
                  <a:cxn ang="0">
                    <a:pos x="T8" y="T9"/>
                  </a:cxn>
                  <a:cxn ang="0">
                    <a:pos x="T10" y="T11"/>
                  </a:cxn>
                </a:cxnLst>
                <a:rect l="0" t="0" r="r" b="b"/>
                <a:pathLst>
                  <a:path w="17" h="12">
                    <a:moveTo>
                      <a:pt x="17" y="3"/>
                    </a:moveTo>
                    <a:cubicBezTo>
                      <a:pt x="17" y="3"/>
                      <a:pt x="17" y="3"/>
                      <a:pt x="17" y="3"/>
                    </a:cubicBezTo>
                    <a:cubicBezTo>
                      <a:pt x="17" y="3"/>
                      <a:pt x="2" y="12"/>
                      <a:pt x="2" y="12"/>
                    </a:cubicBezTo>
                    <a:cubicBezTo>
                      <a:pt x="0" y="10"/>
                      <a:pt x="0" y="10"/>
                      <a:pt x="0" y="10"/>
                    </a:cubicBezTo>
                    <a:cubicBezTo>
                      <a:pt x="4" y="8"/>
                      <a:pt x="12" y="3"/>
                      <a:pt x="17" y="0"/>
                    </a:cubicBezTo>
                    <a:cubicBezTo>
                      <a:pt x="17" y="1"/>
                      <a:pt x="17" y="2"/>
                      <a:pt x="17" y="3"/>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8" name="Freeform 263">
                <a:extLst>
                  <a:ext uri="{FF2B5EF4-FFF2-40B4-BE49-F238E27FC236}">
                    <a16:creationId xmlns:a16="http://schemas.microsoft.com/office/drawing/2014/main" id="{A3999427-A0F9-A2EC-3EA0-F55716C8FD97}"/>
                  </a:ext>
                </a:extLst>
              </p:cNvPr>
              <p:cNvSpPr>
                <a:spLocks/>
              </p:cNvSpPr>
              <p:nvPr/>
            </p:nvSpPr>
            <p:spPr bwMode="auto">
              <a:xfrm>
                <a:off x="7432" y="5330"/>
                <a:ext cx="241" cy="156"/>
              </a:xfrm>
              <a:custGeom>
                <a:avLst/>
                <a:gdLst>
                  <a:gd name="T0" fmla="*/ 48 w 48"/>
                  <a:gd name="T1" fmla="*/ 21 h 31"/>
                  <a:gd name="T2" fmla="*/ 31 w 48"/>
                  <a:gd name="T3" fmla="*/ 31 h 31"/>
                  <a:gd name="T4" fmla="*/ 0 w 48"/>
                  <a:gd name="T5" fmla="*/ 12 h 31"/>
                  <a:gd name="T6" fmla="*/ 8 w 48"/>
                  <a:gd name="T7" fmla="*/ 7 h 31"/>
                  <a:gd name="T8" fmla="*/ 24 w 48"/>
                  <a:gd name="T9" fmla="*/ 0 h 31"/>
                  <a:gd name="T10" fmla="*/ 37 w 48"/>
                  <a:gd name="T11" fmla="*/ 4 h 31"/>
                  <a:gd name="T12" fmla="*/ 48 w 48"/>
                  <a:gd name="T13" fmla="*/ 21 h 31"/>
                </a:gdLst>
                <a:ahLst/>
                <a:cxnLst>
                  <a:cxn ang="0">
                    <a:pos x="T0" y="T1"/>
                  </a:cxn>
                  <a:cxn ang="0">
                    <a:pos x="T2" y="T3"/>
                  </a:cxn>
                  <a:cxn ang="0">
                    <a:pos x="T4" y="T5"/>
                  </a:cxn>
                  <a:cxn ang="0">
                    <a:pos x="T6" y="T7"/>
                  </a:cxn>
                  <a:cxn ang="0">
                    <a:pos x="T8" y="T9"/>
                  </a:cxn>
                  <a:cxn ang="0">
                    <a:pos x="T10" y="T11"/>
                  </a:cxn>
                  <a:cxn ang="0">
                    <a:pos x="T12" y="T13"/>
                  </a:cxn>
                </a:cxnLst>
                <a:rect l="0" t="0" r="r" b="b"/>
                <a:pathLst>
                  <a:path w="48" h="31">
                    <a:moveTo>
                      <a:pt x="48" y="21"/>
                    </a:moveTo>
                    <a:cubicBezTo>
                      <a:pt x="43" y="24"/>
                      <a:pt x="35" y="29"/>
                      <a:pt x="31" y="31"/>
                    </a:cubicBezTo>
                    <a:cubicBezTo>
                      <a:pt x="0" y="12"/>
                      <a:pt x="0" y="12"/>
                      <a:pt x="0" y="12"/>
                    </a:cubicBezTo>
                    <a:cubicBezTo>
                      <a:pt x="3" y="10"/>
                      <a:pt x="6" y="9"/>
                      <a:pt x="8" y="7"/>
                    </a:cubicBezTo>
                    <a:cubicBezTo>
                      <a:pt x="13" y="5"/>
                      <a:pt x="19" y="1"/>
                      <a:pt x="24" y="0"/>
                    </a:cubicBezTo>
                    <a:cubicBezTo>
                      <a:pt x="29" y="0"/>
                      <a:pt x="33" y="2"/>
                      <a:pt x="37" y="4"/>
                    </a:cubicBezTo>
                    <a:cubicBezTo>
                      <a:pt x="40" y="6"/>
                      <a:pt x="47" y="10"/>
                      <a:pt x="48" y="21"/>
                    </a:cubicBez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9" name="Freeform 264">
                <a:extLst>
                  <a:ext uri="{FF2B5EF4-FFF2-40B4-BE49-F238E27FC236}">
                    <a16:creationId xmlns:a16="http://schemas.microsoft.com/office/drawing/2014/main" id="{12DDD34B-EADD-4D78-957F-DD1253DE8259}"/>
                  </a:ext>
                </a:extLst>
              </p:cNvPr>
              <p:cNvSpPr>
                <a:spLocks/>
              </p:cNvSpPr>
              <p:nvPr/>
            </p:nvSpPr>
            <p:spPr bwMode="auto">
              <a:xfrm>
                <a:off x="7427" y="5365"/>
                <a:ext cx="176" cy="131"/>
              </a:xfrm>
              <a:custGeom>
                <a:avLst/>
                <a:gdLst>
                  <a:gd name="T0" fmla="*/ 33 w 35"/>
                  <a:gd name="T1" fmla="*/ 26 h 26"/>
                  <a:gd name="T2" fmla="*/ 35 w 35"/>
                  <a:gd name="T3" fmla="*/ 25 h 26"/>
                  <a:gd name="T4" fmla="*/ 23 w 35"/>
                  <a:gd name="T5" fmla="*/ 6 h 26"/>
                  <a:gd name="T6" fmla="*/ 1 w 35"/>
                  <a:gd name="T7" fmla="*/ 5 h 26"/>
                  <a:gd name="T8" fmla="*/ 1 w 35"/>
                  <a:gd name="T9" fmla="*/ 7 h 26"/>
                  <a:gd name="T10" fmla="*/ 33 w 35"/>
                  <a:gd name="T11" fmla="*/ 26 h 26"/>
                </a:gdLst>
                <a:ahLst/>
                <a:cxnLst>
                  <a:cxn ang="0">
                    <a:pos x="T0" y="T1"/>
                  </a:cxn>
                  <a:cxn ang="0">
                    <a:pos x="T2" y="T3"/>
                  </a:cxn>
                  <a:cxn ang="0">
                    <a:pos x="T4" y="T5"/>
                  </a:cxn>
                  <a:cxn ang="0">
                    <a:pos x="T6" y="T7"/>
                  </a:cxn>
                  <a:cxn ang="0">
                    <a:pos x="T8" y="T9"/>
                  </a:cxn>
                  <a:cxn ang="0">
                    <a:pos x="T10" y="T11"/>
                  </a:cxn>
                </a:cxnLst>
                <a:rect l="0" t="0" r="r" b="b"/>
                <a:pathLst>
                  <a:path w="35" h="26">
                    <a:moveTo>
                      <a:pt x="33" y="26"/>
                    </a:moveTo>
                    <a:cubicBezTo>
                      <a:pt x="34" y="26"/>
                      <a:pt x="35" y="26"/>
                      <a:pt x="35" y="25"/>
                    </a:cubicBezTo>
                    <a:cubicBezTo>
                      <a:pt x="34" y="12"/>
                      <a:pt x="26" y="8"/>
                      <a:pt x="23" y="6"/>
                    </a:cubicBezTo>
                    <a:cubicBezTo>
                      <a:pt x="19" y="4"/>
                      <a:pt x="8" y="0"/>
                      <a:pt x="1" y="5"/>
                    </a:cubicBezTo>
                    <a:cubicBezTo>
                      <a:pt x="0" y="6"/>
                      <a:pt x="0" y="7"/>
                      <a:pt x="1" y="7"/>
                    </a:cubicBezTo>
                    <a:cubicBezTo>
                      <a:pt x="13" y="14"/>
                      <a:pt x="28" y="23"/>
                      <a:pt x="33" y="26"/>
                    </a:cubicBez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0" name="Freeform 265">
                <a:extLst>
                  <a:ext uri="{FF2B5EF4-FFF2-40B4-BE49-F238E27FC236}">
                    <a16:creationId xmlns:a16="http://schemas.microsoft.com/office/drawing/2014/main" id="{32D24CE7-FC92-8DDE-E4F8-20C1688050DD}"/>
                  </a:ext>
                </a:extLst>
              </p:cNvPr>
              <p:cNvSpPr>
                <a:spLocks/>
              </p:cNvSpPr>
              <p:nvPr/>
            </p:nvSpPr>
            <p:spPr bwMode="auto">
              <a:xfrm>
                <a:off x="5448" y="4338"/>
                <a:ext cx="35" cy="35"/>
              </a:xfrm>
              <a:custGeom>
                <a:avLst/>
                <a:gdLst>
                  <a:gd name="T0" fmla="*/ 5 w 7"/>
                  <a:gd name="T1" fmla="*/ 4 h 7"/>
                  <a:gd name="T2" fmla="*/ 0 w 7"/>
                  <a:gd name="T3" fmla="*/ 7 h 7"/>
                  <a:gd name="T4" fmla="*/ 2 w 7"/>
                  <a:gd name="T5" fmla="*/ 3 h 7"/>
                  <a:gd name="T6" fmla="*/ 7 w 7"/>
                  <a:gd name="T7" fmla="*/ 0 h 7"/>
                  <a:gd name="T8" fmla="*/ 5 w 7"/>
                  <a:gd name="T9" fmla="*/ 4 h 7"/>
                </a:gdLst>
                <a:ahLst/>
                <a:cxnLst>
                  <a:cxn ang="0">
                    <a:pos x="T0" y="T1"/>
                  </a:cxn>
                  <a:cxn ang="0">
                    <a:pos x="T2" y="T3"/>
                  </a:cxn>
                  <a:cxn ang="0">
                    <a:pos x="T4" y="T5"/>
                  </a:cxn>
                  <a:cxn ang="0">
                    <a:pos x="T6" y="T7"/>
                  </a:cxn>
                  <a:cxn ang="0">
                    <a:pos x="T8" y="T9"/>
                  </a:cxn>
                </a:cxnLst>
                <a:rect l="0" t="0" r="r" b="b"/>
                <a:pathLst>
                  <a:path w="7" h="7">
                    <a:moveTo>
                      <a:pt x="5" y="4"/>
                    </a:moveTo>
                    <a:cubicBezTo>
                      <a:pt x="0" y="7"/>
                      <a:pt x="0" y="7"/>
                      <a:pt x="0" y="7"/>
                    </a:cubicBezTo>
                    <a:cubicBezTo>
                      <a:pt x="1" y="6"/>
                      <a:pt x="2" y="5"/>
                      <a:pt x="2" y="3"/>
                    </a:cubicBezTo>
                    <a:cubicBezTo>
                      <a:pt x="7" y="0"/>
                      <a:pt x="7" y="0"/>
                      <a:pt x="7" y="0"/>
                    </a:cubicBezTo>
                    <a:cubicBezTo>
                      <a:pt x="7" y="2"/>
                      <a:pt x="6" y="3"/>
                      <a:pt x="5" y="4"/>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1" name="Freeform 266">
                <a:extLst>
                  <a:ext uri="{FF2B5EF4-FFF2-40B4-BE49-F238E27FC236}">
                    <a16:creationId xmlns:a16="http://schemas.microsoft.com/office/drawing/2014/main" id="{3AB1BB32-7B25-31B9-8968-B6D7B5A1C342}"/>
                  </a:ext>
                </a:extLst>
              </p:cNvPr>
              <p:cNvSpPr>
                <a:spLocks/>
              </p:cNvSpPr>
              <p:nvPr/>
            </p:nvSpPr>
            <p:spPr bwMode="auto">
              <a:xfrm>
                <a:off x="4712" y="3300"/>
                <a:ext cx="46" cy="20"/>
              </a:xfrm>
              <a:custGeom>
                <a:avLst/>
                <a:gdLst>
                  <a:gd name="T0" fmla="*/ 0 w 9"/>
                  <a:gd name="T1" fmla="*/ 3 h 4"/>
                  <a:gd name="T2" fmla="*/ 5 w 9"/>
                  <a:gd name="T3" fmla="*/ 0 h 4"/>
                  <a:gd name="T4" fmla="*/ 9 w 9"/>
                  <a:gd name="T5" fmla="*/ 1 h 4"/>
                  <a:gd name="T6" fmla="*/ 4 w 9"/>
                  <a:gd name="T7" fmla="*/ 4 h 4"/>
                  <a:gd name="T8" fmla="*/ 0 w 9"/>
                  <a:gd name="T9" fmla="*/ 3 h 4"/>
                </a:gdLst>
                <a:ahLst/>
                <a:cxnLst>
                  <a:cxn ang="0">
                    <a:pos x="T0" y="T1"/>
                  </a:cxn>
                  <a:cxn ang="0">
                    <a:pos x="T2" y="T3"/>
                  </a:cxn>
                  <a:cxn ang="0">
                    <a:pos x="T4" y="T5"/>
                  </a:cxn>
                  <a:cxn ang="0">
                    <a:pos x="T6" y="T7"/>
                  </a:cxn>
                  <a:cxn ang="0">
                    <a:pos x="T8" y="T9"/>
                  </a:cxn>
                </a:cxnLst>
                <a:rect l="0" t="0" r="r" b="b"/>
                <a:pathLst>
                  <a:path w="9" h="4">
                    <a:moveTo>
                      <a:pt x="0" y="3"/>
                    </a:moveTo>
                    <a:cubicBezTo>
                      <a:pt x="5" y="0"/>
                      <a:pt x="5" y="0"/>
                      <a:pt x="5" y="0"/>
                    </a:cubicBezTo>
                    <a:cubicBezTo>
                      <a:pt x="6" y="0"/>
                      <a:pt x="8" y="0"/>
                      <a:pt x="9" y="1"/>
                    </a:cubicBezTo>
                    <a:cubicBezTo>
                      <a:pt x="4" y="4"/>
                      <a:pt x="4" y="4"/>
                      <a:pt x="4" y="4"/>
                    </a:cubicBezTo>
                    <a:cubicBezTo>
                      <a:pt x="3" y="3"/>
                      <a:pt x="1" y="3"/>
                      <a:pt x="0" y="3"/>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2" name="Freeform 267">
                <a:extLst>
                  <a:ext uri="{FF2B5EF4-FFF2-40B4-BE49-F238E27FC236}">
                    <a16:creationId xmlns:a16="http://schemas.microsoft.com/office/drawing/2014/main" id="{78C3F88D-BE7B-25D1-C280-144F96087FEF}"/>
                  </a:ext>
                </a:extLst>
              </p:cNvPr>
              <p:cNvSpPr>
                <a:spLocks/>
              </p:cNvSpPr>
              <p:nvPr/>
            </p:nvSpPr>
            <p:spPr bwMode="auto">
              <a:xfrm>
                <a:off x="5458" y="3753"/>
                <a:ext cx="25" cy="600"/>
              </a:xfrm>
              <a:custGeom>
                <a:avLst/>
                <a:gdLst>
                  <a:gd name="T0" fmla="*/ 0 w 25"/>
                  <a:gd name="T1" fmla="*/ 15 h 600"/>
                  <a:gd name="T2" fmla="*/ 25 w 25"/>
                  <a:gd name="T3" fmla="*/ 0 h 600"/>
                  <a:gd name="T4" fmla="*/ 25 w 25"/>
                  <a:gd name="T5" fmla="*/ 585 h 600"/>
                  <a:gd name="T6" fmla="*/ 0 w 25"/>
                  <a:gd name="T7" fmla="*/ 600 h 600"/>
                  <a:gd name="T8" fmla="*/ 0 w 25"/>
                  <a:gd name="T9" fmla="*/ 15 h 600"/>
                </a:gdLst>
                <a:ahLst/>
                <a:cxnLst>
                  <a:cxn ang="0">
                    <a:pos x="T0" y="T1"/>
                  </a:cxn>
                  <a:cxn ang="0">
                    <a:pos x="T2" y="T3"/>
                  </a:cxn>
                  <a:cxn ang="0">
                    <a:pos x="T4" y="T5"/>
                  </a:cxn>
                  <a:cxn ang="0">
                    <a:pos x="T6" y="T7"/>
                  </a:cxn>
                  <a:cxn ang="0">
                    <a:pos x="T8" y="T9"/>
                  </a:cxn>
                </a:cxnLst>
                <a:rect l="0" t="0" r="r" b="b"/>
                <a:pathLst>
                  <a:path w="25" h="600">
                    <a:moveTo>
                      <a:pt x="0" y="15"/>
                    </a:moveTo>
                    <a:lnTo>
                      <a:pt x="25" y="0"/>
                    </a:lnTo>
                    <a:lnTo>
                      <a:pt x="25" y="585"/>
                    </a:lnTo>
                    <a:lnTo>
                      <a:pt x="0" y="600"/>
                    </a:lnTo>
                    <a:lnTo>
                      <a:pt x="0" y="1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3" name="Freeform 268">
                <a:extLst>
                  <a:ext uri="{FF2B5EF4-FFF2-40B4-BE49-F238E27FC236}">
                    <a16:creationId xmlns:a16="http://schemas.microsoft.com/office/drawing/2014/main" id="{D68F5765-532E-C344-B958-987AEBA19292}"/>
                  </a:ext>
                </a:extLst>
              </p:cNvPr>
              <p:cNvSpPr>
                <a:spLocks/>
              </p:cNvSpPr>
              <p:nvPr/>
            </p:nvSpPr>
            <p:spPr bwMode="auto">
              <a:xfrm>
                <a:off x="4732" y="3305"/>
                <a:ext cx="726" cy="418"/>
              </a:xfrm>
              <a:custGeom>
                <a:avLst/>
                <a:gdLst>
                  <a:gd name="T0" fmla="*/ 0 w 726"/>
                  <a:gd name="T1" fmla="*/ 15 h 418"/>
                  <a:gd name="T2" fmla="*/ 26 w 726"/>
                  <a:gd name="T3" fmla="*/ 0 h 418"/>
                  <a:gd name="T4" fmla="*/ 726 w 726"/>
                  <a:gd name="T5" fmla="*/ 403 h 418"/>
                  <a:gd name="T6" fmla="*/ 700 w 726"/>
                  <a:gd name="T7" fmla="*/ 418 h 418"/>
                  <a:gd name="T8" fmla="*/ 0 w 726"/>
                  <a:gd name="T9" fmla="*/ 15 h 418"/>
                </a:gdLst>
                <a:ahLst/>
                <a:cxnLst>
                  <a:cxn ang="0">
                    <a:pos x="T0" y="T1"/>
                  </a:cxn>
                  <a:cxn ang="0">
                    <a:pos x="T2" y="T3"/>
                  </a:cxn>
                  <a:cxn ang="0">
                    <a:pos x="T4" y="T5"/>
                  </a:cxn>
                  <a:cxn ang="0">
                    <a:pos x="T6" y="T7"/>
                  </a:cxn>
                  <a:cxn ang="0">
                    <a:pos x="T8" y="T9"/>
                  </a:cxn>
                </a:cxnLst>
                <a:rect l="0" t="0" r="r" b="b"/>
                <a:pathLst>
                  <a:path w="726" h="418">
                    <a:moveTo>
                      <a:pt x="0" y="15"/>
                    </a:moveTo>
                    <a:lnTo>
                      <a:pt x="26" y="0"/>
                    </a:lnTo>
                    <a:lnTo>
                      <a:pt x="726" y="403"/>
                    </a:lnTo>
                    <a:lnTo>
                      <a:pt x="700" y="418"/>
                    </a:lnTo>
                    <a:lnTo>
                      <a:pt x="0" y="1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4" name="Freeform 269">
                <a:extLst>
                  <a:ext uri="{FF2B5EF4-FFF2-40B4-BE49-F238E27FC236}">
                    <a16:creationId xmlns:a16="http://schemas.microsoft.com/office/drawing/2014/main" id="{C79AF704-ADCB-236D-EE32-41E60CD8EBF9}"/>
                  </a:ext>
                </a:extLst>
              </p:cNvPr>
              <p:cNvSpPr>
                <a:spLocks/>
              </p:cNvSpPr>
              <p:nvPr/>
            </p:nvSpPr>
            <p:spPr bwMode="auto">
              <a:xfrm>
                <a:off x="5432" y="3708"/>
                <a:ext cx="51" cy="60"/>
              </a:xfrm>
              <a:custGeom>
                <a:avLst/>
                <a:gdLst>
                  <a:gd name="T0" fmla="*/ 0 w 10"/>
                  <a:gd name="T1" fmla="*/ 3 h 12"/>
                  <a:gd name="T2" fmla="*/ 5 w 10"/>
                  <a:gd name="T3" fmla="*/ 0 h 12"/>
                  <a:gd name="T4" fmla="*/ 10 w 10"/>
                  <a:gd name="T5" fmla="*/ 9 h 12"/>
                  <a:gd name="T6" fmla="*/ 5 w 10"/>
                  <a:gd name="T7" fmla="*/ 12 h 12"/>
                  <a:gd name="T8" fmla="*/ 0 w 10"/>
                  <a:gd name="T9" fmla="*/ 3 h 12"/>
                </a:gdLst>
                <a:ahLst/>
                <a:cxnLst>
                  <a:cxn ang="0">
                    <a:pos x="T0" y="T1"/>
                  </a:cxn>
                  <a:cxn ang="0">
                    <a:pos x="T2" y="T3"/>
                  </a:cxn>
                  <a:cxn ang="0">
                    <a:pos x="T4" y="T5"/>
                  </a:cxn>
                  <a:cxn ang="0">
                    <a:pos x="T6" y="T7"/>
                  </a:cxn>
                  <a:cxn ang="0">
                    <a:pos x="T8" y="T9"/>
                  </a:cxn>
                </a:cxnLst>
                <a:rect l="0" t="0" r="r" b="b"/>
                <a:pathLst>
                  <a:path w="10" h="12">
                    <a:moveTo>
                      <a:pt x="0" y="3"/>
                    </a:moveTo>
                    <a:cubicBezTo>
                      <a:pt x="5" y="0"/>
                      <a:pt x="5" y="0"/>
                      <a:pt x="5" y="0"/>
                    </a:cubicBezTo>
                    <a:cubicBezTo>
                      <a:pt x="8" y="2"/>
                      <a:pt x="10" y="6"/>
                      <a:pt x="10" y="9"/>
                    </a:cubicBezTo>
                    <a:cubicBezTo>
                      <a:pt x="5" y="12"/>
                      <a:pt x="5" y="12"/>
                      <a:pt x="5" y="12"/>
                    </a:cubicBezTo>
                    <a:cubicBezTo>
                      <a:pt x="5" y="9"/>
                      <a:pt x="3" y="5"/>
                      <a:pt x="0" y="3"/>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5" name="Freeform 270">
                <a:extLst>
                  <a:ext uri="{FF2B5EF4-FFF2-40B4-BE49-F238E27FC236}">
                    <a16:creationId xmlns:a16="http://schemas.microsoft.com/office/drawing/2014/main" id="{81E78007-A841-B427-BE5F-6F0B1EC851A6}"/>
                  </a:ext>
                </a:extLst>
              </p:cNvPr>
              <p:cNvSpPr>
                <a:spLocks/>
              </p:cNvSpPr>
              <p:nvPr/>
            </p:nvSpPr>
            <p:spPr bwMode="auto">
              <a:xfrm>
                <a:off x="4707" y="3310"/>
                <a:ext cx="751" cy="1068"/>
              </a:xfrm>
              <a:custGeom>
                <a:avLst/>
                <a:gdLst>
                  <a:gd name="T0" fmla="*/ 144 w 149"/>
                  <a:gd name="T1" fmla="*/ 82 h 212"/>
                  <a:gd name="T2" fmla="*/ 149 w 149"/>
                  <a:gd name="T3" fmla="*/ 91 h 212"/>
                  <a:gd name="T4" fmla="*/ 149 w 149"/>
                  <a:gd name="T5" fmla="*/ 207 h 212"/>
                  <a:gd name="T6" fmla="*/ 144 w 149"/>
                  <a:gd name="T7" fmla="*/ 210 h 212"/>
                  <a:gd name="T8" fmla="*/ 5 w 149"/>
                  <a:gd name="T9" fmla="*/ 130 h 212"/>
                  <a:gd name="T10" fmla="*/ 0 w 149"/>
                  <a:gd name="T11" fmla="*/ 121 h 212"/>
                  <a:gd name="T12" fmla="*/ 0 w 149"/>
                  <a:gd name="T13" fmla="*/ 5 h 212"/>
                  <a:gd name="T14" fmla="*/ 5 w 149"/>
                  <a:gd name="T15" fmla="*/ 2 h 212"/>
                  <a:gd name="T16" fmla="*/ 144 w 149"/>
                  <a:gd name="T17" fmla="*/ 82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212">
                    <a:moveTo>
                      <a:pt x="144" y="82"/>
                    </a:moveTo>
                    <a:cubicBezTo>
                      <a:pt x="147" y="84"/>
                      <a:pt x="149" y="88"/>
                      <a:pt x="149" y="91"/>
                    </a:cubicBezTo>
                    <a:cubicBezTo>
                      <a:pt x="149" y="207"/>
                      <a:pt x="149" y="207"/>
                      <a:pt x="149" y="207"/>
                    </a:cubicBezTo>
                    <a:cubicBezTo>
                      <a:pt x="149" y="211"/>
                      <a:pt x="146" y="212"/>
                      <a:pt x="144" y="210"/>
                    </a:cubicBezTo>
                    <a:cubicBezTo>
                      <a:pt x="5" y="130"/>
                      <a:pt x="5" y="130"/>
                      <a:pt x="5" y="130"/>
                    </a:cubicBezTo>
                    <a:cubicBezTo>
                      <a:pt x="2" y="128"/>
                      <a:pt x="0" y="124"/>
                      <a:pt x="0" y="121"/>
                    </a:cubicBezTo>
                    <a:cubicBezTo>
                      <a:pt x="0" y="5"/>
                      <a:pt x="0" y="5"/>
                      <a:pt x="0" y="5"/>
                    </a:cubicBezTo>
                    <a:cubicBezTo>
                      <a:pt x="0" y="1"/>
                      <a:pt x="2" y="0"/>
                      <a:pt x="5" y="2"/>
                    </a:cubicBezTo>
                    <a:lnTo>
                      <a:pt x="144" y="82"/>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6" name="Freeform 271">
                <a:extLst>
                  <a:ext uri="{FF2B5EF4-FFF2-40B4-BE49-F238E27FC236}">
                    <a16:creationId xmlns:a16="http://schemas.microsoft.com/office/drawing/2014/main" id="{2C92F434-C437-D7CF-9601-A6C2C602F810}"/>
                  </a:ext>
                </a:extLst>
              </p:cNvPr>
              <p:cNvSpPr>
                <a:spLocks/>
              </p:cNvSpPr>
              <p:nvPr/>
            </p:nvSpPr>
            <p:spPr bwMode="auto">
              <a:xfrm>
                <a:off x="4732" y="3376"/>
                <a:ext cx="700" cy="936"/>
              </a:xfrm>
              <a:custGeom>
                <a:avLst/>
                <a:gdLst>
                  <a:gd name="T0" fmla="*/ 0 w 700"/>
                  <a:gd name="T1" fmla="*/ 0 h 936"/>
                  <a:gd name="T2" fmla="*/ 0 w 700"/>
                  <a:gd name="T3" fmla="*/ 528 h 936"/>
                  <a:gd name="T4" fmla="*/ 700 w 700"/>
                  <a:gd name="T5" fmla="*/ 936 h 936"/>
                  <a:gd name="T6" fmla="*/ 700 w 700"/>
                  <a:gd name="T7" fmla="*/ 408 h 936"/>
                  <a:gd name="T8" fmla="*/ 0 w 700"/>
                  <a:gd name="T9" fmla="*/ 0 h 936"/>
                </a:gdLst>
                <a:ahLst/>
                <a:cxnLst>
                  <a:cxn ang="0">
                    <a:pos x="T0" y="T1"/>
                  </a:cxn>
                  <a:cxn ang="0">
                    <a:pos x="T2" y="T3"/>
                  </a:cxn>
                  <a:cxn ang="0">
                    <a:pos x="T4" y="T5"/>
                  </a:cxn>
                  <a:cxn ang="0">
                    <a:pos x="T6" y="T7"/>
                  </a:cxn>
                  <a:cxn ang="0">
                    <a:pos x="T8" y="T9"/>
                  </a:cxn>
                </a:cxnLst>
                <a:rect l="0" t="0" r="r" b="b"/>
                <a:pathLst>
                  <a:path w="700" h="936">
                    <a:moveTo>
                      <a:pt x="0" y="0"/>
                    </a:moveTo>
                    <a:lnTo>
                      <a:pt x="0" y="528"/>
                    </a:lnTo>
                    <a:lnTo>
                      <a:pt x="700" y="936"/>
                    </a:lnTo>
                    <a:lnTo>
                      <a:pt x="700" y="408"/>
                    </a:lnTo>
                    <a:lnTo>
                      <a:pt x="0" y="0"/>
                    </a:lnTo>
                    <a:close/>
                  </a:path>
                </a:pathLst>
              </a:custGeom>
              <a:solidFill>
                <a:srgbClr val="878C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7" name="Freeform 272">
                <a:extLst>
                  <a:ext uri="{FF2B5EF4-FFF2-40B4-BE49-F238E27FC236}">
                    <a16:creationId xmlns:a16="http://schemas.microsoft.com/office/drawing/2014/main" id="{CA432886-7C81-DC3B-EA74-781CE32D652D}"/>
                  </a:ext>
                </a:extLst>
              </p:cNvPr>
              <p:cNvSpPr>
                <a:spLocks/>
              </p:cNvSpPr>
              <p:nvPr/>
            </p:nvSpPr>
            <p:spPr bwMode="auto">
              <a:xfrm>
                <a:off x="5432" y="4383"/>
                <a:ext cx="10" cy="45"/>
              </a:xfrm>
              <a:custGeom>
                <a:avLst/>
                <a:gdLst>
                  <a:gd name="T0" fmla="*/ 2 w 2"/>
                  <a:gd name="T1" fmla="*/ 0 h 9"/>
                  <a:gd name="T2" fmla="*/ 2 w 2"/>
                  <a:gd name="T3" fmla="*/ 6 h 9"/>
                  <a:gd name="T4" fmla="*/ 0 w 2"/>
                  <a:gd name="T5" fmla="*/ 9 h 9"/>
                  <a:gd name="T6" fmla="*/ 0 w 2"/>
                  <a:gd name="T7" fmla="*/ 3 h 9"/>
                  <a:gd name="T8" fmla="*/ 2 w 2"/>
                  <a:gd name="T9" fmla="*/ 0 h 9"/>
                </a:gdLst>
                <a:ahLst/>
                <a:cxnLst>
                  <a:cxn ang="0">
                    <a:pos x="T0" y="T1"/>
                  </a:cxn>
                  <a:cxn ang="0">
                    <a:pos x="T2" y="T3"/>
                  </a:cxn>
                  <a:cxn ang="0">
                    <a:pos x="T4" y="T5"/>
                  </a:cxn>
                  <a:cxn ang="0">
                    <a:pos x="T6" y="T7"/>
                  </a:cxn>
                  <a:cxn ang="0">
                    <a:pos x="T8" y="T9"/>
                  </a:cxn>
                </a:cxnLst>
                <a:rect l="0" t="0" r="r" b="b"/>
                <a:pathLst>
                  <a:path w="2" h="9">
                    <a:moveTo>
                      <a:pt x="2" y="0"/>
                    </a:moveTo>
                    <a:cubicBezTo>
                      <a:pt x="2" y="6"/>
                      <a:pt x="2" y="6"/>
                      <a:pt x="2" y="6"/>
                    </a:cubicBezTo>
                    <a:cubicBezTo>
                      <a:pt x="2" y="7"/>
                      <a:pt x="1" y="8"/>
                      <a:pt x="0" y="9"/>
                    </a:cubicBezTo>
                    <a:cubicBezTo>
                      <a:pt x="0" y="3"/>
                      <a:pt x="0" y="3"/>
                      <a:pt x="0" y="3"/>
                    </a:cubicBezTo>
                    <a:cubicBezTo>
                      <a:pt x="1" y="2"/>
                      <a:pt x="2" y="1"/>
                      <a:pt x="2" y="0"/>
                    </a:cubicBez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8" name="Freeform 273">
                <a:extLst>
                  <a:ext uri="{FF2B5EF4-FFF2-40B4-BE49-F238E27FC236}">
                    <a16:creationId xmlns:a16="http://schemas.microsoft.com/office/drawing/2014/main" id="{3DA24ED1-EA31-E573-FC3C-38C0CAA33AAC}"/>
                  </a:ext>
                </a:extLst>
              </p:cNvPr>
              <p:cNvSpPr>
                <a:spLocks/>
              </p:cNvSpPr>
              <p:nvPr/>
            </p:nvSpPr>
            <p:spPr bwMode="auto">
              <a:xfrm>
                <a:off x="4878" y="4690"/>
                <a:ext cx="51" cy="40"/>
              </a:xfrm>
              <a:custGeom>
                <a:avLst/>
                <a:gdLst>
                  <a:gd name="T0" fmla="*/ 10 w 10"/>
                  <a:gd name="T1" fmla="*/ 0 h 8"/>
                  <a:gd name="T2" fmla="*/ 10 w 10"/>
                  <a:gd name="T3" fmla="*/ 6 h 8"/>
                  <a:gd name="T4" fmla="*/ 0 w 10"/>
                  <a:gd name="T5" fmla="*/ 6 h 8"/>
                  <a:gd name="T6" fmla="*/ 0 w 10"/>
                  <a:gd name="T7" fmla="*/ 0 h 8"/>
                  <a:gd name="T8" fmla="*/ 10 w 10"/>
                  <a:gd name="T9" fmla="*/ 0 h 8"/>
                </a:gdLst>
                <a:ahLst/>
                <a:cxnLst>
                  <a:cxn ang="0">
                    <a:pos x="T0" y="T1"/>
                  </a:cxn>
                  <a:cxn ang="0">
                    <a:pos x="T2" y="T3"/>
                  </a:cxn>
                  <a:cxn ang="0">
                    <a:pos x="T4" y="T5"/>
                  </a:cxn>
                  <a:cxn ang="0">
                    <a:pos x="T6" y="T7"/>
                  </a:cxn>
                  <a:cxn ang="0">
                    <a:pos x="T8" y="T9"/>
                  </a:cxn>
                </a:cxnLst>
                <a:rect l="0" t="0" r="r" b="b"/>
                <a:pathLst>
                  <a:path w="10" h="8">
                    <a:moveTo>
                      <a:pt x="10" y="0"/>
                    </a:moveTo>
                    <a:cubicBezTo>
                      <a:pt x="10" y="6"/>
                      <a:pt x="10" y="6"/>
                      <a:pt x="10" y="6"/>
                    </a:cubicBezTo>
                    <a:cubicBezTo>
                      <a:pt x="7" y="8"/>
                      <a:pt x="3" y="8"/>
                      <a:pt x="0" y="6"/>
                    </a:cubicBezTo>
                    <a:cubicBezTo>
                      <a:pt x="0" y="0"/>
                      <a:pt x="0" y="0"/>
                      <a:pt x="0" y="0"/>
                    </a:cubicBezTo>
                    <a:cubicBezTo>
                      <a:pt x="3" y="2"/>
                      <a:pt x="7" y="2"/>
                      <a:pt x="10" y="0"/>
                    </a:cubicBez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9" name="Freeform 274">
                <a:extLst>
                  <a:ext uri="{FF2B5EF4-FFF2-40B4-BE49-F238E27FC236}">
                    <a16:creationId xmlns:a16="http://schemas.microsoft.com/office/drawing/2014/main" id="{016A8221-93D8-3F73-9118-8C9FF2D2F8AF}"/>
                  </a:ext>
                </a:extLst>
              </p:cNvPr>
              <p:cNvSpPr>
                <a:spLocks/>
              </p:cNvSpPr>
              <p:nvPr/>
            </p:nvSpPr>
            <p:spPr bwMode="auto">
              <a:xfrm>
                <a:off x="4168" y="4272"/>
                <a:ext cx="10" cy="45"/>
              </a:xfrm>
              <a:custGeom>
                <a:avLst/>
                <a:gdLst>
                  <a:gd name="T0" fmla="*/ 0 w 2"/>
                  <a:gd name="T1" fmla="*/ 6 h 9"/>
                  <a:gd name="T2" fmla="*/ 0 w 2"/>
                  <a:gd name="T3" fmla="*/ 0 h 9"/>
                  <a:gd name="T4" fmla="*/ 2 w 2"/>
                  <a:gd name="T5" fmla="*/ 3 h 9"/>
                  <a:gd name="T6" fmla="*/ 2 w 2"/>
                  <a:gd name="T7" fmla="*/ 9 h 9"/>
                  <a:gd name="T8" fmla="*/ 0 w 2"/>
                  <a:gd name="T9" fmla="*/ 6 h 9"/>
                </a:gdLst>
                <a:ahLst/>
                <a:cxnLst>
                  <a:cxn ang="0">
                    <a:pos x="T0" y="T1"/>
                  </a:cxn>
                  <a:cxn ang="0">
                    <a:pos x="T2" y="T3"/>
                  </a:cxn>
                  <a:cxn ang="0">
                    <a:pos x="T4" y="T5"/>
                  </a:cxn>
                  <a:cxn ang="0">
                    <a:pos x="T6" y="T7"/>
                  </a:cxn>
                  <a:cxn ang="0">
                    <a:pos x="T8" y="T9"/>
                  </a:cxn>
                </a:cxnLst>
                <a:rect l="0" t="0" r="r" b="b"/>
                <a:pathLst>
                  <a:path w="2" h="9">
                    <a:moveTo>
                      <a:pt x="0" y="6"/>
                    </a:moveTo>
                    <a:cubicBezTo>
                      <a:pt x="0" y="0"/>
                      <a:pt x="0" y="0"/>
                      <a:pt x="0" y="0"/>
                    </a:cubicBezTo>
                    <a:cubicBezTo>
                      <a:pt x="0" y="1"/>
                      <a:pt x="0" y="2"/>
                      <a:pt x="2" y="3"/>
                    </a:cubicBezTo>
                    <a:cubicBezTo>
                      <a:pt x="2" y="9"/>
                      <a:pt x="2" y="9"/>
                      <a:pt x="2" y="9"/>
                    </a:cubicBezTo>
                    <a:cubicBezTo>
                      <a:pt x="0" y="8"/>
                      <a:pt x="0" y="7"/>
                      <a:pt x="0" y="6"/>
                    </a:cubicBez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0" name="Freeform 275">
                <a:extLst>
                  <a:ext uri="{FF2B5EF4-FFF2-40B4-BE49-F238E27FC236}">
                    <a16:creationId xmlns:a16="http://schemas.microsoft.com/office/drawing/2014/main" id="{A99DF0E5-21D5-0D07-D9C9-1316E16AEE62}"/>
                  </a:ext>
                </a:extLst>
              </p:cNvPr>
              <p:cNvSpPr>
                <a:spLocks/>
              </p:cNvSpPr>
              <p:nvPr/>
            </p:nvSpPr>
            <p:spPr bwMode="auto">
              <a:xfrm>
                <a:off x="4929" y="4398"/>
                <a:ext cx="503" cy="322"/>
              </a:xfrm>
              <a:custGeom>
                <a:avLst/>
                <a:gdLst>
                  <a:gd name="T0" fmla="*/ 503 w 503"/>
                  <a:gd name="T1" fmla="*/ 0 h 322"/>
                  <a:gd name="T2" fmla="*/ 503 w 503"/>
                  <a:gd name="T3" fmla="*/ 30 h 322"/>
                  <a:gd name="T4" fmla="*/ 0 w 503"/>
                  <a:gd name="T5" fmla="*/ 322 h 322"/>
                  <a:gd name="T6" fmla="*/ 0 w 503"/>
                  <a:gd name="T7" fmla="*/ 292 h 322"/>
                  <a:gd name="T8" fmla="*/ 503 w 503"/>
                  <a:gd name="T9" fmla="*/ 0 h 322"/>
                </a:gdLst>
                <a:ahLst/>
                <a:cxnLst>
                  <a:cxn ang="0">
                    <a:pos x="T0" y="T1"/>
                  </a:cxn>
                  <a:cxn ang="0">
                    <a:pos x="T2" y="T3"/>
                  </a:cxn>
                  <a:cxn ang="0">
                    <a:pos x="T4" y="T5"/>
                  </a:cxn>
                  <a:cxn ang="0">
                    <a:pos x="T6" y="T7"/>
                  </a:cxn>
                  <a:cxn ang="0">
                    <a:pos x="T8" y="T9"/>
                  </a:cxn>
                </a:cxnLst>
                <a:rect l="0" t="0" r="r" b="b"/>
                <a:pathLst>
                  <a:path w="503" h="322">
                    <a:moveTo>
                      <a:pt x="503" y="0"/>
                    </a:moveTo>
                    <a:lnTo>
                      <a:pt x="503" y="30"/>
                    </a:lnTo>
                    <a:lnTo>
                      <a:pt x="0" y="322"/>
                    </a:lnTo>
                    <a:lnTo>
                      <a:pt x="0" y="292"/>
                    </a:lnTo>
                    <a:lnTo>
                      <a:pt x="503" y="0"/>
                    </a:ln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1" name="Freeform 276">
                <a:extLst>
                  <a:ext uri="{FF2B5EF4-FFF2-40B4-BE49-F238E27FC236}">
                    <a16:creationId xmlns:a16="http://schemas.microsoft.com/office/drawing/2014/main" id="{09181219-36AC-4F51-8BF5-32ACDB0BDF8F}"/>
                  </a:ext>
                </a:extLst>
              </p:cNvPr>
              <p:cNvSpPr>
                <a:spLocks/>
              </p:cNvSpPr>
              <p:nvPr/>
            </p:nvSpPr>
            <p:spPr bwMode="auto">
              <a:xfrm>
                <a:off x="4178" y="4287"/>
                <a:ext cx="700" cy="433"/>
              </a:xfrm>
              <a:custGeom>
                <a:avLst/>
                <a:gdLst>
                  <a:gd name="T0" fmla="*/ 700 w 700"/>
                  <a:gd name="T1" fmla="*/ 403 h 433"/>
                  <a:gd name="T2" fmla="*/ 700 w 700"/>
                  <a:gd name="T3" fmla="*/ 433 h 433"/>
                  <a:gd name="T4" fmla="*/ 0 w 700"/>
                  <a:gd name="T5" fmla="*/ 30 h 433"/>
                  <a:gd name="T6" fmla="*/ 0 w 700"/>
                  <a:gd name="T7" fmla="*/ 0 h 433"/>
                  <a:gd name="T8" fmla="*/ 700 w 700"/>
                  <a:gd name="T9" fmla="*/ 403 h 433"/>
                </a:gdLst>
                <a:ahLst/>
                <a:cxnLst>
                  <a:cxn ang="0">
                    <a:pos x="T0" y="T1"/>
                  </a:cxn>
                  <a:cxn ang="0">
                    <a:pos x="T2" y="T3"/>
                  </a:cxn>
                  <a:cxn ang="0">
                    <a:pos x="T4" y="T5"/>
                  </a:cxn>
                  <a:cxn ang="0">
                    <a:pos x="T6" y="T7"/>
                  </a:cxn>
                  <a:cxn ang="0">
                    <a:pos x="T8" y="T9"/>
                  </a:cxn>
                </a:cxnLst>
                <a:rect l="0" t="0" r="r" b="b"/>
                <a:pathLst>
                  <a:path w="700" h="433">
                    <a:moveTo>
                      <a:pt x="700" y="403"/>
                    </a:moveTo>
                    <a:lnTo>
                      <a:pt x="700" y="433"/>
                    </a:lnTo>
                    <a:lnTo>
                      <a:pt x="0" y="30"/>
                    </a:lnTo>
                    <a:lnTo>
                      <a:pt x="0" y="0"/>
                    </a:lnTo>
                    <a:lnTo>
                      <a:pt x="700" y="403"/>
                    </a:ln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2" name="Freeform 277">
                <a:extLst>
                  <a:ext uri="{FF2B5EF4-FFF2-40B4-BE49-F238E27FC236}">
                    <a16:creationId xmlns:a16="http://schemas.microsoft.com/office/drawing/2014/main" id="{8EF4BC37-5430-A6B5-AF6A-2FEE1035116D}"/>
                  </a:ext>
                </a:extLst>
              </p:cNvPr>
              <p:cNvSpPr>
                <a:spLocks/>
              </p:cNvSpPr>
              <p:nvPr/>
            </p:nvSpPr>
            <p:spPr bwMode="auto">
              <a:xfrm>
                <a:off x="4163" y="3955"/>
                <a:ext cx="1279" cy="745"/>
              </a:xfrm>
              <a:custGeom>
                <a:avLst/>
                <a:gdLst>
                  <a:gd name="T0" fmla="*/ 252 w 254"/>
                  <a:gd name="T1" fmla="*/ 82 h 148"/>
                  <a:gd name="T2" fmla="*/ 252 w 254"/>
                  <a:gd name="T3" fmla="*/ 88 h 148"/>
                  <a:gd name="T4" fmla="*/ 152 w 254"/>
                  <a:gd name="T5" fmla="*/ 146 h 148"/>
                  <a:gd name="T6" fmla="*/ 142 w 254"/>
                  <a:gd name="T7" fmla="*/ 146 h 148"/>
                  <a:gd name="T8" fmla="*/ 3 w 254"/>
                  <a:gd name="T9" fmla="*/ 66 h 148"/>
                  <a:gd name="T10" fmla="*/ 3 w 254"/>
                  <a:gd name="T11" fmla="*/ 60 h 148"/>
                  <a:gd name="T12" fmla="*/ 102 w 254"/>
                  <a:gd name="T13" fmla="*/ 2 h 148"/>
                  <a:gd name="T14" fmla="*/ 113 w 254"/>
                  <a:gd name="T15" fmla="*/ 2 h 148"/>
                  <a:gd name="T16" fmla="*/ 252 w 254"/>
                  <a:gd name="T17" fmla="*/ 82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4" h="148">
                    <a:moveTo>
                      <a:pt x="252" y="82"/>
                    </a:moveTo>
                    <a:cubicBezTo>
                      <a:pt x="254" y="84"/>
                      <a:pt x="254" y="87"/>
                      <a:pt x="252" y="88"/>
                    </a:cubicBezTo>
                    <a:cubicBezTo>
                      <a:pt x="152" y="146"/>
                      <a:pt x="152" y="146"/>
                      <a:pt x="152" y="146"/>
                    </a:cubicBezTo>
                    <a:cubicBezTo>
                      <a:pt x="149" y="148"/>
                      <a:pt x="145" y="148"/>
                      <a:pt x="142" y="146"/>
                    </a:cubicBezTo>
                    <a:cubicBezTo>
                      <a:pt x="3" y="66"/>
                      <a:pt x="3" y="66"/>
                      <a:pt x="3" y="66"/>
                    </a:cubicBezTo>
                    <a:cubicBezTo>
                      <a:pt x="0" y="64"/>
                      <a:pt x="0" y="61"/>
                      <a:pt x="3" y="60"/>
                    </a:cubicBezTo>
                    <a:cubicBezTo>
                      <a:pt x="102" y="2"/>
                      <a:pt x="102" y="2"/>
                      <a:pt x="102" y="2"/>
                    </a:cubicBezTo>
                    <a:cubicBezTo>
                      <a:pt x="105" y="0"/>
                      <a:pt x="110" y="0"/>
                      <a:pt x="113" y="2"/>
                    </a:cubicBezTo>
                    <a:lnTo>
                      <a:pt x="252" y="82"/>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3" name="Freeform 278">
                <a:extLst>
                  <a:ext uri="{FF2B5EF4-FFF2-40B4-BE49-F238E27FC236}">
                    <a16:creationId xmlns:a16="http://schemas.microsoft.com/office/drawing/2014/main" id="{682BA9CD-9179-06F5-2F0E-056956CD5215}"/>
                  </a:ext>
                </a:extLst>
              </p:cNvPr>
              <p:cNvSpPr>
                <a:spLocks/>
              </p:cNvSpPr>
              <p:nvPr/>
            </p:nvSpPr>
            <p:spPr bwMode="auto">
              <a:xfrm>
                <a:off x="4440" y="4292"/>
                <a:ext cx="428" cy="247"/>
              </a:xfrm>
              <a:custGeom>
                <a:avLst/>
                <a:gdLst>
                  <a:gd name="T0" fmla="*/ 84 w 85"/>
                  <a:gd name="T1" fmla="*/ 30 h 49"/>
                  <a:gd name="T2" fmla="*/ 33 w 85"/>
                  <a:gd name="T3" fmla="*/ 1 h 49"/>
                  <a:gd name="T4" fmla="*/ 28 w 85"/>
                  <a:gd name="T5" fmla="*/ 1 h 49"/>
                  <a:gd name="T6" fmla="*/ 1 w 85"/>
                  <a:gd name="T7" fmla="*/ 16 h 49"/>
                  <a:gd name="T8" fmla="*/ 1 w 85"/>
                  <a:gd name="T9" fmla="*/ 19 h 49"/>
                  <a:gd name="T10" fmla="*/ 52 w 85"/>
                  <a:gd name="T11" fmla="*/ 48 h 49"/>
                  <a:gd name="T12" fmla="*/ 57 w 85"/>
                  <a:gd name="T13" fmla="*/ 48 h 49"/>
                  <a:gd name="T14" fmla="*/ 84 w 85"/>
                  <a:gd name="T15" fmla="*/ 33 h 49"/>
                  <a:gd name="T16" fmla="*/ 84 w 85"/>
                  <a:gd name="T17" fmla="*/ 3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49">
                    <a:moveTo>
                      <a:pt x="84" y="30"/>
                    </a:moveTo>
                    <a:cubicBezTo>
                      <a:pt x="33" y="1"/>
                      <a:pt x="33" y="1"/>
                      <a:pt x="33" y="1"/>
                    </a:cubicBezTo>
                    <a:cubicBezTo>
                      <a:pt x="31" y="0"/>
                      <a:pt x="29" y="0"/>
                      <a:pt x="28" y="1"/>
                    </a:cubicBezTo>
                    <a:cubicBezTo>
                      <a:pt x="1" y="16"/>
                      <a:pt x="1" y="16"/>
                      <a:pt x="1" y="16"/>
                    </a:cubicBezTo>
                    <a:cubicBezTo>
                      <a:pt x="0" y="17"/>
                      <a:pt x="0" y="18"/>
                      <a:pt x="1" y="19"/>
                    </a:cubicBezTo>
                    <a:cubicBezTo>
                      <a:pt x="52" y="48"/>
                      <a:pt x="52" y="48"/>
                      <a:pt x="52" y="48"/>
                    </a:cubicBezTo>
                    <a:cubicBezTo>
                      <a:pt x="54" y="49"/>
                      <a:pt x="56" y="49"/>
                      <a:pt x="57" y="48"/>
                    </a:cubicBezTo>
                    <a:cubicBezTo>
                      <a:pt x="84" y="33"/>
                      <a:pt x="84" y="33"/>
                      <a:pt x="84" y="33"/>
                    </a:cubicBezTo>
                    <a:cubicBezTo>
                      <a:pt x="85" y="32"/>
                      <a:pt x="85" y="31"/>
                      <a:pt x="84" y="30"/>
                    </a:cubicBezTo>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4" name="Freeform 279">
                <a:extLst>
                  <a:ext uri="{FF2B5EF4-FFF2-40B4-BE49-F238E27FC236}">
                    <a16:creationId xmlns:a16="http://schemas.microsoft.com/office/drawing/2014/main" id="{E0B4EAEB-FE01-BB28-C3B3-9C29BEAF9E42}"/>
                  </a:ext>
                </a:extLst>
              </p:cNvPr>
              <p:cNvSpPr>
                <a:spLocks/>
              </p:cNvSpPr>
              <p:nvPr/>
            </p:nvSpPr>
            <p:spPr bwMode="auto">
              <a:xfrm>
                <a:off x="4692" y="4010"/>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5" name="Freeform 280">
                <a:extLst>
                  <a:ext uri="{FF2B5EF4-FFF2-40B4-BE49-F238E27FC236}">
                    <a16:creationId xmlns:a16="http://schemas.microsoft.com/office/drawing/2014/main" id="{2E45FE8C-36A8-2C3A-33C3-B354836C3AB0}"/>
                  </a:ext>
                </a:extLst>
              </p:cNvPr>
              <p:cNvSpPr>
                <a:spLocks/>
              </p:cNvSpPr>
              <p:nvPr/>
            </p:nvSpPr>
            <p:spPr bwMode="auto">
              <a:xfrm>
                <a:off x="4647" y="4010"/>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6" name="Freeform 281">
                <a:extLst>
                  <a:ext uri="{FF2B5EF4-FFF2-40B4-BE49-F238E27FC236}">
                    <a16:creationId xmlns:a16="http://schemas.microsoft.com/office/drawing/2014/main" id="{D8C7FD98-A172-957F-1146-430260F31273}"/>
                  </a:ext>
                </a:extLst>
              </p:cNvPr>
              <p:cNvSpPr>
                <a:spLocks/>
              </p:cNvSpPr>
              <p:nvPr/>
            </p:nvSpPr>
            <p:spPr bwMode="auto">
              <a:xfrm>
                <a:off x="4647" y="3985"/>
                <a:ext cx="90" cy="55"/>
              </a:xfrm>
              <a:custGeom>
                <a:avLst/>
                <a:gdLst>
                  <a:gd name="T0" fmla="*/ 90 w 90"/>
                  <a:gd name="T1" fmla="*/ 25 h 55"/>
                  <a:gd name="T2" fmla="*/ 45 w 90"/>
                  <a:gd name="T3" fmla="*/ 55 h 55"/>
                  <a:gd name="T4" fmla="*/ 0 w 90"/>
                  <a:gd name="T5" fmla="*/ 25 h 55"/>
                  <a:gd name="T6" fmla="*/ 45 w 90"/>
                  <a:gd name="T7" fmla="*/ 0 h 55"/>
                  <a:gd name="T8" fmla="*/ 90 w 90"/>
                  <a:gd name="T9" fmla="*/ 25 h 55"/>
                </a:gdLst>
                <a:ahLst/>
                <a:cxnLst>
                  <a:cxn ang="0">
                    <a:pos x="T0" y="T1"/>
                  </a:cxn>
                  <a:cxn ang="0">
                    <a:pos x="T2" y="T3"/>
                  </a:cxn>
                  <a:cxn ang="0">
                    <a:pos x="T4" y="T5"/>
                  </a:cxn>
                  <a:cxn ang="0">
                    <a:pos x="T6" y="T7"/>
                  </a:cxn>
                  <a:cxn ang="0">
                    <a:pos x="T8" y="T9"/>
                  </a:cxn>
                </a:cxnLst>
                <a:rect l="0" t="0" r="r" b="b"/>
                <a:pathLst>
                  <a:path w="90" h="55">
                    <a:moveTo>
                      <a:pt x="90" y="25"/>
                    </a:moveTo>
                    <a:lnTo>
                      <a:pt x="45" y="55"/>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7" name="Freeform 282">
                <a:extLst>
                  <a:ext uri="{FF2B5EF4-FFF2-40B4-BE49-F238E27FC236}">
                    <a16:creationId xmlns:a16="http://schemas.microsoft.com/office/drawing/2014/main" id="{EB5F5588-932E-5B9E-4FB5-13AB270DCF20}"/>
                  </a:ext>
                </a:extLst>
              </p:cNvPr>
              <p:cNvSpPr>
                <a:spLocks/>
              </p:cNvSpPr>
              <p:nvPr/>
            </p:nvSpPr>
            <p:spPr bwMode="auto">
              <a:xfrm>
                <a:off x="4753" y="4045"/>
                <a:ext cx="45" cy="36"/>
              </a:xfrm>
              <a:custGeom>
                <a:avLst/>
                <a:gdLst>
                  <a:gd name="T0" fmla="*/ 45 w 45"/>
                  <a:gd name="T1" fmla="*/ 0 h 36"/>
                  <a:gd name="T2" fmla="*/ 45 w 45"/>
                  <a:gd name="T3" fmla="*/ 5 h 36"/>
                  <a:gd name="T4" fmla="*/ 0 w 45"/>
                  <a:gd name="T5" fmla="*/ 36 h 36"/>
                  <a:gd name="T6" fmla="*/ 0 w 45"/>
                  <a:gd name="T7" fmla="*/ 26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5"/>
                    </a:lnTo>
                    <a:lnTo>
                      <a:pt x="0" y="36"/>
                    </a:lnTo>
                    <a:lnTo>
                      <a:pt x="0" y="26"/>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8" name="Freeform 283">
                <a:extLst>
                  <a:ext uri="{FF2B5EF4-FFF2-40B4-BE49-F238E27FC236}">
                    <a16:creationId xmlns:a16="http://schemas.microsoft.com/office/drawing/2014/main" id="{23F0D6CE-0DC6-9254-E8BC-6F4C34680EC7}"/>
                  </a:ext>
                </a:extLst>
              </p:cNvPr>
              <p:cNvSpPr>
                <a:spLocks/>
              </p:cNvSpPr>
              <p:nvPr/>
            </p:nvSpPr>
            <p:spPr bwMode="auto">
              <a:xfrm>
                <a:off x="4702" y="4045"/>
                <a:ext cx="51" cy="36"/>
              </a:xfrm>
              <a:custGeom>
                <a:avLst/>
                <a:gdLst>
                  <a:gd name="T0" fmla="*/ 51 w 51"/>
                  <a:gd name="T1" fmla="*/ 26 h 36"/>
                  <a:gd name="T2" fmla="*/ 51 w 51"/>
                  <a:gd name="T3" fmla="*/ 36 h 36"/>
                  <a:gd name="T4" fmla="*/ 0 w 51"/>
                  <a:gd name="T5" fmla="*/ 11 h 36"/>
                  <a:gd name="T6" fmla="*/ 0 w 51"/>
                  <a:gd name="T7" fmla="*/ 0 h 36"/>
                  <a:gd name="T8" fmla="*/ 51 w 51"/>
                  <a:gd name="T9" fmla="*/ 26 h 36"/>
                </a:gdLst>
                <a:ahLst/>
                <a:cxnLst>
                  <a:cxn ang="0">
                    <a:pos x="T0" y="T1"/>
                  </a:cxn>
                  <a:cxn ang="0">
                    <a:pos x="T2" y="T3"/>
                  </a:cxn>
                  <a:cxn ang="0">
                    <a:pos x="T4" y="T5"/>
                  </a:cxn>
                  <a:cxn ang="0">
                    <a:pos x="T6" y="T7"/>
                  </a:cxn>
                  <a:cxn ang="0">
                    <a:pos x="T8" y="T9"/>
                  </a:cxn>
                </a:cxnLst>
                <a:rect l="0" t="0" r="r" b="b"/>
                <a:pathLst>
                  <a:path w="51" h="36">
                    <a:moveTo>
                      <a:pt x="51" y="26"/>
                    </a:moveTo>
                    <a:lnTo>
                      <a:pt x="51" y="36"/>
                    </a:lnTo>
                    <a:lnTo>
                      <a:pt x="0" y="11"/>
                    </a:lnTo>
                    <a:lnTo>
                      <a:pt x="0" y="0"/>
                    </a:lnTo>
                    <a:lnTo>
                      <a:pt x="51"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9" name="Freeform 284">
                <a:extLst>
                  <a:ext uri="{FF2B5EF4-FFF2-40B4-BE49-F238E27FC236}">
                    <a16:creationId xmlns:a16="http://schemas.microsoft.com/office/drawing/2014/main" id="{02FBF0EB-5D45-E3E8-55D0-58A319AADD9F}"/>
                  </a:ext>
                </a:extLst>
              </p:cNvPr>
              <p:cNvSpPr>
                <a:spLocks/>
              </p:cNvSpPr>
              <p:nvPr/>
            </p:nvSpPr>
            <p:spPr bwMode="auto">
              <a:xfrm>
                <a:off x="4702" y="4020"/>
                <a:ext cx="96" cy="51"/>
              </a:xfrm>
              <a:custGeom>
                <a:avLst/>
                <a:gdLst>
                  <a:gd name="T0" fmla="*/ 96 w 96"/>
                  <a:gd name="T1" fmla="*/ 25 h 51"/>
                  <a:gd name="T2" fmla="*/ 51 w 96"/>
                  <a:gd name="T3" fmla="*/ 51 h 51"/>
                  <a:gd name="T4" fmla="*/ 0 w 96"/>
                  <a:gd name="T5" fmla="*/ 25 h 51"/>
                  <a:gd name="T6" fmla="*/ 51 w 96"/>
                  <a:gd name="T7" fmla="*/ 0 h 51"/>
                  <a:gd name="T8" fmla="*/ 96 w 96"/>
                  <a:gd name="T9" fmla="*/ 25 h 51"/>
                </a:gdLst>
                <a:ahLst/>
                <a:cxnLst>
                  <a:cxn ang="0">
                    <a:pos x="T0" y="T1"/>
                  </a:cxn>
                  <a:cxn ang="0">
                    <a:pos x="T2" y="T3"/>
                  </a:cxn>
                  <a:cxn ang="0">
                    <a:pos x="T4" y="T5"/>
                  </a:cxn>
                  <a:cxn ang="0">
                    <a:pos x="T6" y="T7"/>
                  </a:cxn>
                  <a:cxn ang="0">
                    <a:pos x="T8" y="T9"/>
                  </a:cxn>
                </a:cxnLst>
                <a:rect l="0" t="0" r="r" b="b"/>
                <a:pathLst>
                  <a:path w="96" h="51">
                    <a:moveTo>
                      <a:pt x="96" y="25"/>
                    </a:moveTo>
                    <a:lnTo>
                      <a:pt x="51" y="51"/>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0" name="Freeform 285">
                <a:extLst>
                  <a:ext uri="{FF2B5EF4-FFF2-40B4-BE49-F238E27FC236}">
                    <a16:creationId xmlns:a16="http://schemas.microsoft.com/office/drawing/2014/main" id="{3303779D-6B7A-218F-5A5D-DCE6843A2FB7}"/>
                  </a:ext>
                </a:extLst>
              </p:cNvPr>
              <p:cNvSpPr>
                <a:spLocks/>
              </p:cNvSpPr>
              <p:nvPr/>
            </p:nvSpPr>
            <p:spPr bwMode="auto">
              <a:xfrm>
                <a:off x="4808" y="4081"/>
                <a:ext cx="50" cy="35"/>
              </a:xfrm>
              <a:custGeom>
                <a:avLst/>
                <a:gdLst>
                  <a:gd name="T0" fmla="*/ 50 w 50"/>
                  <a:gd name="T1" fmla="*/ 0 h 35"/>
                  <a:gd name="T2" fmla="*/ 50 w 50"/>
                  <a:gd name="T3" fmla="*/ 5 h 35"/>
                  <a:gd name="T4" fmla="*/ 0 w 50"/>
                  <a:gd name="T5" fmla="*/ 35 h 35"/>
                  <a:gd name="T6" fmla="*/ 0 w 50"/>
                  <a:gd name="T7" fmla="*/ 25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5"/>
                    </a:lnTo>
                    <a:lnTo>
                      <a:pt x="0" y="35"/>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1" name="Freeform 286">
                <a:extLst>
                  <a:ext uri="{FF2B5EF4-FFF2-40B4-BE49-F238E27FC236}">
                    <a16:creationId xmlns:a16="http://schemas.microsoft.com/office/drawing/2014/main" id="{14A56BA6-6D14-A0B2-1D6D-18D1C5115A16}"/>
                  </a:ext>
                </a:extLst>
              </p:cNvPr>
              <p:cNvSpPr>
                <a:spLocks/>
              </p:cNvSpPr>
              <p:nvPr/>
            </p:nvSpPr>
            <p:spPr bwMode="auto">
              <a:xfrm>
                <a:off x="4763" y="4081"/>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2" name="Freeform 287">
                <a:extLst>
                  <a:ext uri="{FF2B5EF4-FFF2-40B4-BE49-F238E27FC236}">
                    <a16:creationId xmlns:a16="http://schemas.microsoft.com/office/drawing/2014/main" id="{B97500E5-3F67-0612-3EC1-77D231370CA0}"/>
                  </a:ext>
                </a:extLst>
              </p:cNvPr>
              <p:cNvSpPr>
                <a:spLocks/>
              </p:cNvSpPr>
              <p:nvPr/>
            </p:nvSpPr>
            <p:spPr bwMode="auto">
              <a:xfrm>
                <a:off x="4763" y="4050"/>
                <a:ext cx="95" cy="56"/>
              </a:xfrm>
              <a:custGeom>
                <a:avLst/>
                <a:gdLst>
                  <a:gd name="T0" fmla="*/ 95 w 95"/>
                  <a:gd name="T1" fmla="*/ 31 h 56"/>
                  <a:gd name="T2" fmla="*/ 45 w 95"/>
                  <a:gd name="T3" fmla="*/ 56 h 56"/>
                  <a:gd name="T4" fmla="*/ 0 w 95"/>
                  <a:gd name="T5" fmla="*/ 31 h 56"/>
                  <a:gd name="T6" fmla="*/ 50 w 95"/>
                  <a:gd name="T7" fmla="*/ 0 h 56"/>
                  <a:gd name="T8" fmla="*/ 95 w 95"/>
                  <a:gd name="T9" fmla="*/ 31 h 56"/>
                </a:gdLst>
                <a:ahLst/>
                <a:cxnLst>
                  <a:cxn ang="0">
                    <a:pos x="T0" y="T1"/>
                  </a:cxn>
                  <a:cxn ang="0">
                    <a:pos x="T2" y="T3"/>
                  </a:cxn>
                  <a:cxn ang="0">
                    <a:pos x="T4" y="T5"/>
                  </a:cxn>
                  <a:cxn ang="0">
                    <a:pos x="T6" y="T7"/>
                  </a:cxn>
                  <a:cxn ang="0">
                    <a:pos x="T8" y="T9"/>
                  </a:cxn>
                </a:cxnLst>
                <a:rect l="0" t="0" r="r" b="b"/>
                <a:pathLst>
                  <a:path w="95" h="56">
                    <a:moveTo>
                      <a:pt x="95" y="31"/>
                    </a:moveTo>
                    <a:lnTo>
                      <a:pt x="45" y="56"/>
                    </a:lnTo>
                    <a:lnTo>
                      <a:pt x="0" y="31"/>
                    </a:lnTo>
                    <a:lnTo>
                      <a:pt x="50" y="0"/>
                    </a:lnTo>
                    <a:lnTo>
                      <a:pt x="95" y="3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3" name="Freeform 288">
                <a:extLst>
                  <a:ext uri="{FF2B5EF4-FFF2-40B4-BE49-F238E27FC236}">
                    <a16:creationId xmlns:a16="http://schemas.microsoft.com/office/drawing/2014/main" id="{0D55A051-326F-AC41-41DB-6D1E555A717A}"/>
                  </a:ext>
                </a:extLst>
              </p:cNvPr>
              <p:cNvSpPr>
                <a:spLocks/>
              </p:cNvSpPr>
              <p:nvPr/>
            </p:nvSpPr>
            <p:spPr bwMode="auto">
              <a:xfrm>
                <a:off x="4868" y="4116"/>
                <a:ext cx="51" cy="30"/>
              </a:xfrm>
              <a:custGeom>
                <a:avLst/>
                <a:gdLst>
                  <a:gd name="T0" fmla="*/ 51 w 51"/>
                  <a:gd name="T1" fmla="*/ 0 h 30"/>
                  <a:gd name="T2" fmla="*/ 51 w 51"/>
                  <a:gd name="T3" fmla="*/ 5 h 30"/>
                  <a:gd name="T4" fmla="*/ 0 w 51"/>
                  <a:gd name="T5" fmla="*/ 30 h 30"/>
                  <a:gd name="T6" fmla="*/ 0 w 51"/>
                  <a:gd name="T7" fmla="*/ 25 h 30"/>
                  <a:gd name="T8" fmla="*/ 51 w 51"/>
                  <a:gd name="T9" fmla="*/ 0 h 30"/>
                </a:gdLst>
                <a:ahLst/>
                <a:cxnLst>
                  <a:cxn ang="0">
                    <a:pos x="T0" y="T1"/>
                  </a:cxn>
                  <a:cxn ang="0">
                    <a:pos x="T2" y="T3"/>
                  </a:cxn>
                  <a:cxn ang="0">
                    <a:pos x="T4" y="T5"/>
                  </a:cxn>
                  <a:cxn ang="0">
                    <a:pos x="T6" y="T7"/>
                  </a:cxn>
                  <a:cxn ang="0">
                    <a:pos x="T8" y="T9"/>
                  </a:cxn>
                </a:cxnLst>
                <a:rect l="0" t="0" r="r" b="b"/>
                <a:pathLst>
                  <a:path w="51" h="30">
                    <a:moveTo>
                      <a:pt x="51" y="0"/>
                    </a:moveTo>
                    <a:lnTo>
                      <a:pt x="51" y="5"/>
                    </a:lnTo>
                    <a:lnTo>
                      <a:pt x="0" y="30"/>
                    </a:lnTo>
                    <a:lnTo>
                      <a:pt x="0" y="25"/>
                    </a:lnTo>
                    <a:lnTo>
                      <a:pt x="51"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4" name="Freeform 289">
                <a:extLst>
                  <a:ext uri="{FF2B5EF4-FFF2-40B4-BE49-F238E27FC236}">
                    <a16:creationId xmlns:a16="http://schemas.microsoft.com/office/drawing/2014/main" id="{F8E96957-0481-E6E7-676F-EA432C414BEA}"/>
                  </a:ext>
                </a:extLst>
              </p:cNvPr>
              <p:cNvSpPr>
                <a:spLocks/>
              </p:cNvSpPr>
              <p:nvPr/>
            </p:nvSpPr>
            <p:spPr bwMode="auto">
              <a:xfrm>
                <a:off x="4823" y="4116"/>
                <a:ext cx="45" cy="30"/>
              </a:xfrm>
              <a:custGeom>
                <a:avLst/>
                <a:gdLst>
                  <a:gd name="T0" fmla="*/ 45 w 45"/>
                  <a:gd name="T1" fmla="*/ 25 h 30"/>
                  <a:gd name="T2" fmla="*/ 45 w 45"/>
                  <a:gd name="T3" fmla="*/ 30 h 30"/>
                  <a:gd name="T4" fmla="*/ 0 w 45"/>
                  <a:gd name="T5" fmla="*/ 5 h 30"/>
                  <a:gd name="T6" fmla="*/ 0 w 45"/>
                  <a:gd name="T7" fmla="*/ 0 h 30"/>
                  <a:gd name="T8" fmla="*/ 45 w 45"/>
                  <a:gd name="T9" fmla="*/ 25 h 30"/>
                </a:gdLst>
                <a:ahLst/>
                <a:cxnLst>
                  <a:cxn ang="0">
                    <a:pos x="T0" y="T1"/>
                  </a:cxn>
                  <a:cxn ang="0">
                    <a:pos x="T2" y="T3"/>
                  </a:cxn>
                  <a:cxn ang="0">
                    <a:pos x="T4" y="T5"/>
                  </a:cxn>
                  <a:cxn ang="0">
                    <a:pos x="T6" y="T7"/>
                  </a:cxn>
                  <a:cxn ang="0">
                    <a:pos x="T8" y="T9"/>
                  </a:cxn>
                </a:cxnLst>
                <a:rect l="0" t="0" r="r" b="b"/>
                <a:pathLst>
                  <a:path w="45" h="30">
                    <a:moveTo>
                      <a:pt x="45" y="25"/>
                    </a:moveTo>
                    <a:lnTo>
                      <a:pt x="45" y="30"/>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5" name="Freeform 290">
                <a:extLst>
                  <a:ext uri="{FF2B5EF4-FFF2-40B4-BE49-F238E27FC236}">
                    <a16:creationId xmlns:a16="http://schemas.microsoft.com/office/drawing/2014/main" id="{356102D0-00DB-FC85-7D9E-02EB1016740E}"/>
                  </a:ext>
                </a:extLst>
              </p:cNvPr>
              <p:cNvSpPr>
                <a:spLocks/>
              </p:cNvSpPr>
              <p:nvPr/>
            </p:nvSpPr>
            <p:spPr bwMode="auto">
              <a:xfrm>
                <a:off x="4823" y="4086"/>
                <a:ext cx="96" cy="55"/>
              </a:xfrm>
              <a:custGeom>
                <a:avLst/>
                <a:gdLst>
                  <a:gd name="T0" fmla="*/ 96 w 96"/>
                  <a:gd name="T1" fmla="*/ 30 h 55"/>
                  <a:gd name="T2" fmla="*/ 45 w 96"/>
                  <a:gd name="T3" fmla="*/ 55 h 55"/>
                  <a:gd name="T4" fmla="*/ 0 w 96"/>
                  <a:gd name="T5" fmla="*/ 30 h 55"/>
                  <a:gd name="T6" fmla="*/ 45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5" y="55"/>
                    </a:lnTo>
                    <a:lnTo>
                      <a:pt x="0" y="30"/>
                    </a:lnTo>
                    <a:lnTo>
                      <a:pt x="45"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6" name="Freeform 291">
                <a:extLst>
                  <a:ext uri="{FF2B5EF4-FFF2-40B4-BE49-F238E27FC236}">
                    <a16:creationId xmlns:a16="http://schemas.microsoft.com/office/drawing/2014/main" id="{57C8E11B-A100-D5CD-FB33-91725B9EF91E}"/>
                  </a:ext>
                </a:extLst>
              </p:cNvPr>
              <p:cNvSpPr>
                <a:spLocks/>
              </p:cNvSpPr>
              <p:nvPr/>
            </p:nvSpPr>
            <p:spPr bwMode="auto">
              <a:xfrm>
                <a:off x="4929" y="4146"/>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7" name="Freeform 292">
                <a:extLst>
                  <a:ext uri="{FF2B5EF4-FFF2-40B4-BE49-F238E27FC236}">
                    <a16:creationId xmlns:a16="http://schemas.microsoft.com/office/drawing/2014/main" id="{6447B006-DC48-09F6-CF25-932FA7A0D617}"/>
                  </a:ext>
                </a:extLst>
              </p:cNvPr>
              <p:cNvSpPr>
                <a:spLocks/>
              </p:cNvSpPr>
              <p:nvPr/>
            </p:nvSpPr>
            <p:spPr bwMode="auto">
              <a:xfrm>
                <a:off x="4884" y="4146"/>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8" name="Freeform 293">
                <a:extLst>
                  <a:ext uri="{FF2B5EF4-FFF2-40B4-BE49-F238E27FC236}">
                    <a16:creationId xmlns:a16="http://schemas.microsoft.com/office/drawing/2014/main" id="{D7744EA0-8662-D7F0-2F22-D793EB98621C}"/>
                  </a:ext>
                </a:extLst>
              </p:cNvPr>
              <p:cNvSpPr>
                <a:spLocks/>
              </p:cNvSpPr>
              <p:nvPr/>
            </p:nvSpPr>
            <p:spPr bwMode="auto">
              <a:xfrm>
                <a:off x="4884" y="4121"/>
                <a:ext cx="90" cy="55"/>
              </a:xfrm>
              <a:custGeom>
                <a:avLst/>
                <a:gdLst>
                  <a:gd name="T0" fmla="*/ 90 w 90"/>
                  <a:gd name="T1" fmla="*/ 25 h 55"/>
                  <a:gd name="T2" fmla="*/ 45 w 90"/>
                  <a:gd name="T3" fmla="*/ 55 h 55"/>
                  <a:gd name="T4" fmla="*/ 0 w 90"/>
                  <a:gd name="T5" fmla="*/ 25 h 55"/>
                  <a:gd name="T6" fmla="*/ 45 w 90"/>
                  <a:gd name="T7" fmla="*/ 0 h 55"/>
                  <a:gd name="T8" fmla="*/ 90 w 90"/>
                  <a:gd name="T9" fmla="*/ 25 h 55"/>
                </a:gdLst>
                <a:ahLst/>
                <a:cxnLst>
                  <a:cxn ang="0">
                    <a:pos x="T0" y="T1"/>
                  </a:cxn>
                  <a:cxn ang="0">
                    <a:pos x="T2" y="T3"/>
                  </a:cxn>
                  <a:cxn ang="0">
                    <a:pos x="T4" y="T5"/>
                  </a:cxn>
                  <a:cxn ang="0">
                    <a:pos x="T6" y="T7"/>
                  </a:cxn>
                  <a:cxn ang="0">
                    <a:pos x="T8" y="T9"/>
                  </a:cxn>
                </a:cxnLst>
                <a:rect l="0" t="0" r="r" b="b"/>
                <a:pathLst>
                  <a:path w="90" h="55">
                    <a:moveTo>
                      <a:pt x="90" y="25"/>
                    </a:moveTo>
                    <a:lnTo>
                      <a:pt x="45" y="55"/>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9" name="Freeform 294">
                <a:extLst>
                  <a:ext uri="{FF2B5EF4-FFF2-40B4-BE49-F238E27FC236}">
                    <a16:creationId xmlns:a16="http://schemas.microsoft.com/office/drawing/2014/main" id="{51C693AA-4E7B-F2B3-AFD4-3675CDA95B60}"/>
                  </a:ext>
                </a:extLst>
              </p:cNvPr>
              <p:cNvSpPr>
                <a:spLocks/>
              </p:cNvSpPr>
              <p:nvPr/>
            </p:nvSpPr>
            <p:spPr bwMode="auto">
              <a:xfrm>
                <a:off x="4989" y="4181"/>
                <a:ext cx="46" cy="36"/>
              </a:xfrm>
              <a:custGeom>
                <a:avLst/>
                <a:gdLst>
                  <a:gd name="T0" fmla="*/ 46 w 46"/>
                  <a:gd name="T1" fmla="*/ 0 h 36"/>
                  <a:gd name="T2" fmla="*/ 46 w 46"/>
                  <a:gd name="T3" fmla="*/ 11 h 36"/>
                  <a:gd name="T4" fmla="*/ 0 w 46"/>
                  <a:gd name="T5" fmla="*/ 36 h 36"/>
                  <a:gd name="T6" fmla="*/ 0 w 46"/>
                  <a:gd name="T7" fmla="*/ 31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11"/>
                    </a:lnTo>
                    <a:lnTo>
                      <a:pt x="0" y="36"/>
                    </a:lnTo>
                    <a:lnTo>
                      <a:pt x="0" y="31"/>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0" name="Freeform 295">
                <a:extLst>
                  <a:ext uri="{FF2B5EF4-FFF2-40B4-BE49-F238E27FC236}">
                    <a16:creationId xmlns:a16="http://schemas.microsoft.com/office/drawing/2014/main" id="{A56ADC45-C691-D60F-5DD9-415329A01DC5}"/>
                  </a:ext>
                </a:extLst>
              </p:cNvPr>
              <p:cNvSpPr>
                <a:spLocks/>
              </p:cNvSpPr>
              <p:nvPr/>
            </p:nvSpPr>
            <p:spPr bwMode="auto">
              <a:xfrm>
                <a:off x="4944" y="4181"/>
                <a:ext cx="45" cy="36"/>
              </a:xfrm>
              <a:custGeom>
                <a:avLst/>
                <a:gdLst>
                  <a:gd name="T0" fmla="*/ 45 w 45"/>
                  <a:gd name="T1" fmla="*/ 31 h 36"/>
                  <a:gd name="T2" fmla="*/ 45 w 45"/>
                  <a:gd name="T3" fmla="*/ 36 h 36"/>
                  <a:gd name="T4" fmla="*/ 0 w 45"/>
                  <a:gd name="T5" fmla="*/ 11 h 36"/>
                  <a:gd name="T6" fmla="*/ 0 w 45"/>
                  <a:gd name="T7" fmla="*/ 0 h 36"/>
                  <a:gd name="T8" fmla="*/ 45 w 45"/>
                  <a:gd name="T9" fmla="*/ 31 h 36"/>
                </a:gdLst>
                <a:ahLst/>
                <a:cxnLst>
                  <a:cxn ang="0">
                    <a:pos x="T0" y="T1"/>
                  </a:cxn>
                  <a:cxn ang="0">
                    <a:pos x="T2" y="T3"/>
                  </a:cxn>
                  <a:cxn ang="0">
                    <a:pos x="T4" y="T5"/>
                  </a:cxn>
                  <a:cxn ang="0">
                    <a:pos x="T6" y="T7"/>
                  </a:cxn>
                  <a:cxn ang="0">
                    <a:pos x="T8" y="T9"/>
                  </a:cxn>
                </a:cxnLst>
                <a:rect l="0" t="0" r="r" b="b"/>
                <a:pathLst>
                  <a:path w="45" h="36">
                    <a:moveTo>
                      <a:pt x="45" y="31"/>
                    </a:moveTo>
                    <a:lnTo>
                      <a:pt x="45" y="36"/>
                    </a:lnTo>
                    <a:lnTo>
                      <a:pt x="0" y="11"/>
                    </a:lnTo>
                    <a:lnTo>
                      <a:pt x="0" y="0"/>
                    </a:lnTo>
                    <a:lnTo>
                      <a:pt x="45"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1" name="Freeform 296">
                <a:extLst>
                  <a:ext uri="{FF2B5EF4-FFF2-40B4-BE49-F238E27FC236}">
                    <a16:creationId xmlns:a16="http://schemas.microsoft.com/office/drawing/2014/main" id="{35F1341B-F5BE-E22D-7B8F-41053FEE17AF}"/>
                  </a:ext>
                </a:extLst>
              </p:cNvPr>
              <p:cNvSpPr>
                <a:spLocks/>
              </p:cNvSpPr>
              <p:nvPr/>
            </p:nvSpPr>
            <p:spPr bwMode="auto">
              <a:xfrm>
                <a:off x="4944" y="4156"/>
                <a:ext cx="91" cy="56"/>
              </a:xfrm>
              <a:custGeom>
                <a:avLst/>
                <a:gdLst>
                  <a:gd name="T0" fmla="*/ 91 w 91"/>
                  <a:gd name="T1" fmla="*/ 25 h 56"/>
                  <a:gd name="T2" fmla="*/ 45 w 91"/>
                  <a:gd name="T3" fmla="*/ 56 h 56"/>
                  <a:gd name="T4" fmla="*/ 0 w 91"/>
                  <a:gd name="T5" fmla="*/ 25 h 56"/>
                  <a:gd name="T6" fmla="*/ 45 w 91"/>
                  <a:gd name="T7" fmla="*/ 0 h 56"/>
                  <a:gd name="T8" fmla="*/ 91 w 91"/>
                  <a:gd name="T9" fmla="*/ 25 h 56"/>
                </a:gdLst>
                <a:ahLst/>
                <a:cxnLst>
                  <a:cxn ang="0">
                    <a:pos x="T0" y="T1"/>
                  </a:cxn>
                  <a:cxn ang="0">
                    <a:pos x="T2" y="T3"/>
                  </a:cxn>
                  <a:cxn ang="0">
                    <a:pos x="T4" y="T5"/>
                  </a:cxn>
                  <a:cxn ang="0">
                    <a:pos x="T6" y="T7"/>
                  </a:cxn>
                  <a:cxn ang="0">
                    <a:pos x="T8" y="T9"/>
                  </a:cxn>
                </a:cxnLst>
                <a:rect l="0" t="0" r="r" b="b"/>
                <a:pathLst>
                  <a:path w="91" h="56">
                    <a:moveTo>
                      <a:pt x="91" y="25"/>
                    </a:moveTo>
                    <a:lnTo>
                      <a:pt x="45" y="56"/>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2" name="Freeform 297">
                <a:extLst>
                  <a:ext uri="{FF2B5EF4-FFF2-40B4-BE49-F238E27FC236}">
                    <a16:creationId xmlns:a16="http://schemas.microsoft.com/office/drawing/2014/main" id="{AC5A40A8-3797-6E8B-14C4-A9B06E6AAC47}"/>
                  </a:ext>
                </a:extLst>
              </p:cNvPr>
              <p:cNvSpPr>
                <a:spLocks/>
              </p:cNvSpPr>
              <p:nvPr/>
            </p:nvSpPr>
            <p:spPr bwMode="auto">
              <a:xfrm>
                <a:off x="5050" y="4217"/>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3" name="Freeform 298">
                <a:extLst>
                  <a:ext uri="{FF2B5EF4-FFF2-40B4-BE49-F238E27FC236}">
                    <a16:creationId xmlns:a16="http://schemas.microsoft.com/office/drawing/2014/main" id="{F4DB9809-7AF0-B07C-C2FE-AC727932A924}"/>
                  </a:ext>
                </a:extLst>
              </p:cNvPr>
              <p:cNvSpPr>
                <a:spLocks/>
              </p:cNvSpPr>
              <p:nvPr/>
            </p:nvSpPr>
            <p:spPr bwMode="auto">
              <a:xfrm>
                <a:off x="4999" y="4217"/>
                <a:ext cx="51" cy="35"/>
              </a:xfrm>
              <a:custGeom>
                <a:avLst/>
                <a:gdLst>
                  <a:gd name="T0" fmla="*/ 51 w 51"/>
                  <a:gd name="T1" fmla="*/ 25 h 35"/>
                  <a:gd name="T2" fmla="*/ 51 w 51"/>
                  <a:gd name="T3" fmla="*/ 35 h 35"/>
                  <a:gd name="T4" fmla="*/ 0 w 51"/>
                  <a:gd name="T5" fmla="*/ 10 h 35"/>
                  <a:gd name="T6" fmla="*/ 0 w 51"/>
                  <a:gd name="T7" fmla="*/ 0 h 35"/>
                  <a:gd name="T8" fmla="*/ 51 w 51"/>
                  <a:gd name="T9" fmla="*/ 25 h 35"/>
                </a:gdLst>
                <a:ahLst/>
                <a:cxnLst>
                  <a:cxn ang="0">
                    <a:pos x="T0" y="T1"/>
                  </a:cxn>
                  <a:cxn ang="0">
                    <a:pos x="T2" y="T3"/>
                  </a:cxn>
                  <a:cxn ang="0">
                    <a:pos x="T4" y="T5"/>
                  </a:cxn>
                  <a:cxn ang="0">
                    <a:pos x="T6" y="T7"/>
                  </a:cxn>
                  <a:cxn ang="0">
                    <a:pos x="T8" y="T9"/>
                  </a:cxn>
                </a:cxnLst>
                <a:rect l="0" t="0" r="r" b="b"/>
                <a:pathLst>
                  <a:path w="51" h="35">
                    <a:moveTo>
                      <a:pt x="51" y="25"/>
                    </a:moveTo>
                    <a:lnTo>
                      <a:pt x="51" y="35"/>
                    </a:lnTo>
                    <a:lnTo>
                      <a:pt x="0" y="10"/>
                    </a:lnTo>
                    <a:lnTo>
                      <a:pt x="0" y="0"/>
                    </a:lnTo>
                    <a:lnTo>
                      <a:pt x="51"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4" name="Freeform 299">
                <a:extLst>
                  <a:ext uri="{FF2B5EF4-FFF2-40B4-BE49-F238E27FC236}">
                    <a16:creationId xmlns:a16="http://schemas.microsoft.com/office/drawing/2014/main" id="{9C938593-FCF5-5A4A-45B4-D04260548A59}"/>
                  </a:ext>
                </a:extLst>
              </p:cNvPr>
              <p:cNvSpPr>
                <a:spLocks/>
              </p:cNvSpPr>
              <p:nvPr/>
            </p:nvSpPr>
            <p:spPr bwMode="auto">
              <a:xfrm>
                <a:off x="4999" y="4192"/>
                <a:ext cx="96" cy="50"/>
              </a:xfrm>
              <a:custGeom>
                <a:avLst/>
                <a:gdLst>
                  <a:gd name="T0" fmla="*/ 96 w 96"/>
                  <a:gd name="T1" fmla="*/ 25 h 50"/>
                  <a:gd name="T2" fmla="*/ 51 w 96"/>
                  <a:gd name="T3" fmla="*/ 50 h 50"/>
                  <a:gd name="T4" fmla="*/ 0 w 96"/>
                  <a:gd name="T5" fmla="*/ 25 h 50"/>
                  <a:gd name="T6" fmla="*/ 51 w 96"/>
                  <a:gd name="T7" fmla="*/ 0 h 50"/>
                  <a:gd name="T8" fmla="*/ 96 w 96"/>
                  <a:gd name="T9" fmla="*/ 25 h 50"/>
                </a:gdLst>
                <a:ahLst/>
                <a:cxnLst>
                  <a:cxn ang="0">
                    <a:pos x="T0" y="T1"/>
                  </a:cxn>
                  <a:cxn ang="0">
                    <a:pos x="T2" y="T3"/>
                  </a:cxn>
                  <a:cxn ang="0">
                    <a:pos x="T4" y="T5"/>
                  </a:cxn>
                  <a:cxn ang="0">
                    <a:pos x="T6" y="T7"/>
                  </a:cxn>
                  <a:cxn ang="0">
                    <a:pos x="T8" y="T9"/>
                  </a:cxn>
                </a:cxnLst>
                <a:rect l="0" t="0" r="r" b="b"/>
                <a:pathLst>
                  <a:path w="96" h="50">
                    <a:moveTo>
                      <a:pt x="96" y="25"/>
                    </a:moveTo>
                    <a:lnTo>
                      <a:pt x="51" y="50"/>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5" name="Freeform 300">
                <a:extLst>
                  <a:ext uri="{FF2B5EF4-FFF2-40B4-BE49-F238E27FC236}">
                    <a16:creationId xmlns:a16="http://schemas.microsoft.com/office/drawing/2014/main" id="{8C9BBF38-BB5E-E633-37A2-A7655921C631}"/>
                  </a:ext>
                </a:extLst>
              </p:cNvPr>
              <p:cNvSpPr>
                <a:spLocks/>
              </p:cNvSpPr>
              <p:nvPr/>
            </p:nvSpPr>
            <p:spPr bwMode="auto">
              <a:xfrm>
                <a:off x="5105" y="4252"/>
                <a:ext cx="50" cy="35"/>
              </a:xfrm>
              <a:custGeom>
                <a:avLst/>
                <a:gdLst>
                  <a:gd name="T0" fmla="*/ 50 w 50"/>
                  <a:gd name="T1" fmla="*/ 0 h 35"/>
                  <a:gd name="T2" fmla="*/ 50 w 50"/>
                  <a:gd name="T3" fmla="*/ 5 h 35"/>
                  <a:gd name="T4" fmla="*/ 0 w 50"/>
                  <a:gd name="T5" fmla="*/ 35 h 35"/>
                  <a:gd name="T6" fmla="*/ 0 w 50"/>
                  <a:gd name="T7" fmla="*/ 25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5"/>
                    </a:lnTo>
                    <a:lnTo>
                      <a:pt x="0" y="35"/>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6" name="Freeform 301">
                <a:extLst>
                  <a:ext uri="{FF2B5EF4-FFF2-40B4-BE49-F238E27FC236}">
                    <a16:creationId xmlns:a16="http://schemas.microsoft.com/office/drawing/2014/main" id="{F359B621-569B-8033-66A0-249174280F7B}"/>
                  </a:ext>
                </a:extLst>
              </p:cNvPr>
              <p:cNvSpPr>
                <a:spLocks/>
              </p:cNvSpPr>
              <p:nvPr/>
            </p:nvSpPr>
            <p:spPr bwMode="auto">
              <a:xfrm>
                <a:off x="5060" y="4252"/>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7" name="Freeform 302">
                <a:extLst>
                  <a:ext uri="{FF2B5EF4-FFF2-40B4-BE49-F238E27FC236}">
                    <a16:creationId xmlns:a16="http://schemas.microsoft.com/office/drawing/2014/main" id="{EFE7D8B2-7E55-AECE-CBF4-A5F4B021E358}"/>
                  </a:ext>
                </a:extLst>
              </p:cNvPr>
              <p:cNvSpPr>
                <a:spLocks/>
              </p:cNvSpPr>
              <p:nvPr/>
            </p:nvSpPr>
            <p:spPr bwMode="auto">
              <a:xfrm>
                <a:off x="5060" y="4222"/>
                <a:ext cx="95" cy="55"/>
              </a:xfrm>
              <a:custGeom>
                <a:avLst/>
                <a:gdLst>
                  <a:gd name="T0" fmla="*/ 95 w 95"/>
                  <a:gd name="T1" fmla="*/ 30 h 55"/>
                  <a:gd name="T2" fmla="*/ 45 w 95"/>
                  <a:gd name="T3" fmla="*/ 55 h 55"/>
                  <a:gd name="T4" fmla="*/ 0 w 95"/>
                  <a:gd name="T5" fmla="*/ 30 h 55"/>
                  <a:gd name="T6" fmla="*/ 50 w 95"/>
                  <a:gd name="T7" fmla="*/ 0 h 55"/>
                  <a:gd name="T8" fmla="*/ 95 w 95"/>
                  <a:gd name="T9" fmla="*/ 30 h 55"/>
                </a:gdLst>
                <a:ahLst/>
                <a:cxnLst>
                  <a:cxn ang="0">
                    <a:pos x="T0" y="T1"/>
                  </a:cxn>
                  <a:cxn ang="0">
                    <a:pos x="T2" y="T3"/>
                  </a:cxn>
                  <a:cxn ang="0">
                    <a:pos x="T4" y="T5"/>
                  </a:cxn>
                  <a:cxn ang="0">
                    <a:pos x="T6" y="T7"/>
                  </a:cxn>
                  <a:cxn ang="0">
                    <a:pos x="T8" y="T9"/>
                  </a:cxn>
                </a:cxnLst>
                <a:rect l="0" t="0" r="r" b="b"/>
                <a:pathLst>
                  <a:path w="95" h="55">
                    <a:moveTo>
                      <a:pt x="95" y="30"/>
                    </a:moveTo>
                    <a:lnTo>
                      <a:pt x="45" y="55"/>
                    </a:lnTo>
                    <a:lnTo>
                      <a:pt x="0" y="30"/>
                    </a:lnTo>
                    <a:lnTo>
                      <a:pt x="50" y="0"/>
                    </a:lnTo>
                    <a:lnTo>
                      <a:pt x="95"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8" name="Freeform 303">
                <a:extLst>
                  <a:ext uri="{FF2B5EF4-FFF2-40B4-BE49-F238E27FC236}">
                    <a16:creationId xmlns:a16="http://schemas.microsoft.com/office/drawing/2014/main" id="{EA8CC81A-EBEA-3E4E-C813-B26E20A4EB4E}"/>
                  </a:ext>
                </a:extLst>
              </p:cNvPr>
              <p:cNvSpPr>
                <a:spLocks/>
              </p:cNvSpPr>
              <p:nvPr/>
            </p:nvSpPr>
            <p:spPr bwMode="auto">
              <a:xfrm>
                <a:off x="5166" y="4287"/>
                <a:ext cx="50" cy="30"/>
              </a:xfrm>
              <a:custGeom>
                <a:avLst/>
                <a:gdLst>
                  <a:gd name="T0" fmla="*/ 50 w 50"/>
                  <a:gd name="T1" fmla="*/ 0 h 30"/>
                  <a:gd name="T2" fmla="*/ 50 w 50"/>
                  <a:gd name="T3" fmla="*/ 5 h 30"/>
                  <a:gd name="T4" fmla="*/ 0 w 50"/>
                  <a:gd name="T5" fmla="*/ 30 h 30"/>
                  <a:gd name="T6" fmla="*/ 0 w 50"/>
                  <a:gd name="T7" fmla="*/ 25 h 30"/>
                  <a:gd name="T8" fmla="*/ 50 w 50"/>
                  <a:gd name="T9" fmla="*/ 0 h 30"/>
                </a:gdLst>
                <a:ahLst/>
                <a:cxnLst>
                  <a:cxn ang="0">
                    <a:pos x="T0" y="T1"/>
                  </a:cxn>
                  <a:cxn ang="0">
                    <a:pos x="T2" y="T3"/>
                  </a:cxn>
                  <a:cxn ang="0">
                    <a:pos x="T4" y="T5"/>
                  </a:cxn>
                  <a:cxn ang="0">
                    <a:pos x="T6" y="T7"/>
                  </a:cxn>
                  <a:cxn ang="0">
                    <a:pos x="T8" y="T9"/>
                  </a:cxn>
                </a:cxnLst>
                <a:rect l="0" t="0" r="r" b="b"/>
                <a:pathLst>
                  <a:path w="50" h="30">
                    <a:moveTo>
                      <a:pt x="50" y="0"/>
                    </a:moveTo>
                    <a:lnTo>
                      <a:pt x="50" y="5"/>
                    </a:lnTo>
                    <a:lnTo>
                      <a:pt x="0" y="30"/>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9" name="Freeform 304">
                <a:extLst>
                  <a:ext uri="{FF2B5EF4-FFF2-40B4-BE49-F238E27FC236}">
                    <a16:creationId xmlns:a16="http://schemas.microsoft.com/office/drawing/2014/main" id="{AE9E291B-EA82-F37D-409A-AE03570DFF2E}"/>
                  </a:ext>
                </a:extLst>
              </p:cNvPr>
              <p:cNvSpPr>
                <a:spLocks/>
              </p:cNvSpPr>
              <p:nvPr/>
            </p:nvSpPr>
            <p:spPr bwMode="auto">
              <a:xfrm>
                <a:off x="5120" y="4287"/>
                <a:ext cx="46" cy="30"/>
              </a:xfrm>
              <a:custGeom>
                <a:avLst/>
                <a:gdLst>
                  <a:gd name="T0" fmla="*/ 46 w 46"/>
                  <a:gd name="T1" fmla="*/ 25 h 30"/>
                  <a:gd name="T2" fmla="*/ 46 w 46"/>
                  <a:gd name="T3" fmla="*/ 30 h 30"/>
                  <a:gd name="T4" fmla="*/ 0 w 46"/>
                  <a:gd name="T5" fmla="*/ 5 h 30"/>
                  <a:gd name="T6" fmla="*/ 0 w 46"/>
                  <a:gd name="T7" fmla="*/ 0 h 30"/>
                  <a:gd name="T8" fmla="*/ 46 w 46"/>
                  <a:gd name="T9" fmla="*/ 25 h 30"/>
                </a:gdLst>
                <a:ahLst/>
                <a:cxnLst>
                  <a:cxn ang="0">
                    <a:pos x="T0" y="T1"/>
                  </a:cxn>
                  <a:cxn ang="0">
                    <a:pos x="T2" y="T3"/>
                  </a:cxn>
                  <a:cxn ang="0">
                    <a:pos x="T4" y="T5"/>
                  </a:cxn>
                  <a:cxn ang="0">
                    <a:pos x="T6" y="T7"/>
                  </a:cxn>
                  <a:cxn ang="0">
                    <a:pos x="T8" y="T9"/>
                  </a:cxn>
                </a:cxnLst>
                <a:rect l="0" t="0" r="r" b="b"/>
                <a:pathLst>
                  <a:path w="46" h="30">
                    <a:moveTo>
                      <a:pt x="46" y="25"/>
                    </a:moveTo>
                    <a:lnTo>
                      <a:pt x="46" y="30"/>
                    </a:lnTo>
                    <a:lnTo>
                      <a:pt x="0" y="5"/>
                    </a:lnTo>
                    <a:lnTo>
                      <a:pt x="0" y="0"/>
                    </a:lnTo>
                    <a:lnTo>
                      <a:pt x="46"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0" name="Freeform 305">
                <a:extLst>
                  <a:ext uri="{FF2B5EF4-FFF2-40B4-BE49-F238E27FC236}">
                    <a16:creationId xmlns:a16="http://schemas.microsoft.com/office/drawing/2014/main" id="{E8DA26CE-1156-24D8-C02F-BD630D2CCBFC}"/>
                  </a:ext>
                </a:extLst>
              </p:cNvPr>
              <p:cNvSpPr>
                <a:spLocks/>
              </p:cNvSpPr>
              <p:nvPr/>
            </p:nvSpPr>
            <p:spPr bwMode="auto">
              <a:xfrm>
                <a:off x="5120" y="4257"/>
                <a:ext cx="96" cy="55"/>
              </a:xfrm>
              <a:custGeom>
                <a:avLst/>
                <a:gdLst>
                  <a:gd name="T0" fmla="*/ 96 w 96"/>
                  <a:gd name="T1" fmla="*/ 30 h 55"/>
                  <a:gd name="T2" fmla="*/ 46 w 96"/>
                  <a:gd name="T3" fmla="*/ 55 h 55"/>
                  <a:gd name="T4" fmla="*/ 0 w 96"/>
                  <a:gd name="T5" fmla="*/ 30 h 55"/>
                  <a:gd name="T6" fmla="*/ 46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6" y="55"/>
                    </a:lnTo>
                    <a:lnTo>
                      <a:pt x="0" y="30"/>
                    </a:lnTo>
                    <a:lnTo>
                      <a:pt x="46"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1" name="Freeform 306">
                <a:extLst>
                  <a:ext uri="{FF2B5EF4-FFF2-40B4-BE49-F238E27FC236}">
                    <a16:creationId xmlns:a16="http://schemas.microsoft.com/office/drawing/2014/main" id="{2A749DFB-721B-40A3-7289-14F2660F3181}"/>
                  </a:ext>
                </a:extLst>
              </p:cNvPr>
              <p:cNvSpPr>
                <a:spLocks/>
              </p:cNvSpPr>
              <p:nvPr/>
            </p:nvSpPr>
            <p:spPr bwMode="auto">
              <a:xfrm>
                <a:off x="5226" y="4317"/>
                <a:ext cx="45" cy="36"/>
              </a:xfrm>
              <a:custGeom>
                <a:avLst/>
                <a:gdLst>
                  <a:gd name="T0" fmla="*/ 45 w 45"/>
                  <a:gd name="T1" fmla="*/ 0 h 36"/>
                  <a:gd name="T2" fmla="*/ 45 w 45"/>
                  <a:gd name="T3" fmla="*/ 10 h 36"/>
                  <a:gd name="T4" fmla="*/ 0 w 45"/>
                  <a:gd name="T5" fmla="*/ 36 h 36"/>
                  <a:gd name="T6" fmla="*/ 0 w 45"/>
                  <a:gd name="T7" fmla="*/ 31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10"/>
                    </a:lnTo>
                    <a:lnTo>
                      <a:pt x="0" y="36"/>
                    </a:lnTo>
                    <a:lnTo>
                      <a:pt x="0" y="31"/>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2" name="Freeform 307">
                <a:extLst>
                  <a:ext uri="{FF2B5EF4-FFF2-40B4-BE49-F238E27FC236}">
                    <a16:creationId xmlns:a16="http://schemas.microsoft.com/office/drawing/2014/main" id="{FAD32E1D-3FAD-3A3F-51CF-C09C8C116734}"/>
                  </a:ext>
                </a:extLst>
              </p:cNvPr>
              <p:cNvSpPr>
                <a:spLocks/>
              </p:cNvSpPr>
              <p:nvPr/>
            </p:nvSpPr>
            <p:spPr bwMode="auto">
              <a:xfrm>
                <a:off x="5181" y="4317"/>
                <a:ext cx="45" cy="36"/>
              </a:xfrm>
              <a:custGeom>
                <a:avLst/>
                <a:gdLst>
                  <a:gd name="T0" fmla="*/ 45 w 45"/>
                  <a:gd name="T1" fmla="*/ 31 h 36"/>
                  <a:gd name="T2" fmla="*/ 45 w 45"/>
                  <a:gd name="T3" fmla="*/ 36 h 36"/>
                  <a:gd name="T4" fmla="*/ 0 w 45"/>
                  <a:gd name="T5" fmla="*/ 10 h 36"/>
                  <a:gd name="T6" fmla="*/ 0 w 45"/>
                  <a:gd name="T7" fmla="*/ 0 h 36"/>
                  <a:gd name="T8" fmla="*/ 45 w 45"/>
                  <a:gd name="T9" fmla="*/ 31 h 36"/>
                </a:gdLst>
                <a:ahLst/>
                <a:cxnLst>
                  <a:cxn ang="0">
                    <a:pos x="T0" y="T1"/>
                  </a:cxn>
                  <a:cxn ang="0">
                    <a:pos x="T2" y="T3"/>
                  </a:cxn>
                  <a:cxn ang="0">
                    <a:pos x="T4" y="T5"/>
                  </a:cxn>
                  <a:cxn ang="0">
                    <a:pos x="T6" y="T7"/>
                  </a:cxn>
                  <a:cxn ang="0">
                    <a:pos x="T8" y="T9"/>
                  </a:cxn>
                </a:cxnLst>
                <a:rect l="0" t="0" r="r" b="b"/>
                <a:pathLst>
                  <a:path w="45" h="36">
                    <a:moveTo>
                      <a:pt x="45" y="31"/>
                    </a:moveTo>
                    <a:lnTo>
                      <a:pt x="45" y="36"/>
                    </a:lnTo>
                    <a:lnTo>
                      <a:pt x="0" y="10"/>
                    </a:lnTo>
                    <a:lnTo>
                      <a:pt x="0" y="0"/>
                    </a:lnTo>
                    <a:lnTo>
                      <a:pt x="45"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3" name="Freeform 308">
                <a:extLst>
                  <a:ext uri="{FF2B5EF4-FFF2-40B4-BE49-F238E27FC236}">
                    <a16:creationId xmlns:a16="http://schemas.microsoft.com/office/drawing/2014/main" id="{785A01AC-3051-1E81-810C-EDBA6F679A0A}"/>
                  </a:ext>
                </a:extLst>
              </p:cNvPr>
              <p:cNvSpPr>
                <a:spLocks/>
              </p:cNvSpPr>
              <p:nvPr/>
            </p:nvSpPr>
            <p:spPr bwMode="auto">
              <a:xfrm>
                <a:off x="5181" y="4292"/>
                <a:ext cx="90" cy="56"/>
              </a:xfrm>
              <a:custGeom>
                <a:avLst/>
                <a:gdLst>
                  <a:gd name="T0" fmla="*/ 90 w 90"/>
                  <a:gd name="T1" fmla="*/ 25 h 56"/>
                  <a:gd name="T2" fmla="*/ 45 w 90"/>
                  <a:gd name="T3" fmla="*/ 56 h 56"/>
                  <a:gd name="T4" fmla="*/ 0 w 90"/>
                  <a:gd name="T5" fmla="*/ 25 h 56"/>
                  <a:gd name="T6" fmla="*/ 45 w 90"/>
                  <a:gd name="T7" fmla="*/ 0 h 56"/>
                  <a:gd name="T8" fmla="*/ 90 w 90"/>
                  <a:gd name="T9" fmla="*/ 25 h 56"/>
                </a:gdLst>
                <a:ahLst/>
                <a:cxnLst>
                  <a:cxn ang="0">
                    <a:pos x="T0" y="T1"/>
                  </a:cxn>
                  <a:cxn ang="0">
                    <a:pos x="T2" y="T3"/>
                  </a:cxn>
                  <a:cxn ang="0">
                    <a:pos x="T4" y="T5"/>
                  </a:cxn>
                  <a:cxn ang="0">
                    <a:pos x="T6" y="T7"/>
                  </a:cxn>
                  <a:cxn ang="0">
                    <a:pos x="T8" y="T9"/>
                  </a:cxn>
                </a:cxnLst>
                <a:rect l="0" t="0" r="r" b="b"/>
                <a:pathLst>
                  <a:path w="90" h="56">
                    <a:moveTo>
                      <a:pt x="90" y="25"/>
                    </a:moveTo>
                    <a:lnTo>
                      <a:pt x="45" y="56"/>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4" name="Freeform 309">
                <a:extLst>
                  <a:ext uri="{FF2B5EF4-FFF2-40B4-BE49-F238E27FC236}">
                    <a16:creationId xmlns:a16="http://schemas.microsoft.com/office/drawing/2014/main" id="{8B808F7F-A480-3EFC-C4A3-D13266D2F225}"/>
                  </a:ext>
                </a:extLst>
              </p:cNvPr>
              <p:cNvSpPr>
                <a:spLocks/>
              </p:cNvSpPr>
              <p:nvPr/>
            </p:nvSpPr>
            <p:spPr bwMode="auto">
              <a:xfrm>
                <a:off x="5347" y="4388"/>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5" name="Freeform 310">
                <a:extLst>
                  <a:ext uri="{FF2B5EF4-FFF2-40B4-BE49-F238E27FC236}">
                    <a16:creationId xmlns:a16="http://schemas.microsoft.com/office/drawing/2014/main" id="{B28905AE-B560-89EF-6CBB-8AF9C6A93CBA}"/>
                  </a:ext>
                </a:extLst>
              </p:cNvPr>
              <p:cNvSpPr>
                <a:spLocks/>
              </p:cNvSpPr>
              <p:nvPr/>
            </p:nvSpPr>
            <p:spPr bwMode="auto">
              <a:xfrm>
                <a:off x="5241" y="4353"/>
                <a:ext cx="106" cy="70"/>
              </a:xfrm>
              <a:custGeom>
                <a:avLst/>
                <a:gdLst>
                  <a:gd name="T0" fmla="*/ 106 w 106"/>
                  <a:gd name="T1" fmla="*/ 60 h 70"/>
                  <a:gd name="T2" fmla="*/ 106 w 106"/>
                  <a:gd name="T3" fmla="*/ 70 h 70"/>
                  <a:gd name="T4" fmla="*/ 0 w 106"/>
                  <a:gd name="T5" fmla="*/ 10 h 70"/>
                  <a:gd name="T6" fmla="*/ 0 w 106"/>
                  <a:gd name="T7" fmla="*/ 0 h 70"/>
                  <a:gd name="T8" fmla="*/ 106 w 106"/>
                  <a:gd name="T9" fmla="*/ 60 h 70"/>
                </a:gdLst>
                <a:ahLst/>
                <a:cxnLst>
                  <a:cxn ang="0">
                    <a:pos x="T0" y="T1"/>
                  </a:cxn>
                  <a:cxn ang="0">
                    <a:pos x="T2" y="T3"/>
                  </a:cxn>
                  <a:cxn ang="0">
                    <a:pos x="T4" y="T5"/>
                  </a:cxn>
                  <a:cxn ang="0">
                    <a:pos x="T6" y="T7"/>
                  </a:cxn>
                  <a:cxn ang="0">
                    <a:pos x="T8" y="T9"/>
                  </a:cxn>
                </a:cxnLst>
                <a:rect l="0" t="0" r="r" b="b"/>
                <a:pathLst>
                  <a:path w="106" h="70">
                    <a:moveTo>
                      <a:pt x="106" y="60"/>
                    </a:moveTo>
                    <a:lnTo>
                      <a:pt x="106" y="70"/>
                    </a:lnTo>
                    <a:lnTo>
                      <a:pt x="0" y="10"/>
                    </a:lnTo>
                    <a:lnTo>
                      <a:pt x="0" y="0"/>
                    </a:lnTo>
                    <a:lnTo>
                      <a:pt x="106" y="6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6" name="Freeform 311">
                <a:extLst>
                  <a:ext uri="{FF2B5EF4-FFF2-40B4-BE49-F238E27FC236}">
                    <a16:creationId xmlns:a16="http://schemas.microsoft.com/office/drawing/2014/main" id="{C0D67235-E026-32AB-6F79-AAFAFA2B2A98}"/>
                  </a:ext>
                </a:extLst>
              </p:cNvPr>
              <p:cNvSpPr>
                <a:spLocks/>
              </p:cNvSpPr>
              <p:nvPr/>
            </p:nvSpPr>
            <p:spPr bwMode="auto">
              <a:xfrm>
                <a:off x="5241" y="4327"/>
                <a:ext cx="151" cy="86"/>
              </a:xfrm>
              <a:custGeom>
                <a:avLst/>
                <a:gdLst>
                  <a:gd name="T0" fmla="*/ 151 w 151"/>
                  <a:gd name="T1" fmla="*/ 61 h 86"/>
                  <a:gd name="T2" fmla="*/ 106 w 151"/>
                  <a:gd name="T3" fmla="*/ 86 h 86"/>
                  <a:gd name="T4" fmla="*/ 0 w 151"/>
                  <a:gd name="T5" fmla="*/ 26 h 86"/>
                  <a:gd name="T6" fmla="*/ 45 w 151"/>
                  <a:gd name="T7" fmla="*/ 0 h 86"/>
                  <a:gd name="T8" fmla="*/ 151 w 151"/>
                  <a:gd name="T9" fmla="*/ 61 h 86"/>
                </a:gdLst>
                <a:ahLst/>
                <a:cxnLst>
                  <a:cxn ang="0">
                    <a:pos x="T0" y="T1"/>
                  </a:cxn>
                  <a:cxn ang="0">
                    <a:pos x="T2" y="T3"/>
                  </a:cxn>
                  <a:cxn ang="0">
                    <a:pos x="T4" y="T5"/>
                  </a:cxn>
                  <a:cxn ang="0">
                    <a:pos x="T6" y="T7"/>
                  </a:cxn>
                  <a:cxn ang="0">
                    <a:pos x="T8" y="T9"/>
                  </a:cxn>
                </a:cxnLst>
                <a:rect l="0" t="0" r="r" b="b"/>
                <a:pathLst>
                  <a:path w="151" h="86">
                    <a:moveTo>
                      <a:pt x="151" y="61"/>
                    </a:moveTo>
                    <a:lnTo>
                      <a:pt x="106" y="86"/>
                    </a:lnTo>
                    <a:lnTo>
                      <a:pt x="0" y="26"/>
                    </a:lnTo>
                    <a:lnTo>
                      <a:pt x="45" y="0"/>
                    </a:lnTo>
                    <a:lnTo>
                      <a:pt x="151" y="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7" name="Freeform 312">
                <a:extLst>
                  <a:ext uri="{FF2B5EF4-FFF2-40B4-BE49-F238E27FC236}">
                    <a16:creationId xmlns:a16="http://schemas.microsoft.com/office/drawing/2014/main" id="{CABD3D9D-5B94-076A-3C29-64981AF43A50}"/>
                  </a:ext>
                </a:extLst>
              </p:cNvPr>
              <p:cNvSpPr>
                <a:spLocks/>
              </p:cNvSpPr>
              <p:nvPr/>
            </p:nvSpPr>
            <p:spPr bwMode="auto">
              <a:xfrm>
                <a:off x="4692" y="4081"/>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8" name="Freeform 313">
                <a:extLst>
                  <a:ext uri="{FF2B5EF4-FFF2-40B4-BE49-F238E27FC236}">
                    <a16:creationId xmlns:a16="http://schemas.microsoft.com/office/drawing/2014/main" id="{8EEDF68D-1540-7000-A006-53786C6C6068}"/>
                  </a:ext>
                </a:extLst>
              </p:cNvPr>
              <p:cNvSpPr>
                <a:spLocks/>
              </p:cNvSpPr>
              <p:nvPr/>
            </p:nvSpPr>
            <p:spPr bwMode="auto">
              <a:xfrm>
                <a:off x="4586" y="4045"/>
                <a:ext cx="106" cy="71"/>
              </a:xfrm>
              <a:custGeom>
                <a:avLst/>
                <a:gdLst>
                  <a:gd name="T0" fmla="*/ 106 w 106"/>
                  <a:gd name="T1" fmla="*/ 61 h 71"/>
                  <a:gd name="T2" fmla="*/ 106 w 106"/>
                  <a:gd name="T3" fmla="*/ 71 h 71"/>
                  <a:gd name="T4" fmla="*/ 0 w 106"/>
                  <a:gd name="T5" fmla="*/ 11 h 71"/>
                  <a:gd name="T6" fmla="*/ 0 w 106"/>
                  <a:gd name="T7" fmla="*/ 0 h 71"/>
                  <a:gd name="T8" fmla="*/ 106 w 106"/>
                  <a:gd name="T9" fmla="*/ 61 h 71"/>
                </a:gdLst>
                <a:ahLst/>
                <a:cxnLst>
                  <a:cxn ang="0">
                    <a:pos x="T0" y="T1"/>
                  </a:cxn>
                  <a:cxn ang="0">
                    <a:pos x="T2" y="T3"/>
                  </a:cxn>
                  <a:cxn ang="0">
                    <a:pos x="T4" y="T5"/>
                  </a:cxn>
                  <a:cxn ang="0">
                    <a:pos x="T6" y="T7"/>
                  </a:cxn>
                  <a:cxn ang="0">
                    <a:pos x="T8" y="T9"/>
                  </a:cxn>
                </a:cxnLst>
                <a:rect l="0" t="0" r="r" b="b"/>
                <a:pathLst>
                  <a:path w="106" h="71">
                    <a:moveTo>
                      <a:pt x="106" y="61"/>
                    </a:moveTo>
                    <a:lnTo>
                      <a:pt x="106" y="71"/>
                    </a:lnTo>
                    <a:lnTo>
                      <a:pt x="0" y="11"/>
                    </a:lnTo>
                    <a:lnTo>
                      <a:pt x="0" y="0"/>
                    </a:lnTo>
                    <a:lnTo>
                      <a:pt x="106" y="6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9" name="Freeform 314">
                <a:extLst>
                  <a:ext uri="{FF2B5EF4-FFF2-40B4-BE49-F238E27FC236}">
                    <a16:creationId xmlns:a16="http://schemas.microsoft.com/office/drawing/2014/main" id="{3E1225A4-1090-B7D0-B4D9-37DA61FF701D}"/>
                  </a:ext>
                </a:extLst>
              </p:cNvPr>
              <p:cNvSpPr>
                <a:spLocks/>
              </p:cNvSpPr>
              <p:nvPr/>
            </p:nvSpPr>
            <p:spPr bwMode="auto">
              <a:xfrm>
                <a:off x="4586" y="4020"/>
                <a:ext cx="151" cy="86"/>
              </a:xfrm>
              <a:custGeom>
                <a:avLst/>
                <a:gdLst>
                  <a:gd name="T0" fmla="*/ 151 w 151"/>
                  <a:gd name="T1" fmla="*/ 61 h 86"/>
                  <a:gd name="T2" fmla="*/ 106 w 151"/>
                  <a:gd name="T3" fmla="*/ 86 h 86"/>
                  <a:gd name="T4" fmla="*/ 0 w 151"/>
                  <a:gd name="T5" fmla="*/ 25 h 86"/>
                  <a:gd name="T6" fmla="*/ 46 w 151"/>
                  <a:gd name="T7" fmla="*/ 0 h 86"/>
                  <a:gd name="T8" fmla="*/ 151 w 151"/>
                  <a:gd name="T9" fmla="*/ 61 h 86"/>
                </a:gdLst>
                <a:ahLst/>
                <a:cxnLst>
                  <a:cxn ang="0">
                    <a:pos x="T0" y="T1"/>
                  </a:cxn>
                  <a:cxn ang="0">
                    <a:pos x="T2" y="T3"/>
                  </a:cxn>
                  <a:cxn ang="0">
                    <a:pos x="T4" y="T5"/>
                  </a:cxn>
                  <a:cxn ang="0">
                    <a:pos x="T6" y="T7"/>
                  </a:cxn>
                  <a:cxn ang="0">
                    <a:pos x="T8" y="T9"/>
                  </a:cxn>
                </a:cxnLst>
                <a:rect l="0" t="0" r="r" b="b"/>
                <a:pathLst>
                  <a:path w="151" h="86">
                    <a:moveTo>
                      <a:pt x="151" y="61"/>
                    </a:moveTo>
                    <a:lnTo>
                      <a:pt x="106" y="86"/>
                    </a:lnTo>
                    <a:lnTo>
                      <a:pt x="0" y="25"/>
                    </a:lnTo>
                    <a:lnTo>
                      <a:pt x="46" y="0"/>
                    </a:lnTo>
                    <a:lnTo>
                      <a:pt x="151" y="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0" name="Freeform 315">
                <a:extLst>
                  <a:ext uri="{FF2B5EF4-FFF2-40B4-BE49-F238E27FC236}">
                    <a16:creationId xmlns:a16="http://schemas.microsoft.com/office/drawing/2014/main" id="{18FCE403-0C8F-BD9F-8DB9-54D179A6E1B1}"/>
                  </a:ext>
                </a:extLst>
              </p:cNvPr>
              <p:cNvSpPr>
                <a:spLocks/>
              </p:cNvSpPr>
              <p:nvPr/>
            </p:nvSpPr>
            <p:spPr bwMode="auto">
              <a:xfrm>
                <a:off x="4753" y="4116"/>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1" name="Freeform 316">
                <a:extLst>
                  <a:ext uri="{FF2B5EF4-FFF2-40B4-BE49-F238E27FC236}">
                    <a16:creationId xmlns:a16="http://schemas.microsoft.com/office/drawing/2014/main" id="{CA4599B7-ECBC-BD71-E2A3-B2323B9B2503}"/>
                  </a:ext>
                </a:extLst>
              </p:cNvPr>
              <p:cNvSpPr>
                <a:spLocks/>
              </p:cNvSpPr>
              <p:nvPr/>
            </p:nvSpPr>
            <p:spPr bwMode="auto">
              <a:xfrm>
                <a:off x="4702" y="4116"/>
                <a:ext cx="51" cy="35"/>
              </a:xfrm>
              <a:custGeom>
                <a:avLst/>
                <a:gdLst>
                  <a:gd name="T0" fmla="*/ 51 w 51"/>
                  <a:gd name="T1" fmla="*/ 25 h 35"/>
                  <a:gd name="T2" fmla="*/ 51 w 51"/>
                  <a:gd name="T3" fmla="*/ 35 h 35"/>
                  <a:gd name="T4" fmla="*/ 0 w 51"/>
                  <a:gd name="T5" fmla="*/ 5 h 35"/>
                  <a:gd name="T6" fmla="*/ 0 w 51"/>
                  <a:gd name="T7" fmla="*/ 0 h 35"/>
                  <a:gd name="T8" fmla="*/ 51 w 51"/>
                  <a:gd name="T9" fmla="*/ 25 h 35"/>
                </a:gdLst>
                <a:ahLst/>
                <a:cxnLst>
                  <a:cxn ang="0">
                    <a:pos x="T0" y="T1"/>
                  </a:cxn>
                  <a:cxn ang="0">
                    <a:pos x="T2" y="T3"/>
                  </a:cxn>
                  <a:cxn ang="0">
                    <a:pos x="T4" y="T5"/>
                  </a:cxn>
                  <a:cxn ang="0">
                    <a:pos x="T6" y="T7"/>
                  </a:cxn>
                  <a:cxn ang="0">
                    <a:pos x="T8" y="T9"/>
                  </a:cxn>
                </a:cxnLst>
                <a:rect l="0" t="0" r="r" b="b"/>
                <a:pathLst>
                  <a:path w="51" h="35">
                    <a:moveTo>
                      <a:pt x="51" y="25"/>
                    </a:moveTo>
                    <a:lnTo>
                      <a:pt x="51" y="35"/>
                    </a:lnTo>
                    <a:lnTo>
                      <a:pt x="0" y="5"/>
                    </a:lnTo>
                    <a:lnTo>
                      <a:pt x="0" y="0"/>
                    </a:lnTo>
                    <a:lnTo>
                      <a:pt x="51"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2" name="Freeform 317">
                <a:extLst>
                  <a:ext uri="{FF2B5EF4-FFF2-40B4-BE49-F238E27FC236}">
                    <a16:creationId xmlns:a16="http://schemas.microsoft.com/office/drawing/2014/main" id="{D815677B-E586-3E96-344B-01D3D6542057}"/>
                  </a:ext>
                </a:extLst>
              </p:cNvPr>
              <p:cNvSpPr>
                <a:spLocks/>
              </p:cNvSpPr>
              <p:nvPr/>
            </p:nvSpPr>
            <p:spPr bwMode="auto">
              <a:xfrm>
                <a:off x="4702" y="4086"/>
                <a:ext cx="96" cy="55"/>
              </a:xfrm>
              <a:custGeom>
                <a:avLst/>
                <a:gdLst>
                  <a:gd name="T0" fmla="*/ 96 w 96"/>
                  <a:gd name="T1" fmla="*/ 30 h 55"/>
                  <a:gd name="T2" fmla="*/ 51 w 96"/>
                  <a:gd name="T3" fmla="*/ 55 h 55"/>
                  <a:gd name="T4" fmla="*/ 0 w 96"/>
                  <a:gd name="T5" fmla="*/ 30 h 55"/>
                  <a:gd name="T6" fmla="*/ 51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51" y="55"/>
                    </a:lnTo>
                    <a:lnTo>
                      <a:pt x="0" y="30"/>
                    </a:lnTo>
                    <a:lnTo>
                      <a:pt x="51"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3" name="Freeform 318">
                <a:extLst>
                  <a:ext uri="{FF2B5EF4-FFF2-40B4-BE49-F238E27FC236}">
                    <a16:creationId xmlns:a16="http://schemas.microsoft.com/office/drawing/2014/main" id="{53EDD12C-4A61-7AD3-2BF9-BF0A74B85FA3}"/>
                  </a:ext>
                </a:extLst>
              </p:cNvPr>
              <p:cNvSpPr>
                <a:spLocks/>
              </p:cNvSpPr>
              <p:nvPr/>
            </p:nvSpPr>
            <p:spPr bwMode="auto">
              <a:xfrm>
                <a:off x="4808" y="4146"/>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4" name="Freeform 319">
                <a:extLst>
                  <a:ext uri="{FF2B5EF4-FFF2-40B4-BE49-F238E27FC236}">
                    <a16:creationId xmlns:a16="http://schemas.microsoft.com/office/drawing/2014/main" id="{0C9D5143-299C-5D97-634C-32885AF92B9F}"/>
                  </a:ext>
                </a:extLst>
              </p:cNvPr>
              <p:cNvSpPr>
                <a:spLocks/>
              </p:cNvSpPr>
              <p:nvPr/>
            </p:nvSpPr>
            <p:spPr bwMode="auto">
              <a:xfrm>
                <a:off x="4763" y="4151"/>
                <a:ext cx="45" cy="30"/>
              </a:xfrm>
              <a:custGeom>
                <a:avLst/>
                <a:gdLst>
                  <a:gd name="T0" fmla="*/ 45 w 45"/>
                  <a:gd name="T1" fmla="*/ 25 h 30"/>
                  <a:gd name="T2" fmla="*/ 45 w 45"/>
                  <a:gd name="T3" fmla="*/ 30 h 30"/>
                  <a:gd name="T4" fmla="*/ 0 w 45"/>
                  <a:gd name="T5" fmla="*/ 5 h 30"/>
                  <a:gd name="T6" fmla="*/ 0 w 45"/>
                  <a:gd name="T7" fmla="*/ 0 h 30"/>
                  <a:gd name="T8" fmla="*/ 45 w 45"/>
                  <a:gd name="T9" fmla="*/ 25 h 30"/>
                </a:gdLst>
                <a:ahLst/>
                <a:cxnLst>
                  <a:cxn ang="0">
                    <a:pos x="T0" y="T1"/>
                  </a:cxn>
                  <a:cxn ang="0">
                    <a:pos x="T2" y="T3"/>
                  </a:cxn>
                  <a:cxn ang="0">
                    <a:pos x="T4" y="T5"/>
                  </a:cxn>
                  <a:cxn ang="0">
                    <a:pos x="T6" y="T7"/>
                  </a:cxn>
                  <a:cxn ang="0">
                    <a:pos x="T8" y="T9"/>
                  </a:cxn>
                </a:cxnLst>
                <a:rect l="0" t="0" r="r" b="b"/>
                <a:pathLst>
                  <a:path w="45" h="30">
                    <a:moveTo>
                      <a:pt x="45" y="25"/>
                    </a:moveTo>
                    <a:lnTo>
                      <a:pt x="45" y="30"/>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5" name="Freeform 320">
                <a:extLst>
                  <a:ext uri="{FF2B5EF4-FFF2-40B4-BE49-F238E27FC236}">
                    <a16:creationId xmlns:a16="http://schemas.microsoft.com/office/drawing/2014/main" id="{752C90DA-542F-3215-2342-58F494C6CC07}"/>
                  </a:ext>
                </a:extLst>
              </p:cNvPr>
              <p:cNvSpPr>
                <a:spLocks/>
              </p:cNvSpPr>
              <p:nvPr/>
            </p:nvSpPr>
            <p:spPr bwMode="auto">
              <a:xfrm>
                <a:off x="4763" y="4121"/>
                <a:ext cx="95" cy="55"/>
              </a:xfrm>
              <a:custGeom>
                <a:avLst/>
                <a:gdLst>
                  <a:gd name="T0" fmla="*/ 95 w 95"/>
                  <a:gd name="T1" fmla="*/ 25 h 55"/>
                  <a:gd name="T2" fmla="*/ 45 w 95"/>
                  <a:gd name="T3" fmla="*/ 55 h 55"/>
                  <a:gd name="T4" fmla="*/ 0 w 95"/>
                  <a:gd name="T5" fmla="*/ 30 h 55"/>
                  <a:gd name="T6" fmla="*/ 45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45" y="55"/>
                    </a:lnTo>
                    <a:lnTo>
                      <a:pt x="0" y="30"/>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6" name="Freeform 321">
                <a:extLst>
                  <a:ext uri="{FF2B5EF4-FFF2-40B4-BE49-F238E27FC236}">
                    <a16:creationId xmlns:a16="http://schemas.microsoft.com/office/drawing/2014/main" id="{DCE88918-9E3C-80A2-E12D-78F4E83C72E6}"/>
                  </a:ext>
                </a:extLst>
              </p:cNvPr>
              <p:cNvSpPr>
                <a:spLocks/>
              </p:cNvSpPr>
              <p:nvPr/>
            </p:nvSpPr>
            <p:spPr bwMode="auto">
              <a:xfrm>
                <a:off x="4868" y="4181"/>
                <a:ext cx="46" cy="36"/>
              </a:xfrm>
              <a:custGeom>
                <a:avLst/>
                <a:gdLst>
                  <a:gd name="T0" fmla="*/ 46 w 46"/>
                  <a:gd name="T1" fmla="*/ 0 h 36"/>
                  <a:gd name="T2" fmla="*/ 46 w 46"/>
                  <a:gd name="T3" fmla="*/ 11 h 36"/>
                  <a:gd name="T4" fmla="*/ 0 w 46"/>
                  <a:gd name="T5" fmla="*/ 36 h 36"/>
                  <a:gd name="T6" fmla="*/ 0 w 46"/>
                  <a:gd name="T7" fmla="*/ 31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11"/>
                    </a:lnTo>
                    <a:lnTo>
                      <a:pt x="0" y="36"/>
                    </a:lnTo>
                    <a:lnTo>
                      <a:pt x="0" y="31"/>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7" name="Freeform 322">
                <a:extLst>
                  <a:ext uri="{FF2B5EF4-FFF2-40B4-BE49-F238E27FC236}">
                    <a16:creationId xmlns:a16="http://schemas.microsoft.com/office/drawing/2014/main" id="{9F10E4EE-C135-0848-6A0C-99CD18094EA0}"/>
                  </a:ext>
                </a:extLst>
              </p:cNvPr>
              <p:cNvSpPr>
                <a:spLocks/>
              </p:cNvSpPr>
              <p:nvPr/>
            </p:nvSpPr>
            <p:spPr bwMode="auto">
              <a:xfrm>
                <a:off x="4823" y="4181"/>
                <a:ext cx="45" cy="36"/>
              </a:xfrm>
              <a:custGeom>
                <a:avLst/>
                <a:gdLst>
                  <a:gd name="T0" fmla="*/ 45 w 45"/>
                  <a:gd name="T1" fmla="*/ 31 h 36"/>
                  <a:gd name="T2" fmla="*/ 45 w 45"/>
                  <a:gd name="T3" fmla="*/ 36 h 36"/>
                  <a:gd name="T4" fmla="*/ 0 w 45"/>
                  <a:gd name="T5" fmla="*/ 11 h 36"/>
                  <a:gd name="T6" fmla="*/ 0 w 45"/>
                  <a:gd name="T7" fmla="*/ 0 h 36"/>
                  <a:gd name="T8" fmla="*/ 45 w 45"/>
                  <a:gd name="T9" fmla="*/ 31 h 36"/>
                </a:gdLst>
                <a:ahLst/>
                <a:cxnLst>
                  <a:cxn ang="0">
                    <a:pos x="T0" y="T1"/>
                  </a:cxn>
                  <a:cxn ang="0">
                    <a:pos x="T2" y="T3"/>
                  </a:cxn>
                  <a:cxn ang="0">
                    <a:pos x="T4" y="T5"/>
                  </a:cxn>
                  <a:cxn ang="0">
                    <a:pos x="T6" y="T7"/>
                  </a:cxn>
                  <a:cxn ang="0">
                    <a:pos x="T8" y="T9"/>
                  </a:cxn>
                </a:cxnLst>
                <a:rect l="0" t="0" r="r" b="b"/>
                <a:pathLst>
                  <a:path w="45" h="36">
                    <a:moveTo>
                      <a:pt x="45" y="31"/>
                    </a:moveTo>
                    <a:lnTo>
                      <a:pt x="45" y="36"/>
                    </a:lnTo>
                    <a:lnTo>
                      <a:pt x="0" y="11"/>
                    </a:lnTo>
                    <a:lnTo>
                      <a:pt x="0" y="0"/>
                    </a:lnTo>
                    <a:lnTo>
                      <a:pt x="45"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8" name="Freeform 323">
                <a:extLst>
                  <a:ext uri="{FF2B5EF4-FFF2-40B4-BE49-F238E27FC236}">
                    <a16:creationId xmlns:a16="http://schemas.microsoft.com/office/drawing/2014/main" id="{7FECE830-81AC-6D04-FC5D-118A79C6CC8E}"/>
                  </a:ext>
                </a:extLst>
              </p:cNvPr>
              <p:cNvSpPr>
                <a:spLocks/>
              </p:cNvSpPr>
              <p:nvPr/>
            </p:nvSpPr>
            <p:spPr bwMode="auto">
              <a:xfrm>
                <a:off x="4823" y="4156"/>
                <a:ext cx="91" cy="56"/>
              </a:xfrm>
              <a:custGeom>
                <a:avLst/>
                <a:gdLst>
                  <a:gd name="T0" fmla="*/ 91 w 91"/>
                  <a:gd name="T1" fmla="*/ 25 h 56"/>
                  <a:gd name="T2" fmla="*/ 45 w 91"/>
                  <a:gd name="T3" fmla="*/ 56 h 56"/>
                  <a:gd name="T4" fmla="*/ 0 w 91"/>
                  <a:gd name="T5" fmla="*/ 25 h 56"/>
                  <a:gd name="T6" fmla="*/ 45 w 91"/>
                  <a:gd name="T7" fmla="*/ 0 h 56"/>
                  <a:gd name="T8" fmla="*/ 91 w 91"/>
                  <a:gd name="T9" fmla="*/ 25 h 56"/>
                </a:gdLst>
                <a:ahLst/>
                <a:cxnLst>
                  <a:cxn ang="0">
                    <a:pos x="T0" y="T1"/>
                  </a:cxn>
                  <a:cxn ang="0">
                    <a:pos x="T2" y="T3"/>
                  </a:cxn>
                  <a:cxn ang="0">
                    <a:pos x="T4" y="T5"/>
                  </a:cxn>
                  <a:cxn ang="0">
                    <a:pos x="T6" y="T7"/>
                  </a:cxn>
                  <a:cxn ang="0">
                    <a:pos x="T8" y="T9"/>
                  </a:cxn>
                </a:cxnLst>
                <a:rect l="0" t="0" r="r" b="b"/>
                <a:pathLst>
                  <a:path w="91" h="56">
                    <a:moveTo>
                      <a:pt x="91" y="25"/>
                    </a:moveTo>
                    <a:lnTo>
                      <a:pt x="45" y="56"/>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9" name="Freeform 324">
                <a:extLst>
                  <a:ext uri="{FF2B5EF4-FFF2-40B4-BE49-F238E27FC236}">
                    <a16:creationId xmlns:a16="http://schemas.microsoft.com/office/drawing/2014/main" id="{914BDD1A-888E-7CA8-2CF1-C80E3720AE00}"/>
                  </a:ext>
                </a:extLst>
              </p:cNvPr>
              <p:cNvSpPr>
                <a:spLocks/>
              </p:cNvSpPr>
              <p:nvPr/>
            </p:nvSpPr>
            <p:spPr bwMode="auto">
              <a:xfrm>
                <a:off x="4929" y="4217"/>
                <a:ext cx="45" cy="35"/>
              </a:xfrm>
              <a:custGeom>
                <a:avLst/>
                <a:gdLst>
                  <a:gd name="T0" fmla="*/ 45 w 45"/>
                  <a:gd name="T1" fmla="*/ 0 h 35"/>
                  <a:gd name="T2" fmla="*/ 45 w 45"/>
                  <a:gd name="T3" fmla="*/ 10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0" name="Freeform 325">
                <a:extLst>
                  <a:ext uri="{FF2B5EF4-FFF2-40B4-BE49-F238E27FC236}">
                    <a16:creationId xmlns:a16="http://schemas.microsoft.com/office/drawing/2014/main" id="{A97524C8-4C17-CBF4-0D0A-11A63BDC19BF}"/>
                  </a:ext>
                </a:extLst>
              </p:cNvPr>
              <p:cNvSpPr>
                <a:spLocks/>
              </p:cNvSpPr>
              <p:nvPr/>
            </p:nvSpPr>
            <p:spPr bwMode="auto">
              <a:xfrm>
                <a:off x="4884" y="4217"/>
                <a:ext cx="45" cy="35"/>
              </a:xfrm>
              <a:custGeom>
                <a:avLst/>
                <a:gdLst>
                  <a:gd name="T0" fmla="*/ 45 w 45"/>
                  <a:gd name="T1" fmla="*/ 25 h 35"/>
                  <a:gd name="T2" fmla="*/ 45 w 45"/>
                  <a:gd name="T3" fmla="*/ 35 h 35"/>
                  <a:gd name="T4" fmla="*/ 0 w 45"/>
                  <a:gd name="T5" fmla="*/ 10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10"/>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1" name="Freeform 326">
                <a:extLst>
                  <a:ext uri="{FF2B5EF4-FFF2-40B4-BE49-F238E27FC236}">
                    <a16:creationId xmlns:a16="http://schemas.microsoft.com/office/drawing/2014/main" id="{1C7CAE8F-5F2C-A0FE-2FEA-C12B169FFF35}"/>
                  </a:ext>
                </a:extLst>
              </p:cNvPr>
              <p:cNvSpPr>
                <a:spLocks/>
              </p:cNvSpPr>
              <p:nvPr/>
            </p:nvSpPr>
            <p:spPr bwMode="auto">
              <a:xfrm>
                <a:off x="4884" y="4192"/>
                <a:ext cx="90" cy="50"/>
              </a:xfrm>
              <a:custGeom>
                <a:avLst/>
                <a:gdLst>
                  <a:gd name="T0" fmla="*/ 90 w 90"/>
                  <a:gd name="T1" fmla="*/ 25 h 50"/>
                  <a:gd name="T2" fmla="*/ 45 w 90"/>
                  <a:gd name="T3" fmla="*/ 50 h 50"/>
                  <a:gd name="T4" fmla="*/ 0 w 90"/>
                  <a:gd name="T5" fmla="*/ 25 h 50"/>
                  <a:gd name="T6" fmla="*/ 45 w 90"/>
                  <a:gd name="T7" fmla="*/ 0 h 50"/>
                  <a:gd name="T8" fmla="*/ 90 w 90"/>
                  <a:gd name="T9" fmla="*/ 25 h 50"/>
                </a:gdLst>
                <a:ahLst/>
                <a:cxnLst>
                  <a:cxn ang="0">
                    <a:pos x="T0" y="T1"/>
                  </a:cxn>
                  <a:cxn ang="0">
                    <a:pos x="T2" y="T3"/>
                  </a:cxn>
                  <a:cxn ang="0">
                    <a:pos x="T4" y="T5"/>
                  </a:cxn>
                  <a:cxn ang="0">
                    <a:pos x="T6" y="T7"/>
                  </a:cxn>
                  <a:cxn ang="0">
                    <a:pos x="T8" y="T9"/>
                  </a:cxn>
                </a:cxnLst>
                <a:rect l="0" t="0" r="r" b="b"/>
                <a:pathLst>
                  <a:path w="90" h="50">
                    <a:moveTo>
                      <a:pt x="90" y="25"/>
                    </a:moveTo>
                    <a:lnTo>
                      <a:pt x="45" y="50"/>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2" name="Freeform 327">
                <a:extLst>
                  <a:ext uri="{FF2B5EF4-FFF2-40B4-BE49-F238E27FC236}">
                    <a16:creationId xmlns:a16="http://schemas.microsoft.com/office/drawing/2014/main" id="{8BDD9817-AAB6-D7A4-5209-46C8BCC7CB03}"/>
                  </a:ext>
                </a:extLst>
              </p:cNvPr>
              <p:cNvSpPr>
                <a:spLocks/>
              </p:cNvSpPr>
              <p:nvPr/>
            </p:nvSpPr>
            <p:spPr bwMode="auto">
              <a:xfrm>
                <a:off x="4989" y="4252"/>
                <a:ext cx="46" cy="35"/>
              </a:xfrm>
              <a:custGeom>
                <a:avLst/>
                <a:gdLst>
                  <a:gd name="T0" fmla="*/ 46 w 46"/>
                  <a:gd name="T1" fmla="*/ 0 h 35"/>
                  <a:gd name="T2" fmla="*/ 46 w 46"/>
                  <a:gd name="T3" fmla="*/ 5 h 35"/>
                  <a:gd name="T4" fmla="*/ 0 w 46"/>
                  <a:gd name="T5" fmla="*/ 35 h 35"/>
                  <a:gd name="T6" fmla="*/ 0 w 46"/>
                  <a:gd name="T7" fmla="*/ 25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5"/>
                    </a:lnTo>
                    <a:lnTo>
                      <a:pt x="0" y="35"/>
                    </a:lnTo>
                    <a:lnTo>
                      <a:pt x="0" y="25"/>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3" name="Freeform 328">
                <a:extLst>
                  <a:ext uri="{FF2B5EF4-FFF2-40B4-BE49-F238E27FC236}">
                    <a16:creationId xmlns:a16="http://schemas.microsoft.com/office/drawing/2014/main" id="{83757DBB-4DF1-5DAB-2546-EDD240621ED3}"/>
                  </a:ext>
                </a:extLst>
              </p:cNvPr>
              <p:cNvSpPr>
                <a:spLocks/>
              </p:cNvSpPr>
              <p:nvPr/>
            </p:nvSpPr>
            <p:spPr bwMode="auto">
              <a:xfrm>
                <a:off x="4939" y="4252"/>
                <a:ext cx="50" cy="35"/>
              </a:xfrm>
              <a:custGeom>
                <a:avLst/>
                <a:gdLst>
                  <a:gd name="T0" fmla="*/ 50 w 50"/>
                  <a:gd name="T1" fmla="*/ 25 h 35"/>
                  <a:gd name="T2" fmla="*/ 50 w 50"/>
                  <a:gd name="T3" fmla="*/ 35 h 35"/>
                  <a:gd name="T4" fmla="*/ 0 w 50"/>
                  <a:gd name="T5" fmla="*/ 5 h 35"/>
                  <a:gd name="T6" fmla="*/ 5 w 50"/>
                  <a:gd name="T7" fmla="*/ 0 h 35"/>
                  <a:gd name="T8" fmla="*/ 50 w 50"/>
                  <a:gd name="T9" fmla="*/ 25 h 35"/>
                </a:gdLst>
                <a:ahLst/>
                <a:cxnLst>
                  <a:cxn ang="0">
                    <a:pos x="T0" y="T1"/>
                  </a:cxn>
                  <a:cxn ang="0">
                    <a:pos x="T2" y="T3"/>
                  </a:cxn>
                  <a:cxn ang="0">
                    <a:pos x="T4" y="T5"/>
                  </a:cxn>
                  <a:cxn ang="0">
                    <a:pos x="T6" y="T7"/>
                  </a:cxn>
                  <a:cxn ang="0">
                    <a:pos x="T8" y="T9"/>
                  </a:cxn>
                </a:cxnLst>
                <a:rect l="0" t="0" r="r" b="b"/>
                <a:pathLst>
                  <a:path w="50" h="35">
                    <a:moveTo>
                      <a:pt x="50" y="25"/>
                    </a:moveTo>
                    <a:lnTo>
                      <a:pt x="50" y="35"/>
                    </a:lnTo>
                    <a:lnTo>
                      <a:pt x="0" y="5"/>
                    </a:lnTo>
                    <a:lnTo>
                      <a:pt x="5" y="0"/>
                    </a:lnTo>
                    <a:lnTo>
                      <a:pt x="50"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4" name="Freeform 329">
                <a:extLst>
                  <a:ext uri="{FF2B5EF4-FFF2-40B4-BE49-F238E27FC236}">
                    <a16:creationId xmlns:a16="http://schemas.microsoft.com/office/drawing/2014/main" id="{A68327BC-3DC8-89A0-FD27-E4692868BD26}"/>
                  </a:ext>
                </a:extLst>
              </p:cNvPr>
              <p:cNvSpPr>
                <a:spLocks/>
              </p:cNvSpPr>
              <p:nvPr/>
            </p:nvSpPr>
            <p:spPr bwMode="auto">
              <a:xfrm>
                <a:off x="4944" y="4227"/>
                <a:ext cx="91" cy="50"/>
              </a:xfrm>
              <a:custGeom>
                <a:avLst/>
                <a:gdLst>
                  <a:gd name="T0" fmla="*/ 91 w 91"/>
                  <a:gd name="T1" fmla="*/ 25 h 50"/>
                  <a:gd name="T2" fmla="*/ 45 w 91"/>
                  <a:gd name="T3" fmla="*/ 50 h 50"/>
                  <a:gd name="T4" fmla="*/ 0 w 91"/>
                  <a:gd name="T5" fmla="*/ 25 h 50"/>
                  <a:gd name="T6" fmla="*/ 45 w 91"/>
                  <a:gd name="T7" fmla="*/ 0 h 50"/>
                  <a:gd name="T8" fmla="*/ 91 w 91"/>
                  <a:gd name="T9" fmla="*/ 25 h 50"/>
                </a:gdLst>
                <a:ahLst/>
                <a:cxnLst>
                  <a:cxn ang="0">
                    <a:pos x="T0" y="T1"/>
                  </a:cxn>
                  <a:cxn ang="0">
                    <a:pos x="T2" y="T3"/>
                  </a:cxn>
                  <a:cxn ang="0">
                    <a:pos x="T4" y="T5"/>
                  </a:cxn>
                  <a:cxn ang="0">
                    <a:pos x="T6" y="T7"/>
                  </a:cxn>
                  <a:cxn ang="0">
                    <a:pos x="T8" y="T9"/>
                  </a:cxn>
                </a:cxnLst>
                <a:rect l="0" t="0" r="r" b="b"/>
                <a:pathLst>
                  <a:path w="91" h="50">
                    <a:moveTo>
                      <a:pt x="91" y="25"/>
                    </a:moveTo>
                    <a:lnTo>
                      <a:pt x="45" y="50"/>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5" name="Freeform 330">
                <a:extLst>
                  <a:ext uri="{FF2B5EF4-FFF2-40B4-BE49-F238E27FC236}">
                    <a16:creationId xmlns:a16="http://schemas.microsoft.com/office/drawing/2014/main" id="{981FA920-8E0D-2299-CF0D-D9E2E05E6317}"/>
                  </a:ext>
                </a:extLst>
              </p:cNvPr>
              <p:cNvSpPr>
                <a:spLocks/>
              </p:cNvSpPr>
              <p:nvPr/>
            </p:nvSpPr>
            <p:spPr bwMode="auto">
              <a:xfrm>
                <a:off x="5045" y="4287"/>
                <a:ext cx="50" cy="35"/>
              </a:xfrm>
              <a:custGeom>
                <a:avLst/>
                <a:gdLst>
                  <a:gd name="T0" fmla="*/ 50 w 50"/>
                  <a:gd name="T1" fmla="*/ 0 h 35"/>
                  <a:gd name="T2" fmla="*/ 50 w 50"/>
                  <a:gd name="T3" fmla="*/ 5 h 35"/>
                  <a:gd name="T4" fmla="*/ 0 w 50"/>
                  <a:gd name="T5" fmla="*/ 35 h 35"/>
                  <a:gd name="T6" fmla="*/ 0 w 50"/>
                  <a:gd name="T7" fmla="*/ 25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5"/>
                    </a:lnTo>
                    <a:lnTo>
                      <a:pt x="0" y="35"/>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6" name="Freeform 331">
                <a:extLst>
                  <a:ext uri="{FF2B5EF4-FFF2-40B4-BE49-F238E27FC236}">
                    <a16:creationId xmlns:a16="http://schemas.microsoft.com/office/drawing/2014/main" id="{1DB4AF98-46F6-4771-3C5C-C60584D878C6}"/>
                  </a:ext>
                </a:extLst>
              </p:cNvPr>
              <p:cNvSpPr>
                <a:spLocks/>
              </p:cNvSpPr>
              <p:nvPr/>
            </p:nvSpPr>
            <p:spPr bwMode="auto">
              <a:xfrm>
                <a:off x="4999" y="4287"/>
                <a:ext cx="46" cy="35"/>
              </a:xfrm>
              <a:custGeom>
                <a:avLst/>
                <a:gdLst>
                  <a:gd name="T0" fmla="*/ 46 w 46"/>
                  <a:gd name="T1" fmla="*/ 25 h 35"/>
                  <a:gd name="T2" fmla="*/ 46 w 46"/>
                  <a:gd name="T3" fmla="*/ 35 h 35"/>
                  <a:gd name="T4" fmla="*/ 0 w 46"/>
                  <a:gd name="T5" fmla="*/ 5 h 35"/>
                  <a:gd name="T6" fmla="*/ 0 w 46"/>
                  <a:gd name="T7" fmla="*/ 0 h 35"/>
                  <a:gd name="T8" fmla="*/ 46 w 46"/>
                  <a:gd name="T9" fmla="*/ 25 h 35"/>
                </a:gdLst>
                <a:ahLst/>
                <a:cxnLst>
                  <a:cxn ang="0">
                    <a:pos x="T0" y="T1"/>
                  </a:cxn>
                  <a:cxn ang="0">
                    <a:pos x="T2" y="T3"/>
                  </a:cxn>
                  <a:cxn ang="0">
                    <a:pos x="T4" y="T5"/>
                  </a:cxn>
                  <a:cxn ang="0">
                    <a:pos x="T6" y="T7"/>
                  </a:cxn>
                  <a:cxn ang="0">
                    <a:pos x="T8" y="T9"/>
                  </a:cxn>
                </a:cxnLst>
                <a:rect l="0" t="0" r="r" b="b"/>
                <a:pathLst>
                  <a:path w="46" h="35">
                    <a:moveTo>
                      <a:pt x="46" y="25"/>
                    </a:moveTo>
                    <a:lnTo>
                      <a:pt x="46" y="35"/>
                    </a:lnTo>
                    <a:lnTo>
                      <a:pt x="0" y="5"/>
                    </a:lnTo>
                    <a:lnTo>
                      <a:pt x="0" y="0"/>
                    </a:lnTo>
                    <a:lnTo>
                      <a:pt x="46"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7" name="Freeform 332">
                <a:extLst>
                  <a:ext uri="{FF2B5EF4-FFF2-40B4-BE49-F238E27FC236}">
                    <a16:creationId xmlns:a16="http://schemas.microsoft.com/office/drawing/2014/main" id="{E11F097A-E0CF-AC44-27A9-6BB7A9C6C775}"/>
                  </a:ext>
                </a:extLst>
              </p:cNvPr>
              <p:cNvSpPr>
                <a:spLocks/>
              </p:cNvSpPr>
              <p:nvPr/>
            </p:nvSpPr>
            <p:spPr bwMode="auto">
              <a:xfrm>
                <a:off x="4999" y="4257"/>
                <a:ext cx="96" cy="55"/>
              </a:xfrm>
              <a:custGeom>
                <a:avLst/>
                <a:gdLst>
                  <a:gd name="T0" fmla="*/ 96 w 96"/>
                  <a:gd name="T1" fmla="*/ 30 h 55"/>
                  <a:gd name="T2" fmla="*/ 46 w 96"/>
                  <a:gd name="T3" fmla="*/ 55 h 55"/>
                  <a:gd name="T4" fmla="*/ 0 w 96"/>
                  <a:gd name="T5" fmla="*/ 30 h 55"/>
                  <a:gd name="T6" fmla="*/ 51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6" y="55"/>
                    </a:lnTo>
                    <a:lnTo>
                      <a:pt x="0" y="30"/>
                    </a:lnTo>
                    <a:lnTo>
                      <a:pt x="51"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8" name="Freeform 333">
                <a:extLst>
                  <a:ext uri="{FF2B5EF4-FFF2-40B4-BE49-F238E27FC236}">
                    <a16:creationId xmlns:a16="http://schemas.microsoft.com/office/drawing/2014/main" id="{E23AF983-06E0-E71D-E164-45F53C86335F}"/>
                  </a:ext>
                </a:extLst>
              </p:cNvPr>
              <p:cNvSpPr>
                <a:spLocks/>
              </p:cNvSpPr>
              <p:nvPr/>
            </p:nvSpPr>
            <p:spPr bwMode="auto">
              <a:xfrm>
                <a:off x="5105" y="4317"/>
                <a:ext cx="50" cy="36"/>
              </a:xfrm>
              <a:custGeom>
                <a:avLst/>
                <a:gdLst>
                  <a:gd name="T0" fmla="*/ 50 w 50"/>
                  <a:gd name="T1" fmla="*/ 0 h 36"/>
                  <a:gd name="T2" fmla="*/ 50 w 50"/>
                  <a:gd name="T3" fmla="*/ 10 h 36"/>
                  <a:gd name="T4" fmla="*/ 0 w 50"/>
                  <a:gd name="T5" fmla="*/ 36 h 36"/>
                  <a:gd name="T6" fmla="*/ 0 w 50"/>
                  <a:gd name="T7" fmla="*/ 31 h 36"/>
                  <a:gd name="T8" fmla="*/ 50 w 50"/>
                  <a:gd name="T9" fmla="*/ 0 h 36"/>
                </a:gdLst>
                <a:ahLst/>
                <a:cxnLst>
                  <a:cxn ang="0">
                    <a:pos x="T0" y="T1"/>
                  </a:cxn>
                  <a:cxn ang="0">
                    <a:pos x="T2" y="T3"/>
                  </a:cxn>
                  <a:cxn ang="0">
                    <a:pos x="T4" y="T5"/>
                  </a:cxn>
                  <a:cxn ang="0">
                    <a:pos x="T6" y="T7"/>
                  </a:cxn>
                  <a:cxn ang="0">
                    <a:pos x="T8" y="T9"/>
                  </a:cxn>
                </a:cxnLst>
                <a:rect l="0" t="0" r="r" b="b"/>
                <a:pathLst>
                  <a:path w="50" h="36">
                    <a:moveTo>
                      <a:pt x="50" y="0"/>
                    </a:moveTo>
                    <a:lnTo>
                      <a:pt x="50" y="10"/>
                    </a:lnTo>
                    <a:lnTo>
                      <a:pt x="0" y="36"/>
                    </a:lnTo>
                    <a:lnTo>
                      <a:pt x="0" y="31"/>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9" name="Freeform 334">
                <a:extLst>
                  <a:ext uri="{FF2B5EF4-FFF2-40B4-BE49-F238E27FC236}">
                    <a16:creationId xmlns:a16="http://schemas.microsoft.com/office/drawing/2014/main" id="{B48B3299-D4D4-0E35-CC5A-39A328C2BF3B}"/>
                  </a:ext>
                </a:extLst>
              </p:cNvPr>
              <p:cNvSpPr>
                <a:spLocks/>
              </p:cNvSpPr>
              <p:nvPr/>
            </p:nvSpPr>
            <p:spPr bwMode="auto">
              <a:xfrm>
                <a:off x="5060" y="4322"/>
                <a:ext cx="45" cy="31"/>
              </a:xfrm>
              <a:custGeom>
                <a:avLst/>
                <a:gdLst>
                  <a:gd name="T0" fmla="*/ 45 w 45"/>
                  <a:gd name="T1" fmla="*/ 26 h 31"/>
                  <a:gd name="T2" fmla="*/ 45 w 45"/>
                  <a:gd name="T3" fmla="*/ 31 h 31"/>
                  <a:gd name="T4" fmla="*/ 0 w 45"/>
                  <a:gd name="T5" fmla="*/ 5 h 31"/>
                  <a:gd name="T6" fmla="*/ 0 w 45"/>
                  <a:gd name="T7" fmla="*/ 0 h 31"/>
                  <a:gd name="T8" fmla="*/ 45 w 45"/>
                  <a:gd name="T9" fmla="*/ 26 h 31"/>
                </a:gdLst>
                <a:ahLst/>
                <a:cxnLst>
                  <a:cxn ang="0">
                    <a:pos x="T0" y="T1"/>
                  </a:cxn>
                  <a:cxn ang="0">
                    <a:pos x="T2" y="T3"/>
                  </a:cxn>
                  <a:cxn ang="0">
                    <a:pos x="T4" y="T5"/>
                  </a:cxn>
                  <a:cxn ang="0">
                    <a:pos x="T6" y="T7"/>
                  </a:cxn>
                  <a:cxn ang="0">
                    <a:pos x="T8" y="T9"/>
                  </a:cxn>
                </a:cxnLst>
                <a:rect l="0" t="0" r="r" b="b"/>
                <a:pathLst>
                  <a:path w="45" h="31">
                    <a:moveTo>
                      <a:pt x="45" y="26"/>
                    </a:moveTo>
                    <a:lnTo>
                      <a:pt x="45" y="31"/>
                    </a:lnTo>
                    <a:lnTo>
                      <a:pt x="0" y="5"/>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0" name="Freeform 335">
                <a:extLst>
                  <a:ext uri="{FF2B5EF4-FFF2-40B4-BE49-F238E27FC236}">
                    <a16:creationId xmlns:a16="http://schemas.microsoft.com/office/drawing/2014/main" id="{24551C42-6D68-9FC4-FEA9-D3BB62158E99}"/>
                  </a:ext>
                </a:extLst>
              </p:cNvPr>
              <p:cNvSpPr>
                <a:spLocks/>
              </p:cNvSpPr>
              <p:nvPr/>
            </p:nvSpPr>
            <p:spPr bwMode="auto">
              <a:xfrm>
                <a:off x="5060" y="4292"/>
                <a:ext cx="95" cy="56"/>
              </a:xfrm>
              <a:custGeom>
                <a:avLst/>
                <a:gdLst>
                  <a:gd name="T0" fmla="*/ 95 w 95"/>
                  <a:gd name="T1" fmla="*/ 25 h 56"/>
                  <a:gd name="T2" fmla="*/ 45 w 95"/>
                  <a:gd name="T3" fmla="*/ 56 h 56"/>
                  <a:gd name="T4" fmla="*/ 0 w 95"/>
                  <a:gd name="T5" fmla="*/ 30 h 56"/>
                  <a:gd name="T6" fmla="*/ 45 w 95"/>
                  <a:gd name="T7" fmla="*/ 0 h 56"/>
                  <a:gd name="T8" fmla="*/ 95 w 95"/>
                  <a:gd name="T9" fmla="*/ 25 h 56"/>
                </a:gdLst>
                <a:ahLst/>
                <a:cxnLst>
                  <a:cxn ang="0">
                    <a:pos x="T0" y="T1"/>
                  </a:cxn>
                  <a:cxn ang="0">
                    <a:pos x="T2" y="T3"/>
                  </a:cxn>
                  <a:cxn ang="0">
                    <a:pos x="T4" y="T5"/>
                  </a:cxn>
                  <a:cxn ang="0">
                    <a:pos x="T6" y="T7"/>
                  </a:cxn>
                  <a:cxn ang="0">
                    <a:pos x="T8" y="T9"/>
                  </a:cxn>
                </a:cxnLst>
                <a:rect l="0" t="0" r="r" b="b"/>
                <a:pathLst>
                  <a:path w="95" h="56">
                    <a:moveTo>
                      <a:pt x="95" y="25"/>
                    </a:moveTo>
                    <a:lnTo>
                      <a:pt x="45" y="56"/>
                    </a:lnTo>
                    <a:lnTo>
                      <a:pt x="0" y="30"/>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1" name="Freeform 336">
                <a:extLst>
                  <a:ext uri="{FF2B5EF4-FFF2-40B4-BE49-F238E27FC236}">
                    <a16:creationId xmlns:a16="http://schemas.microsoft.com/office/drawing/2014/main" id="{ADED45F8-CAB9-4FF2-8208-D5AFA26D3C12}"/>
                  </a:ext>
                </a:extLst>
              </p:cNvPr>
              <p:cNvSpPr>
                <a:spLocks/>
              </p:cNvSpPr>
              <p:nvPr/>
            </p:nvSpPr>
            <p:spPr bwMode="auto">
              <a:xfrm>
                <a:off x="5166" y="4353"/>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2" name="Freeform 337">
                <a:extLst>
                  <a:ext uri="{FF2B5EF4-FFF2-40B4-BE49-F238E27FC236}">
                    <a16:creationId xmlns:a16="http://schemas.microsoft.com/office/drawing/2014/main" id="{0549A235-22B8-6647-25D1-D49B6DC156FA}"/>
                  </a:ext>
                </a:extLst>
              </p:cNvPr>
              <p:cNvSpPr>
                <a:spLocks/>
              </p:cNvSpPr>
              <p:nvPr/>
            </p:nvSpPr>
            <p:spPr bwMode="auto">
              <a:xfrm>
                <a:off x="5120" y="4353"/>
                <a:ext cx="46" cy="35"/>
              </a:xfrm>
              <a:custGeom>
                <a:avLst/>
                <a:gdLst>
                  <a:gd name="T0" fmla="*/ 46 w 46"/>
                  <a:gd name="T1" fmla="*/ 30 h 35"/>
                  <a:gd name="T2" fmla="*/ 46 w 46"/>
                  <a:gd name="T3" fmla="*/ 35 h 35"/>
                  <a:gd name="T4" fmla="*/ 0 w 46"/>
                  <a:gd name="T5" fmla="*/ 10 h 35"/>
                  <a:gd name="T6" fmla="*/ 0 w 46"/>
                  <a:gd name="T7" fmla="*/ 0 h 35"/>
                  <a:gd name="T8" fmla="*/ 46 w 46"/>
                  <a:gd name="T9" fmla="*/ 30 h 35"/>
                </a:gdLst>
                <a:ahLst/>
                <a:cxnLst>
                  <a:cxn ang="0">
                    <a:pos x="T0" y="T1"/>
                  </a:cxn>
                  <a:cxn ang="0">
                    <a:pos x="T2" y="T3"/>
                  </a:cxn>
                  <a:cxn ang="0">
                    <a:pos x="T4" y="T5"/>
                  </a:cxn>
                  <a:cxn ang="0">
                    <a:pos x="T6" y="T7"/>
                  </a:cxn>
                  <a:cxn ang="0">
                    <a:pos x="T8" y="T9"/>
                  </a:cxn>
                </a:cxnLst>
                <a:rect l="0" t="0" r="r" b="b"/>
                <a:pathLst>
                  <a:path w="46" h="35">
                    <a:moveTo>
                      <a:pt x="46" y="30"/>
                    </a:moveTo>
                    <a:lnTo>
                      <a:pt x="46" y="35"/>
                    </a:lnTo>
                    <a:lnTo>
                      <a:pt x="0" y="10"/>
                    </a:lnTo>
                    <a:lnTo>
                      <a:pt x="0" y="0"/>
                    </a:lnTo>
                    <a:lnTo>
                      <a:pt x="46"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3" name="Freeform 338">
                <a:extLst>
                  <a:ext uri="{FF2B5EF4-FFF2-40B4-BE49-F238E27FC236}">
                    <a16:creationId xmlns:a16="http://schemas.microsoft.com/office/drawing/2014/main" id="{C20374B3-B168-0B0B-E7A6-6C67F2D75D36}"/>
                  </a:ext>
                </a:extLst>
              </p:cNvPr>
              <p:cNvSpPr>
                <a:spLocks/>
              </p:cNvSpPr>
              <p:nvPr/>
            </p:nvSpPr>
            <p:spPr bwMode="auto">
              <a:xfrm>
                <a:off x="5120" y="4327"/>
                <a:ext cx="91" cy="56"/>
              </a:xfrm>
              <a:custGeom>
                <a:avLst/>
                <a:gdLst>
                  <a:gd name="T0" fmla="*/ 91 w 91"/>
                  <a:gd name="T1" fmla="*/ 26 h 56"/>
                  <a:gd name="T2" fmla="*/ 46 w 91"/>
                  <a:gd name="T3" fmla="*/ 56 h 56"/>
                  <a:gd name="T4" fmla="*/ 0 w 91"/>
                  <a:gd name="T5" fmla="*/ 26 h 56"/>
                  <a:gd name="T6" fmla="*/ 46 w 91"/>
                  <a:gd name="T7" fmla="*/ 0 h 56"/>
                  <a:gd name="T8" fmla="*/ 91 w 91"/>
                  <a:gd name="T9" fmla="*/ 26 h 56"/>
                </a:gdLst>
                <a:ahLst/>
                <a:cxnLst>
                  <a:cxn ang="0">
                    <a:pos x="T0" y="T1"/>
                  </a:cxn>
                  <a:cxn ang="0">
                    <a:pos x="T2" y="T3"/>
                  </a:cxn>
                  <a:cxn ang="0">
                    <a:pos x="T4" y="T5"/>
                  </a:cxn>
                  <a:cxn ang="0">
                    <a:pos x="T6" y="T7"/>
                  </a:cxn>
                  <a:cxn ang="0">
                    <a:pos x="T8" y="T9"/>
                  </a:cxn>
                </a:cxnLst>
                <a:rect l="0" t="0" r="r" b="b"/>
                <a:pathLst>
                  <a:path w="91" h="56">
                    <a:moveTo>
                      <a:pt x="91" y="26"/>
                    </a:moveTo>
                    <a:lnTo>
                      <a:pt x="46" y="56"/>
                    </a:lnTo>
                    <a:lnTo>
                      <a:pt x="0" y="26"/>
                    </a:lnTo>
                    <a:lnTo>
                      <a:pt x="46" y="0"/>
                    </a:lnTo>
                    <a:lnTo>
                      <a:pt x="91" y="26"/>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4" name="Freeform 339">
                <a:extLst>
                  <a:ext uri="{FF2B5EF4-FFF2-40B4-BE49-F238E27FC236}">
                    <a16:creationId xmlns:a16="http://schemas.microsoft.com/office/drawing/2014/main" id="{D1986F1F-23CB-7849-52DE-349395A0DF91}"/>
                  </a:ext>
                </a:extLst>
              </p:cNvPr>
              <p:cNvSpPr>
                <a:spLocks/>
              </p:cNvSpPr>
              <p:nvPr/>
            </p:nvSpPr>
            <p:spPr bwMode="auto">
              <a:xfrm>
                <a:off x="5226" y="4388"/>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5" name="Freeform 340">
                <a:extLst>
                  <a:ext uri="{FF2B5EF4-FFF2-40B4-BE49-F238E27FC236}">
                    <a16:creationId xmlns:a16="http://schemas.microsoft.com/office/drawing/2014/main" id="{3AF875B1-9F0B-1EA7-1AB9-DA8EBEEB4646}"/>
                  </a:ext>
                </a:extLst>
              </p:cNvPr>
              <p:cNvSpPr>
                <a:spLocks/>
              </p:cNvSpPr>
              <p:nvPr/>
            </p:nvSpPr>
            <p:spPr bwMode="auto">
              <a:xfrm>
                <a:off x="5181" y="4388"/>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6" name="Freeform 341">
                <a:extLst>
                  <a:ext uri="{FF2B5EF4-FFF2-40B4-BE49-F238E27FC236}">
                    <a16:creationId xmlns:a16="http://schemas.microsoft.com/office/drawing/2014/main" id="{73A9BE1A-E825-458A-5B43-E2B1754DFB00}"/>
                  </a:ext>
                </a:extLst>
              </p:cNvPr>
              <p:cNvSpPr>
                <a:spLocks/>
              </p:cNvSpPr>
              <p:nvPr/>
            </p:nvSpPr>
            <p:spPr bwMode="auto">
              <a:xfrm>
                <a:off x="5181" y="4363"/>
                <a:ext cx="90" cy="55"/>
              </a:xfrm>
              <a:custGeom>
                <a:avLst/>
                <a:gdLst>
                  <a:gd name="T0" fmla="*/ 90 w 90"/>
                  <a:gd name="T1" fmla="*/ 25 h 55"/>
                  <a:gd name="T2" fmla="*/ 45 w 90"/>
                  <a:gd name="T3" fmla="*/ 55 h 55"/>
                  <a:gd name="T4" fmla="*/ 0 w 90"/>
                  <a:gd name="T5" fmla="*/ 25 h 55"/>
                  <a:gd name="T6" fmla="*/ 45 w 90"/>
                  <a:gd name="T7" fmla="*/ 0 h 55"/>
                  <a:gd name="T8" fmla="*/ 90 w 90"/>
                  <a:gd name="T9" fmla="*/ 25 h 55"/>
                </a:gdLst>
                <a:ahLst/>
                <a:cxnLst>
                  <a:cxn ang="0">
                    <a:pos x="T0" y="T1"/>
                  </a:cxn>
                  <a:cxn ang="0">
                    <a:pos x="T2" y="T3"/>
                  </a:cxn>
                  <a:cxn ang="0">
                    <a:pos x="T4" y="T5"/>
                  </a:cxn>
                  <a:cxn ang="0">
                    <a:pos x="T6" y="T7"/>
                  </a:cxn>
                  <a:cxn ang="0">
                    <a:pos x="T8" y="T9"/>
                  </a:cxn>
                </a:cxnLst>
                <a:rect l="0" t="0" r="r" b="b"/>
                <a:pathLst>
                  <a:path w="90" h="55">
                    <a:moveTo>
                      <a:pt x="90" y="25"/>
                    </a:moveTo>
                    <a:lnTo>
                      <a:pt x="45" y="55"/>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7" name="Freeform 342">
                <a:extLst>
                  <a:ext uri="{FF2B5EF4-FFF2-40B4-BE49-F238E27FC236}">
                    <a16:creationId xmlns:a16="http://schemas.microsoft.com/office/drawing/2014/main" id="{5A6648D0-103E-4BF6-C95B-F6087C2FE89E}"/>
                  </a:ext>
                </a:extLst>
              </p:cNvPr>
              <p:cNvSpPr>
                <a:spLocks/>
              </p:cNvSpPr>
              <p:nvPr/>
            </p:nvSpPr>
            <p:spPr bwMode="auto">
              <a:xfrm>
                <a:off x="5286" y="4423"/>
                <a:ext cx="46" cy="35"/>
              </a:xfrm>
              <a:custGeom>
                <a:avLst/>
                <a:gdLst>
                  <a:gd name="T0" fmla="*/ 46 w 46"/>
                  <a:gd name="T1" fmla="*/ 0 h 35"/>
                  <a:gd name="T2" fmla="*/ 46 w 46"/>
                  <a:gd name="T3" fmla="*/ 5 h 35"/>
                  <a:gd name="T4" fmla="*/ 0 w 46"/>
                  <a:gd name="T5" fmla="*/ 35 h 35"/>
                  <a:gd name="T6" fmla="*/ 0 w 46"/>
                  <a:gd name="T7" fmla="*/ 25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5"/>
                    </a:lnTo>
                    <a:lnTo>
                      <a:pt x="0" y="35"/>
                    </a:lnTo>
                    <a:lnTo>
                      <a:pt x="0" y="25"/>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8" name="Freeform 343">
                <a:extLst>
                  <a:ext uri="{FF2B5EF4-FFF2-40B4-BE49-F238E27FC236}">
                    <a16:creationId xmlns:a16="http://schemas.microsoft.com/office/drawing/2014/main" id="{00DD879C-D24E-55D2-C6BB-B0F5E5332CA5}"/>
                  </a:ext>
                </a:extLst>
              </p:cNvPr>
              <p:cNvSpPr>
                <a:spLocks/>
              </p:cNvSpPr>
              <p:nvPr/>
            </p:nvSpPr>
            <p:spPr bwMode="auto">
              <a:xfrm>
                <a:off x="5236" y="4423"/>
                <a:ext cx="50" cy="35"/>
              </a:xfrm>
              <a:custGeom>
                <a:avLst/>
                <a:gdLst>
                  <a:gd name="T0" fmla="*/ 50 w 50"/>
                  <a:gd name="T1" fmla="*/ 25 h 35"/>
                  <a:gd name="T2" fmla="*/ 50 w 50"/>
                  <a:gd name="T3" fmla="*/ 35 h 35"/>
                  <a:gd name="T4" fmla="*/ 0 w 50"/>
                  <a:gd name="T5" fmla="*/ 10 h 35"/>
                  <a:gd name="T6" fmla="*/ 0 w 50"/>
                  <a:gd name="T7" fmla="*/ 0 h 35"/>
                  <a:gd name="T8" fmla="*/ 50 w 50"/>
                  <a:gd name="T9" fmla="*/ 25 h 35"/>
                </a:gdLst>
                <a:ahLst/>
                <a:cxnLst>
                  <a:cxn ang="0">
                    <a:pos x="T0" y="T1"/>
                  </a:cxn>
                  <a:cxn ang="0">
                    <a:pos x="T2" y="T3"/>
                  </a:cxn>
                  <a:cxn ang="0">
                    <a:pos x="T4" y="T5"/>
                  </a:cxn>
                  <a:cxn ang="0">
                    <a:pos x="T6" y="T7"/>
                  </a:cxn>
                  <a:cxn ang="0">
                    <a:pos x="T8" y="T9"/>
                  </a:cxn>
                </a:cxnLst>
                <a:rect l="0" t="0" r="r" b="b"/>
                <a:pathLst>
                  <a:path w="50" h="35">
                    <a:moveTo>
                      <a:pt x="50" y="25"/>
                    </a:moveTo>
                    <a:lnTo>
                      <a:pt x="50" y="35"/>
                    </a:lnTo>
                    <a:lnTo>
                      <a:pt x="0" y="10"/>
                    </a:lnTo>
                    <a:lnTo>
                      <a:pt x="0" y="0"/>
                    </a:lnTo>
                    <a:lnTo>
                      <a:pt x="50"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9" name="Freeform 344">
                <a:extLst>
                  <a:ext uri="{FF2B5EF4-FFF2-40B4-BE49-F238E27FC236}">
                    <a16:creationId xmlns:a16="http://schemas.microsoft.com/office/drawing/2014/main" id="{72BBA2A0-2C7C-6D67-12E8-25CA6F6FAC2A}"/>
                  </a:ext>
                </a:extLst>
              </p:cNvPr>
              <p:cNvSpPr>
                <a:spLocks/>
              </p:cNvSpPr>
              <p:nvPr/>
            </p:nvSpPr>
            <p:spPr bwMode="auto">
              <a:xfrm>
                <a:off x="5236" y="4398"/>
                <a:ext cx="96" cy="50"/>
              </a:xfrm>
              <a:custGeom>
                <a:avLst/>
                <a:gdLst>
                  <a:gd name="T0" fmla="*/ 96 w 96"/>
                  <a:gd name="T1" fmla="*/ 25 h 50"/>
                  <a:gd name="T2" fmla="*/ 50 w 96"/>
                  <a:gd name="T3" fmla="*/ 50 h 50"/>
                  <a:gd name="T4" fmla="*/ 0 w 96"/>
                  <a:gd name="T5" fmla="*/ 25 h 50"/>
                  <a:gd name="T6" fmla="*/ 50 w 96"/>
                  <a:gd name="T7" fmla="*/ 0 h 50"/>
                  <a:gd name="T8" fmla="*/ 96 w 96"/>
                  <a:gd name="T9" fmla="*/ 25 h 50"/>
                </a:gdLst>
                <a:ahLst/>
                <a:cxnLst>
                  <a:cxn ang="0">
                    <a:pos x="T0" y="T1"/>
                  </a:cxn>
                  <a:cxn ang="0">
                    <a:pos x="T2" y="T3"/>
                  </a:cxn>
                  <a:cxn ang="0">
                    <a:pos x="T4" y="T5"/>
                  </a:cxn>
                  <a:cxn ang="0">
                    <a:pos x="T6" y="T7"/>
                  </a:cxn>
                  <a:cxn ang="0">
                    <a:pos x="T8" y="T9"/>
                  </a:cxn>
                </a:cxnLst>
                <a:rect l="0" t="0" r="r" b="b"/>
                <a:pathLst>
                  <a:path w="96" h="50">
                    <a:moveTo>
                      <a:pt x="96" y="25"/>
                    </a:moveTo>
                    <a:lnTo>
                      <a:pt x="50" y="50"/>
                    </a:lnTo>
                    <a:lnTo>
                      <a:pt x="0" y="25"/>
                    </a:lnTo>
                    <a:lnTo>
                      <a:pt x="50"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0" name="Freeform 345">
                <a:extLst>
                  <a:ext uri="{FF2B5EF4-FFF2-40B4-BE49-F238E27FC236}">
                    <a16:creationId xmlns:a16="http://schemas.microsoft.com/office/drawing/2014/main" id="{CFE0FB80-DF36-84A0-9879-F941222981AA}"/>
                  </a:ext>
                </a:extLst>
              </p:cNvPr>
              <p:cNvSpPr>
                <a:spLocks/>
              </p:cNvSpPr>
              <p:nvPr/>
            </p:nvSpPr>
            <p:spPr bwMode="auto">
              <a:xfrm>
                <a:off x="4632" y="4116"/>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1" name="Freeform 346">
                <a:extLst>
                  <a:ext uri="{FF2B5EF4-FFF2-40B4-BE49-F238E27FC236}">
                    <a16:creationId xmlns:a16="http://schemas.microsoft.com/office/drawing/2014/main" id="{BD453389-B0DD-D3C1-A3E7-8AB19769EA3E}"/>
                  </a:ext>
                </a:extLst>
              </p:cNvPr>
              <p:cNvSpPr>
                <a:spLocks/>
              </p:cNvSpPr>
              <p:nvPr/>
            </p:nvSpPr>
            <p:spPr bwMode="auto">
              <a:xfrm>
                <a:off x="4526" y="4081"/>
                <a:ext cx="106" cy="70"/>
              </a:xfrm>
              <a:custGeom>
                <a:avLst/>
                <a:gdLst>
                  <a:gd name="T0" fmla="*/ 106 w 106"/>
                  <a:gd name="T1" fmla="*/ 60 h 70"/>
                  <a:gd name="T2" fmla="*/ 106 w 106"/>
                  <a:gd name="T3" fmla="*/ 70 h 70"/>
                  <a:gd name="T4" fmla="*/ 0 w 106"/>
                  <a:gd name="T5" fmla="*/ 10 h 70"/>
                  <a:gd name="T6" fmla="*/ 0 w 106"/>
                  <a:gd name="T7" fmla="*/ 0 h 70"/>
                  <a:gd name="T8" fmla="*/ 106 w 106"/>
                  <a:gd name="T9" fmla="*/ 60 h 70"/>
                </a:gdLst>
                <a:ahLst/>
                <a:cxnLst>
                  <a:cxn ang="0">
                    <a:pos x="T0" y="T1"/>
                  </a:cxn>
                  <a:cxn ang="0">
                    <a:pos x="T2" y="T3"/>
                  </a:cxn>
                  <a:cxn ang="0">
                    <a:pos x="T4" y="T5"/>
                  </a:cxn>
                  <a:cxn ang="0">
                    <a:pos x="T6" y="T7"/>
                  </a:cxn>
                  <a:cxn ang="0">
                    <a:pos x="T8" y="T9"/>
                  </a:cxn>
                </a:cxnLst>
                <a:rect l="0" t="0" r="r" b="b"/>
                <a:pathLst>
                  <a:path w="106" h="70">
                    <a:moveTo>
                      <a:pt x="106" y="60"/>
                    </a:moveTo>
                    <a:lnTo>
                      <a:pt x="106" y="70"/>
                    </a:lnTo>
                    <a:lnTo>
                      <a:pt x="0" y="10"/>
                    </a:lnTo>
                    <a:lnTo>
                      <a:pt x="0" y="0"/>
                    </a:lnTo>
                    <a:lnTo>
                      <a:pt x="106" y="6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2" name="Freeform 347">
                <a:extLst>
                  <a:ext uri="{FF2B5EF4-FFF2-40B4-BE49-F238E27FC236}">
                    <a16:creationId xmlns:a16="http://schemas.microsoft.com/office/drawing/2014/main" id="{7E6541A1-CF10-3146-AE51-D7EAF5309F99}"/>
                  </a:ext>
                </a:extLst>
              </p:cNvPr>
              <p:cNvSpPr>
                <a:spLocks/>
              </p:cNvSpPr>
              <p:nvPr/>
            </p:nvSpPr>
            <p:spPr bwMode="auto">
              <a:xfrm>
                <a:off x="4526" y="4056"/>
                <a:ext cx="151" cy="85"/>
              </a:xfrm>
              <a:custGeom>
                <a:avLst/>
                <a:gdLst>
                  <a:gd name="T0" fmla="*/ 151 w 151"/>
                  <a:gd name="T1" fmla="*/ 60 h 85"/>
                  <a:gd name="T2" fmla="*/ 106 w 151"/>
                  <a:gd name="T3" fmla="*/ 85 h 85"/>
                  <a:gd name="T4" fmla="*/ 0 w 151"/>
                  <a:gd name="T5" fmla="*/ 25 h 85"/>
                  <a:gd name="T6" fmla="*/ 45 w 151"/>
                  <a:gd name="T7" fmla="*/ 0 h 85"/>
                  <a:gd name="T8" fmla="*/ 151 w 151"/>
                  <a:gd name="T9" fmla="*/ 60 h 85"/>
                </a:gdLst>
                <a:ahLst/>
                <a:cxnLst>
                  <a:cxn ang="0">
                    <a:pos x="T0" y="T1"/>
                  </a:cxn>
                  <a:cxn ang="0">
                    <a:pos x="T2" y="T3"/>
                  </a:cxn>
                  <a:cxn ang="0">
                    <a:pos x="T4" y="T5"/>
                  </a:cxn>
                  <a:cxn ang="0">
                    <a:pos x="T6" y="T7"/>
                  </a:cxn>
                  <a:cxn ang="0">
                    <a:pos x="T8" y="T9"/>
                  </a:cxn>
                </a:cxnLst>
                <a:rect l="0" t="0" r="r" b="b"/>
                <a:pathLst>
                  <a:path w="151" h="85">
                    <a:moveTo>
                      <a:pt x="151" y="60"/>
                    </a:moveTo>
                    <a:lnTo>
                      <a:pt x="106" y="85"/>
                    </a:lnTo>
                    <a:lnTo>
                      <a:pt x="0" y="25"/>
                    </a:lnTo>
                    <a:lnTo>
                      <a:pt x="45" y="0"/>
                    </a:lnTo>
                    <a:lnTo>
                      <a:pt x="151" y="6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3" name="Freeform 348">
                <a:extLst>
                  <a:ext uri="{FF2B5EF4-FFF2-40B4-BE49-F238E27FC236}">
                    <a16:creationId xmlns:a16="http://schemas.microsoft.com/office/drawing/2014/main" id="{FF154913-0295-F9E3-394F-B2B7E8C32BEF}"/>
                  </a:ext>
                </a:extLst>
              </p:cNvPr>
              <p:cNvSpPr>
                <a:spLocks/>
              </p:cNvSpPr>
              <p:nvPr/>
            </p:nvSpPr>
            <p:spPr bwMode="auto">
              <a:xfrm>
                <a:off x="4692" y="4151"/>
                <a:ext cx="45" cy="30"/>
              </a:xfrm>
              <a:custGeom>
                <a:avLst/>
                <a:gdLst>
                  <a:gd name="T0" fmla="*/ 45 w 45"/>
                  <a:gd name="T1" fmla="*/ 0 h 30"/>
                  <a:gd name="T2" fmla="*/ 45 w 45"/>
                  <a:gd name="T3" fmla="*/ 5 h 30"/>
                  <a:gd name="T4" fmla="*/ 0 w 45"/>
                  <a:gd name="T5" fmla="*/ 30 h 30"/>
                  <a:gd name="T6" fmla="*/ 0 w 45"/>
                  <a:gd name="T7" fmla="*/ 25 h 30"/>
                  <a:gd name="T8" fmla="*/ 45 w 45"/>
                  <a:gd name="T9" fmla="*/ 0 h 30"/>
                </a:gdLst>
                <a:ahLst/>
                <a:cxnLst>
                  <a:cxn ang="0">
                    <a:pos x="T0" y="T1"/>
                  </a:cxn>
                  <a:cxn ang="0">
                    <a:pos x="T2" y="T3"/>
                  </a:cxn>
                  <a:cxn ang="0">
                    <a:pos x="T4" y="T5"/>
                  </a:cxn>
                  <a:cxn ang="0">
                    <a:pos x="T6" y="T7"/>
                  </a:cxn>
                  <a:cxn ang="0">
                    <a:pos x="T8" y="T9"/>
                  </a:cxn>
                </a:cxnLst>
                <a:rect l="0" t="0" r="r" b="b"/>
                <a:pathLst>
                  <a:path w="45" h="30">
                    <a:moveTo>
                      <a:pt x="45" y="0"/>
                    </a:moveTo>
                    <a:lnTo>
                      <a:pt x="45" y="5"/>
                    </a:lnTo>
                    <a:lnTo>
                      <a:pt x="0" y="30"/>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4" name="Freeform 349">
                <a:extLst>
                  <a:ext uri="{FF2B5EF4-FFF2-40B4-BE49-F238E27FC236}">
                    <a16:creationId xmlns:a16="http://schemas.microsoft.com/office/drawing/2014/main" id="{E4A8B0E0-0B8C-1076-D6CA-0436D96F4C74}"/>
                  </a:ext>
                </a:extLst>
              </p:cNvPr>
              <p:cNvSpPr>
                <a:spLocks/>
              </p:cNvSpPr>
              <p:nvPr/>
            </p:nvSpPr>
            <p:spPr bwMode="auto">
              <a:xfrm>
                <a:off x="4642" y="4151"/>
                <a:ext cx="50" cy="30"/>
              </a:xfrm>
              <a:custGeom>
                <a:avLst/>
                <a:gdLst>
                  <a:gd name="T0" fmla="*/ 50 w 50"/>
                  <a:gd name="T1" fmla="*/ 25 h 30"/>
                  <a:gd name="T2" fmla="*/ 50 w 50"/>
                  <a:gd name="T3" fmla="*/ 30 h 30"/>
                  <a:gd name="T4" fmla="*/ 0 w 50"/>
                  <a:gd name="T5" fmla="*/ 5 h 30"/>
                  <a:gd name="T6" fmla="*/ 0 w 50"/>
                  <a:gd name="T7" fmla="*/ 0 h 30"/>
                  <a:gd name="T8" fmla="*/ 50 w 50"/>
                  <a:gd name="T9" fmla="*/ 25 h 30"/>
                </a:gdLst>
                <a:ahLst/>
                <a:cxnLst>
                  <a:cxn ang="0">
                    <a:pos x="T0" y="T1"/>
                  </a:cxn>
                  <a:cxn ang="0">
                    <a:pos x="T2" y="T3"/>
                  </a:cxn>
                  <a:cxn ang="0">
                    <a:pos x="T4" y="T5"/>
                  </a:cxn>
                  <a:cxn ang="0">
                    <a:pos x="T6" y="T7"/>
                  </a:cxn>
                  <a:cxn ang="0">
                    <a:pos x="T8" y="T9"/>
                  </a:cxn>
                </a:cxnLst>
                <a:rect l="0" t="0" r="r" b="b"/>
                <a:pathLst>
                  <a:path w="50" h="30">
                    <a:moveTo>
                      <a:pt x="50" y="25"/>
                    </a:moveTo>
                    <a:lnTo>
                      <a:pt x="50" y="30"/>
                    </a:lnTo>
                    <a:lnTo>
                      <a:pt x="0" y="5"/>
                    </a:lnTo>
                    <a:lnTo>
                      <a:pt x="0" y="0"/>
                    </a:lnTo>
                    <a:lnTo>
                      <a:pt x="50"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5" name="Freeform 350">
                <a:extLst>
                  <a:ext uri="{FF2B5EF4-FFF2-40B4-BE49-F238E27FC236}">
                    <a16:creationId xmlns:a16="http://schemas.microsoft.com/office/drawing/2014/main" id="{DB442DD8-A33F-5B89-5697-1BD5170B2DEC}"/>
                  </a:ext>
                </a:extLst>
              </p:cNvPr>
              <p:cNvSpPr>
                <a:spLocks/>
              </p:cNvSpPr>
              <p:nvPr/>
            </p:nvSpPr>
            <p:spPr bwMode="auto">
              <a:xfrm>
                <a:off x="4642" y="4121"/>
                <a:ext cx="95" cy="55"/>
              </a:xfrm>
              <a:custGeom>
                <a:avLst/>
                <a:gdLst>
                  <a:gd name="T0" fmla="*/ 95 w 95"/>
                  <a:gd name="T1" fmla="*/ 30 h 55"/>
                  <a:gd name="T2" fmla="*/ 50 w 95"/>
                  <a:gd name="T3" fmla="*/ 55 h 55"/>
                  <a:gd name="T4" fmla="*/ 0 w 95"/>
                  <a:gd name="T5" fmla="*/ 30 h 55"/>
                  <a:gd name="T6" fmla="*/ 50 w 95"/>
                  <a:gd name="T7" fmla="*/ 0 h 55"/>
                  <a:gd name="T8" fmla="*/ 95 w 95"/>
                  <a:gd name="T9" fmla="*/ 30 h 55"/>
                </a:gdLst>
                <a:ahLst/>
                <a:cxnLst>
                  <a:cxn ang="0">
                    <a:pos x="T0" y="T1"/>
                  </a:cxn>
                  <a:cxn ang="0">
                    <a:pos x="T2" y="T3"/>
                  </a:cxn>
                  <a:cxn ang="0">
                    <a:pos x="T4" y="T5"/>
                  </a:cxn>
                  <a:cxn ang="0">
                    <a:pos x="T6" y="T7"/>
                  </a:cxn>
                  <a:cxn ang="0">
                    <a:pos x="T8" y="T9"/>
                  </a:cxn>
                </a:cxnLst>
                <a:rect l="0" t="0" r="r" b="b"/>
                <a:pathLst>
                  <a:path w="95" h="55">
                    <a:moveTo>
                      <a:pt x="95" y="30"/>
                    </a:moveTo>
                    <a:lnTo>
                      <a:pt x="50" y="55"/>
                    </a:lnTo>
                    <a:lnTo>
                      <a:pt x="0" y="30"/>
                    </a:lnTo>
                    <a:lnTo>
                      <a:pt x="50" y="0"/>
                    </a:lnTo>
                    <a:lnTo>
                      <a:pt x="95"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6" name="Freeform 351">
                <a:extLst>
                  <a:ext uri="{FF2B5EF4-FFF2-40B4-BE49-F238E27FC236}">
                    <a16:creationId xmlns:a16="http://schemas.microsoft.com/office/drawing/2014/main" id="{1385AF06-A72B-D48B-7155-4AE5D3BBFAE4}"/>
                  </a:ext>
                </a:extLst>
              </p:cNvPr>
              <p:cNvSpPr>
                <a:spLocks/>
              </p:cNvSpPr>
              <p:nvPr/>
            </p:nvSpPr>
            <p:spPr bwMode="auto">
              <a:xfrm>
                <a:off x="4748" y="4181"/>
                <a:ext cx="50" cy="36"/>
              </a:xfrm>
              <a:custGeom>
                <a:avLst/>
                <a:gdLst>
                  <a:gd name="T0" fmla="*/ 50 w 50"/>
                  <a:gd name="T1" fmla="*/ 0 h 36"/>
                  <a:gd name="T2" fmla="*/ 50 w 50"/>
                  <a:gd name="T3" fmla="*/ 11 h 36"/>
                  <a:gd name="T4" fmla="*/ 0 w 50"/>
                  <a:gd name="T5" fmla="*/ 36 h 36"/>
                  <a:gd name="T6" fmla="*/ 0 w 50"/>
                  <a:gd name="T7" fmla="*/ 31 h 36"/>
                  <a:gd name="T8" fmla="*/ 50 w 50"/>
                  <a:gd name="T9" fmla="*/ 0 h 36"/>
                </a:gdLst>
                <a:ahLst/>
                <a:cxnLst>
                  <a:cxn ang="0">
                    <a:pos x="T0" y="T1"/>
                  </a:cxn>
                  <a:cxn ang="0">
                    <a:pos x="T2" y="T3"/>
                  </a:cxn>
                  <a:cxn ang="0">
                    <a:pos x="T4" y="T5"/>
                  </a:cxn>
                  <a:cxn ang="0">
                    <a:pos x="T6" y="T7"/>
                  </a:cxn>
                  <a:cxn ang="0">
                    <a:pos x="T8" y="T9"/>
                  </a:cxn>
                </a:cxnLst>
                <a:rect l="0" t="0" r="r" b="b"/>
                <a:pathLst>
                  <a:path w="50" h="36">
                    <a:moveTo>
                      <a:pt x="50" y="0"/>
                    </a:moveTo>
                    <a:lnTo>
                      <a:pt x="50" y="11"/>
                    </a:lnTo>
                    <a:lnTo>
                      <a:pt x="0" y="36"/>
                    </a:lnTo>
                    <a:lnTo>
                      <a:pt x="0" y="31"/>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7" name="Freeform 352">
                <a:extLst>
                  <a:ext uri="{FF2B5EF4-FFF2-40B4-BE49-F238E27FC236}">
                    <a16:creationId xmlns:a16="http://schemas.microsoft.com/office/drawing/2014/main" id="{D47BF489-9049-52D9-3655-7C95FAEE2F3D}"/>
                  </a:ext>
                </a:extLst>
              </p:cNvPr>
              <p:cNvSpPr>
                <a:spLocks/>
              </p:cNvSpPr>
              <p:nvPr/>
            </p:nvSpPr>
            <p:spPr bwMode="auto">
              <a:xfrm>
                <a:off x="4702" y="4181"/>
                <a:ext cx="46" cy="36"/>
              </a:xfrm>
              <a:custGeom>
                <a:avLst/>
                <a:gdLst>
                  <a:gd name="T0" fmla="*/ 46 w 46"/>
                  <a:gd name="T1" fmla="*/ 31 h 36"/>
                  <a:gd name="T2" fmla="*/ 46 w 46"/>
                  <a:gd name="T3" fmla="*/ 36 h 36"/>
                  <a:gd name="T4" fmla="*/ 0 w 46"/>
                  <a:gd name="T5" fmla="*/ 11 h 36"/>
                  <a:gd name="T6" fmla="*/ 0 w 46"/>
                  <a:gd name="T7" fmla="*/ 0 h 36"/>
                  <a:gd name="T8" fmla="*/ 46 w 46"/>
                  <a:gd name="T9" fmla="*/ 31 h 36"/>
                </a:gdLst>
                <a:ahLst/>
                <a:cxnLst>
                  <a:cxn ang="0">
                    <a:pos x="T0" y="T1"/>
                  </a:cxn>
                  <a:cxn ang="0">
                    <a:pos x="T2" y="T3"/>
                  </a:cxn>
                  <a:cxn ang="0">
                    <a:pos x="T4" y="T5"/>
                  </a:cxn>
                  <a:cxn ang="0">
                    <a:pos x="T6" y="T7"/>
                  </a:cxn>
                  <a:cxn ang="0">
                    <a:pos x="T8" y="T9"/>
                  </a:cxn>
                </a:cxnLst>
                <a:rect l="0" t="0" r="r" b="b"/>
                <a:pathLst>
                  <a:path w="46" h="36">
                    <a:moveTo>
                      <a:pt x="46" y="31"/>
                    </a:moveTo>
                    <a:lnTo>
                      <a:pt x="46" y="36"/>
                    </a:lnTo>
                    <a:lnTo>
                      <a:pt x="0" y="11"/>
                    </a:lnTo>
                    <a:lnTo>
                      <a:pt x="0" y="0"/>
                    </a:lnTo>
                    <a:lnTo>
                      <a:pt x="46"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8" name="Freeform 353">
                <a:extLst>
                  <a:ext uri="{FF2B5EF4-FFF2-40B4-BE49-F238E27FC236}">
                    <a16:creationId xmlns:a16="http://schemas.microsoft.com/office/drawing/2014/main" id="{A1CB309E-6F5E-5A7C-6189-1554726A69A3}"/>
                  </a:ext>
                </a:extLst>
              </p:cNvPr>
              <p:cNvSpPr>
                <a:spLocks/>
              </p:cNvSpPr>
              <p:nvPr/>
            </p:nvSpPr>
            <p:spPr bwMode="auto">
              <a:xfrm>
                <a:off x="4702" y="4156"/>
                <a:ext cx="96" cy="56"/>
              </a:xfrm>
              <a:custGeom>
                <a:avLst/>
                <a:gdLst>
                  <a:gd name="T0" fmla="*/ 96 w 96"/>
                  <a:gd name="T1" fmla="*/ 25 h 56"/>
                  <a:gd name="T2" fmla="*/ 46 w 96"/>
                  <a:gd name="T3" fmla="*/ 56 h 56"/>
                  <a:gd name="T4" fmla="*/ 0 w 96"/>
                  <a:gd name="T5" fmla="*/ 25 h 56"/>
                  <a:gd name="T6" fmla="*/ 51 w 96"/>
                  <a:gd name="T7" fmla="*/ 0 h 56"/>
                  <a:gd name="T8" fmla="*/ 96 w 96"/>
                  <a:gd name="T9" fmla="*/ 25 h 56"/>
                </a:gdLst>
                <a:ahLst/>
                <a:cxnLst>
                  <a:cxn ang="0">
                    <a:pos x="T0" y="T1"/>
                  </a:cxn>
                  <a:cxn ang="0">
                    <a:pos x="T2" y="T3"/>
                  </a:cxn>
                  <a:cxn ang="0">
                    <a:pos x="T4" y="T5"/>
                  </a:cxn>
                  <a:cxn ang="0">
                    <a:pos x="T6" y="T7"/>
                  </a:cxn>
                  <a:cxn ang="0">
                    <a:pos x="T8" y="T9"/>
                  </a:cxn>
                </a:cxnLst>
                <a:rect l="0" t="0" r="r" b="b"/>
                <a:pathLst>
                  <a:path w="96" h="56">
                    <a:moveTo>
                      <a:pt x="96" y="25"/>
                    </a:moveTo>
                    <a:lnTo>
                      <a:pt x="46" y="56"/>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9" name="Freeform 354">
                <a:extLst>
                  <a:ext uri="{FF2B5EF4-FFF2-40B4-BE49-F238E27FC236}">
                    <a16:creationId xmlns:a16="http://schemas.microsoft.com/office/drawing/2014/main" id="{301277D5-EE72-CE6A-E433-267EB4A5EEEF}"/>
                  </a:ext>
                </a:extLst>
              </p:cNvPr>
              <p:cNvSpPr>
                <a:spLocks/>
              </p:cNvSpPr>
              <p:nvPr/>
            </p:nvSpPr>
            <p:spPr bwMode="auto">
              <a:xfrm>
                <a:off x="4808" y="4217"/>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0" name="Freeform 355">
                <a:extLst>
                  <a:ext uri="{FF2B5EF4-FFF2-40B4-BE49-F238E27FC236}">
                    <a16:creationId xmlns:a16="http://schemas.microsoft.com/office/drawing/2014/main" id="{3CD204EC-98AE-4C63-378F-97570EC3EDC1}"/>
                  </a:ext>
                </a:extLst>
              </p:cNvPr>
              <p:cNvSpPr>
                <a:spLocks/>
              </p:cNvSpPr>
              <p:nvPr/>
            </p:nvSpPr>
            <p:spPr bwMode="auto">
              <a:xfrm>
                <a:off x="4763" y="4217"/>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1" name="Freeform 356">
                <a:extLst>
                  <a:ext uri="{FF2B5EF4-FFF2-40B4-BE49-F238E27FC236}">
                    <a16:creationId xmlns:a16="http://schemas.microsoft.com/office/drawing/2014/main" id="{803742A3-F8A3-9E5A-50A1-884D2D9CF88C}"/>
                  </a:ext>
                </a:extLst>
              </p:cNvPr>
              <p:cNvSpPr>
                <a:spLocks/>
              </p:cNvSpPr>
              <p:nvPr/>
            </p:nvSpPr>
            <p:spPr bwMode="auto">
              <a:xfrm>
                <a:off x="4763" y="4192"/>
                <a:ext cx="95" cy="55"/>
              </a:xfrm>
              <a:custGeom>
                <a:avLst/>
                <a:gdLst>
                  <a:gd name="T0" fmla="*/ 95 w 95"/>
                  <a:gd name="T1" fmla="*/ 25 h 55"/>
                  <a:gd name="T2" fmla="*/ 45 w 95"/>
                  <a:gd name="T3" fmla="*/ 55 h 55"/>
                  <a:gd name="T4" fmla="*/ 0 w 95"/>
                  <a:gd name="T5" fmla="*/ 25 h 55"/>
                  <a:gd name="T6" fmla="*/ 45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45" y="55"/>
                    </a:lnTo>
                    <a:lnTo>
                      <a:pt x="0" y="25"/>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2" name="Freeform 357">
                <a:extLst>
                  <a:ext uri="{FF2B5EF4-FFF2-40B4-BE49-F238E27FC236}">
                    <a16:creationId xmlns:a16="http://schemas.microsoft.com/office/drawing/2014/main" id="{5285F6E1-488D-290D-2772-BCE6BD7B5328}"/>
                  </a:ext>
                </a:extLst>
              </p:cNvPr>
              <p:cNvSpPr>
                <a:spLocks/>
              </p:cNvSpPr>
              <p:nvPr/>
            </p:nvSpPr>
            <p:spPr bwMode="auto">
              <a:xfrm>
                <a:off x="4868" y="4252"/>
                <a:ext cx="46" cy="35"/>
              </a:xfrm>
              <a:custGeom>
                <a:avLst/>
                <a:gdLst>
                  <a:gd name="T0" fmla="*/ 46 w 46"/>
                  <a:gd name="T1" fmla="*/ 0 h 35"/>
                  <a:gd name="T2" fmla="*/ 46 w 46"/>
                  <a:gd name="T3" fmla="*/ 5 h 35"/>
                  <a:gd name="T4" fmla="*/ 0 w 46"/>
                  <a:gd name="T5" fmla="*/ 35 h 35"/>
                  <a:gd name="T6" fmla="*/ 0 w 46"/>
                  <a:gd name="T7" fmla="*/ 25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5"/>
                    </a:lnTo>
                    <a:lnTo>
                      <a:pt x="0" y="35"/>
                    </a:lnTo>
                    <a:lnTo>
                      <a:pt x="0" y="25"/>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3" name="Freeform 358">
                <a:extLst>
                  <a:ext uri="{FF2B5EF4-FFF2-40B4-BE49-F238E27FC236}">
                    <a16:creationId xmlns:a16="http://schemas.microsoft.com/office/drawing/2014/main" id="{D163146B-3B54-A1BB-BB61-AA1D66912652}"/>
                  </a:ext>
                </a:extLst>
              </p:cNvPr>
              <p:cNvSpPr>
                <a:spLocks/>
              </p:cNvSpPr>
              <p:nvPr/>
            </p:nvSpPr>
            <p:spPr bwMode="auto">
              <a:xfrm>
                <a:off x="4823" y="4252"/>
                <a:ext cx="45" cy="35"/>
              </a:xfrm>
              <a:custGeom>
                <a:avLst/>
                <a:gdLst>
                  <a:gd name="T0" fmla="*/ 45 w 45"/>
                  <a:gd name="T1" fmla="*/ 25 h 35"/>
                  <a:gd name="T2" fmla="*/ 45 w 45"/>
                  <a:gd name="T3" fmla="*/ 35 h 35"/>
                  <a:gd name="T4" fmla="*/ 0 w 45"/>
                  <a:gd name="T5" fmla="*/ 10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10"/>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4" name="Freeform 359">
                <a:extLst>
                  <a:ext uri="{FF2B5EF4-FFF2-40B4-BE49-F238E27FC236}">
                    <a16:creationId xmlns:a16="http://schemas.microsoft.com/office/drawing/2014/main" id="{6D0E9E22-2BC9-A5E0-B85C-9CBD61D748C5}"/>
                  </a:ext>
                </a:extLst>
              </p:cNvPr>
              <p:cNvSpPr>
                <a:spLocks/>
              </p:cNvSpPr>
              <p:nvPr/>
            </p:nvSpPr>
            <p:spPr bwMode="auto">
              <a:xfrm>
                <a:off x="4823" y="4227"/>
                <a:ext cx="91" cy="50"/>
              </a:xfrm>
              <a:custGeom>
                <a:avLst/>
                <a:gdLst>
                  <a:gd name="T0" fmla="*/ 91 w 91"/>
                  <a:gd name="T1" fmla="*/ 25 h 50"/>
                  <a:gd name="T2" fmla="*/ 45 w 91"/>
                  <a:gd name="T3" fmla="*/ 50 h 50"/>
                  <a:gd name="T4" fmla="*/ 0 w 91"/>
                  <a:gd name="T5" fmla="*/ 25 h 50"/>
                  <a:gd name="T6" fmla="*/ 45 w 91"/>
                  <a:gd name="T7" fmla="*/ 0 h 50"/>
                  <a:gd name="T8" fmla="*/ 91 w 91"/>
                  <a:gd name="T9" fmla="*/ 25 h 50"/>
                </a:gdLst>
                <a:ahLst/>
                <a:cxnLst>
                  <a:cxn ang="0">
                    <a:pos x="T0" y="T1"/>
                  </a:cxn>
                  <a:cxn ang="0">
                    <a:pos x="T2" y="T3"/>
                  </a:cxn>
                  <a:cxn ang="0">
                    <a:pos x="T4" y="T5"/>
                  </a:cxn>
                  <a:cxn ang="0">
                    <a:pos x="T6" y="T7"/>
                  </a:cxn>
                  <a:cxn ang="0">
                    <a:pos x="T8" y="T9"/>
                  </a:cxn>
                </a:cxnLst>
                <a:rect l="0" t="0" r="r" b="b"/>
                <a:pathLst>
                  <a:path w="91" h="50">
                    <a:moveTo>
                      <a:pt x="91" y="25"/>
                    </a:moveTo>
                    <a:lnTo>
                      <a:pt x="45" y="50"/>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5" name="Freeform 360">
                <a:extLst>
                  <a:ext uri="{FF2B5EF4-FFF2-40B4-BE49-F238E27FC236}">
                    <a16:creationId xmlns:a16="http://schemas.microsoft.com/office/drawing/2014/main" id="{A4669D56-DBF7-0E9F-5B1E-EC64F3E558C2}"/>
                  </a:ext>
                </a:extLst>
              </p:cNvPr>
              <p:cNvSpPr>
                <a:spLocks/>
              </p:cNvSpPr>
              <p:nvPr/>
            </p:nvSpPr>
            <p:spPr bwMode="auto">
              <a:xfrm>
                <a:off x="4929" y="4287"/>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6" name="Freeform 361">
                <a:extLst>
                  <a:ext uri="{FF2B5EF4-FFF2-40B4-BE49-F238E27FC236}">
                    <a16:creationId xmlns:a16="http://schemas.microsoft.com/office/drawing/2014/main" id="{995B798C-C648-B73B-C31F-BA7642843A0F}"/>
                  </a:ext>
                </a:extLst>
              </p:cNvPr>
              <p:cNvSpPr>
                <a:spLocks/>
              </p:cNvSpPr>
              <p:nvPr/>
            </p:nvSpPr>
            <p:spPr bwMode="auto">
              <a:xfrm>
                <a:off x="4884" y="4287"/>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7" name="Freeform 362">
                <a:extLst>
                  <a:ext uri="{FF2B5EF4-FFF2-40B4-BE49-F238E27FC236}">
                    <a16:creationId xmlns:a16="http://schemas.microsoft.com/office/drawing/2014/main" id="{471E4336-6438-B233-5077-6B1F3FD9F3E9}"/>
                  </a:ext>
                </a:extLst>
              </p:cNvPr>
              <p:cNvSpPr>
                <a:spLocks/>
              </p:cNvSpPr>
              <p:nvPr/>
            </p:nvSpPr>
            <p:spPr bwMode="auto">
              <a:xfrm>
                <a:off x="4884" y="4257"/>
                <a:ext cx="90" cy="55"/>
              </a:xfrm>
              <a:custGeom>
                <a:avLst/>
                <a:gdLst>
                  <a:gd name="T0" fmla="*/ 90 w 90"/>
                  <a:gd name="T1" fmla="*/ 30 h 55"/>
                  <a:gd name="T2" fmla="*/ 45 w 90"/>
                  <a:gd name="T3" fmla="*/ 55 h 55"/>
                  <a:gd name="T4" fmla="*/ 0 w 90"/>
                  <a:gd name="T5" fmla="*/ 30 h 55"/>
                  <a:gd name="T6" fmla="*/ 45 w 90"/>
                  <a:gd name="T7" fmla="*/ 0 h 55"/>
                  <a:gd name="T8" fmla="*/ 90 w 90"/>
                  <a:gd name="T9" fmla="*/ 30 h 55"/>
                </a:gdLst>
                <a:ahLst/>
                <a:cxnLst>
                  <a:cxn ang="0">
                    <a:pos x="T0" y="T1"/>
                  </a:cxn>
                  <a:cxn ang="0">
                    <a:pos x="T2" y="T3"/>
                  </a:cxn>
                  <a:cxn ang="0">
                    <a:pos x="T4" y="T5"/>
                  </a:cxn>
                  <a:cxn ang="0">
                    <a:pos x="T6" y="T7"/>
                  </a:cxn>
                  <a:cxn ang="0">
                    <a:pos x="T8" y="T9"/>
                  </a:cxn>
                </a:cxnLst>
                <a:rect l="0" t="0" r="r" b="b"/>
                <a:pathLst>
                  <a:path w="90" h="55">
                    <a:moveTo>
                      <a:pt x="90" y="30"/>
                    </a:moveTo>
                    <a:lnTo>
                      <a:pt x="45" y="55"/>
                    </a:lnTo>
                    <a:lnTo>
                      <a:pt x="0" y="30"/>
                    </a:lnTo>
                    <a:lnTo>
                      <a:pt x="45" y="0"/>
                    </a:lnTo>
                    <a:lnTo>
                      <a:pt x="90"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8" name="Freeform 363">
                <a:extLst>
                  <a:ext uri="{FF2B5EF4-FFF2-40B4-BE49-F238E27FC236}">
                    <a16:creationId xmlns:a16="http://schemas.microsoft.com/office/drawing/2014/main" id="{5F3E9A77-13AE-9988-B0F3-96FAF17F835D}"/>
                  </a:ext>
                </a:extLst>
              </p:cNvPr>
              <p:cNvSpPr>
                <a:spLocks/>
              </p:cNvSpPr>
              <p:nvPr/>
            </p:nvSpPr>
            <p:spPr bwMode="auto">
              <a:xfrm>
                <a:off x="4989" y="4322"/>
                <a:ext cx="46" cy="36"/>
              </a:xfrm>
              <a:custGeom>
                <a:avLst/>
                <a:gdLst>
                  <a:gd name="T0" fmla="*/ 46 w 46"/>
                  <a:gd name="T1" fmla="*/ 0 h 36"/>
                  <a:gd name="T2" fmla="*/ 46 w 46"/>
                  <a:gd name="T3" fmla="*/ 5 h 36"/>
                  <a:gd name="T4" fmla="*/ 0 w 46"/>
                  <a:gd name="T5" fmla="*/ 36 h 36"/>
                  <a:gd name="T6" fmla="*/ 0 w 46"/>
                  <a:gd name="T7" fmla="*/ 26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5"/>
                    </a:lnTo>
                    <a:lnTo>
                      <a:pt x="0" y="36"/>
                    </a:lnTo>
                    <a:lnTo>
                      <a:pt x="0" y="26"/>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9" name="Freeform 364">
                <a:extLst>
                  <a:ext uri="{FF2B5EF4-FFF2-40B4-BE49-F238E27FC236}">
                    <a16:creationId xmlns:a16="http://schemas.microsoft.com/office/drawing/2014/main" id="{70AEDE62-A07D-176D-FE7B-A94A24F0BF90}"/>
                  </a:ext>
                </a:extLst>
              </p:cNvPr>
              <p:cNvSpPr>
                <a:spLocks/>
              </p:cNvSpPr>
              <p:nvPr/>
            </p:nvSpPr>
            <p:spPr bwMode="auto">
              <a:xfrm>
                <a:off x="4939" y="4322"/>
                <a:ext cx="50" cy="36"/>
              </a:xfrm>
              <a:custGeom>
                <a:avLst/>
                <a:gdLst>
                  <a:gd name="T0" fmla="*/ 50 w 50"/>
                  <a:gd name="T1" fmla="*/ 26 h 36"/>
                  <a:gd name="T2" fmla="*/ 50 w 50"/>
                  <a:gd name="T3" fmla="*/ 36 h 36"/>
                  <a:gd name="T4" fmla="*/ 0 w 50"/>
                  <a:gd name="T5" fmla="*/ 5 h 36"/>
                  <a:gd name="T6" fmla="*/ 0 w 50"/>
                  <a:gd name="T7" fmla="*/ 0 h 36"/>
                  <a:gd name="T8" fmla="*/ 50 w 50"/>
                  <a:gd name="T9" fmla="*/ 26 h 36"/>
                </a:gdLst>
                <a:ahLst/>
                <a:cxnLst>
                  <a:cxn ang="0">
                    <a:pos x="T0" y="T1"/>
                  </a:cxn>
                  <a:cxn ang="0">
                    <a:pos x="T2" y="T3"/>
                  </a:cxn>
                  <a:cxn ang="0">
                    <a:pos x="T4" y="T5"/>
                  </a:cxn>
                  <a:cxn ang="0">
                    <a:pos x="T6" y="T7"/>
                  </a:cxn>
                  <a:cxn ang="0">
                    <a:pos x="T8" y="T9"/>
                  </a:cxn>
                </a:cxnLst>
                <a:rect l="0" t="0" r="r" b="b"/>
                <a:pathLst>
                  <a:path w="50" h="36">
                    <a:moveTo>
                      <a:pt x="50" y="26"/>
                    </a:moveTo>
                    <a:lnTo>
                      <a:pt x="50" y="36"/>
                    </a:lnTo>
                    <a:lnTo>
                      <a:pt x="0" y="5"/>
                    </a:lnTo>
                    <a:lnTo>
                      <a:pt x="0" y="0"/>
                    </a:lnTo>
                    <a:lnTo>
                      <a:pt x="50"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0" name="Freeform 365">
                <a:extLst>
                  <a:ext uri="{FF2B5EF4-FFF2-40B4-BE49-F238E27FC236}">
                    <a16:creationId xmlns:a16="http://schemas.microsoft.com/office/drawing/2014/main" id="{50E5368B-BF33-EC52-CFA0-15306FF24D1A}"/>
                  </a:ext>
                </a:extLst>
              </p:cNvPr>
              <p:cNvSpPr>
                <a:spLocks/>
              </p:cNvSpPr>
              <p:nvPr/>
            </p:nvSpPr>
            <p:spPr bwMode="auto">
              <a:xfrm>
                <a:off x="4939" y="4292"/>
                <a:ext cx="96" cy="56"/>
              </a:xfrm>
              <a:custGeom>
                <a:avLst/>
                <a:gdLst>
                  <a:gd name="T0" fmla="*/ 96 w 96"/>
                  <a:gd name="T1" fmla="*/ 30 h 56"/>
                  <a:gd name="T2" fmla="*/ 50 w 96"/>
                  <a:gd name="T3" fmla="*/ 56 h 56"/>
                  <a:gd name="T4" fmla="*/ 0 w 96"/>
                  <a:gd name="T5" fmla="*/ 30 h 56"/>
                  <a:gd name="T6" fmla="*/ 50 w 96"/>
                  <a:gd name="T7" fmla="*/ 0 h 56"/>
                  <a:gd name="T8" fmla="*/ 96 w 96"/>
                  <a:gd name="T9" fmla="*/ 30 h 56"/>
                </a:gdLst>
                <a:ahLst/>
                <a:cxnLst>
                  <a:cxn ang="0">
                    <a:pos x="T0" y="T1"/>
                  </a:cxn>
                  <a:cxn ang="0">
                    <a:pos x="T2" y="T3"/>
                  </a:cxn>
                  <a:cxn ang="0">
                    <a:pos x="T4" y="T5"/>
                  </a:cxn>
                  <a:cxn ang="0">
                    <a:pos x="T6" y="T7"/>
                  </a:cxn>
                  <a:cxn ang="0">
                    <a:pos x="T8" y="T9"/>
                  </a:cxn>
                </a:cxnLst>
                <a:rect l="0" t="0" r="r" b="b"/>
                <a:pathLst>
                  <a:path w="96" h="56">
                    <a:moveTo>
                      <a:pt x="96" y="30"/>
                    </a:moveTo>
                    <a:lnTo>
                      <a:pt x="50" y="56"/>
                    </a:lnTo>
                    <a:lnTo>
                      <a:pt x="0" y="30"/>
                    </a:lnTo>
                    <a:lnTo>
                      <a:pt x="50"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1" name="Freeform 366">
                <a:extLst>
                  <a:ext uri="{FF2B5EF4-FFF2-40B4-BE49-F238E27FC236}">
                    <a16:creationId xmlns:a16="http://schemas.microsoft.com/office/drawing/2014/main" id="{6491C11E-D305-D665-EF5E-F1B4F7E40BDA}"/>
                  </a:ext>
                </a:extLst>
              </p:cNvPr>
              <p:cNvSpPr>
                <a:spLocks/>
              </p:cNvSpPr>
              <p:nvPr/>
            </p:nvSpPr>
            <p:spPr bwMode="auto">
              <a:xfrm>
                <a:off x="5045" y="4353"/>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2" name="Freeform 367">
                <a:extLst>
                  <a:ext uri="{FF2B5EF4-FFF2-40B4-BE49-F238E27FC236}">
                    <a16:creationId xmlns:a16="http://schemas.microsoft.com/office/drawing/2014/main" id="{E58E393D-56B4-8452-756A-8356BA485276}"/>
                  </a:ext>
                </a:extLst>
              </p:cNvPr>
              <p:cNvSpPr>
                <a:spLocks/>
              </p:cNvSpPr>
              <p:nvPr/>
            </p:nvSpPr>
            <p:spPr bwMode="auto">
              <a:xfrm>
                <a:off x="4999" y="4358"/>
                <a:ext cx="46" cy="30"/>
              </a:xfrm>
              <a:custGeom>
                <a:avLst/>
                <a:gdLst>
                  <a:gd name="T0" fmla="*/ 46 w 46"/>
                  <a:gd name="T1" fmla="*/ 25 h 30"/>
                  <a:gd name="T2" fmla="*/ 46 w 46"/>
                  <a:gd name="T3" fmla="*/ 30 h 30"/>
                  <a:gd name="T4" fmla="*/ 0 w 46"/>
                  <a:gd name="T5" fmla="*/ 5 h 30"/>
                  <a:gd name="T6" fmla="*/ 0 w 46"/>
                  <a:gd name="T7" fmla="*/ 0 h 30"/>
                  <a:gd name="T8" fmla="*/ 46 w 46"/>
                  <a:gd name="T9" fmla="*/ 25 h 30"/>
                </a:gdLst>
                <a:ahLst/>
                <a:cxnLst>
                  <a:cxn ang="0">
                    <a:pos x="T0" y="T1"/>
                  </a:cxn>
                  <a:cxn ang="0">
                    <a:pos x="T2" y="T3"/>
                  </a:cxn>
                  <a:cxn ang="0">
                    <a:pos x="T4" y="T5"/>
                  </a:cxn>
                  <a:cxn ang="0">
                    <a:pos x="T6" y="T7"/>
                  </a:cxn>
                  <a:cxn ang="0">
                    <a:pos x="T8" y="T9"/>
                  </a:cxn>
                </a:cxnLst>
                <a:rect l="0" t="0" r="r" b="b"/>
                <a:pathLst>
                  <a:path w="46" h="30">
                    <a:moveTo>
                      <a:pt x="46" y="25"/>
                    </a:moveTo>
                    <a:lnTo>
                      <a:pt x="46" y="30"/>
                    </a:lnTo>
                    <a:lnTo>
                      <a:pt x="0" y="5"/>
                    </a:lnTo>
                    <a:lnTo>
                      <a:pt x="0" y="0"/>
                    </a:lnTo>
                    <a:lnTo>
                      <a:pt x="46"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3" name="Freeform 368">
                <a:extLst>
                  <a:ext uri="{FF2B5EF4-FFF2-40B4-BE49-F238E27FC236}">
                    <a16:creationId xmlns:a16="http://schemas.microsoft.com/office/drawing/2014/main" id="{6B9A609E-0363-33C6-BE9B-81EA4B8EF6D2}"/>
                  </a:ext>
                </a:extLst>
              </p:cNvPr>
              <p:cNvSpPr>
                <a:spLocks/>
              </p:cNvSpPr>
              <p:nvPr/>
            </p:nvSpPr>
            <p:spPr bwMode="auto">
              <a:xfrm>
                <a:off x="4999" y="4327"/>
                <a:ext cx="96" cy="56"/>
              </a:xfrm>
              <a:custGeom>
                <a:avLst/>
                <a:gdLst>
                  <a:gd name="T0" fmla="*/ 96 w 96"/>
                  <a:gd name="T1" fmla="*/ 26 h 56"/>
                  <a:gd name="T2" fmla="*/ 46 w 96"/>
                  <a:gd name="T3" fmla="*/ 56 h 56"/>
                  <a:gd name="T4" fmla="*/ 0 w 96"/>
                  <a:gd name="T5" fmla="*/ 31 h 56"/>
                  <a:gd name="T6" fmla="*/ 51 w 96"/>
                  <a:gd name="T7" fmla="*/ 0 h 56"/>
                  <a:gd name="T8" fmla="*/ 96 w 96"/>
                  <a:gd name="T9" fmla="*/ 26 h 56"/>
                </a:gdLst>
                <a:ahLst/>
                <a:cxnLst>
                  <a:cxn ang="0">
                    <a:pos x="T0" y="T1"/>
                  </a:cxn>
                  <a:cxn ang="0">
                    <a:pos x="T2" y="T3"/>
                  </a:cxn>
                  <a:cxn ang="0">
                    <a:pos x="T4" y="T5"/>
                  </a:cxn>
                  <a:cxn ang="0">
                    <a:pos x="T6" y="T7"/>
                  </a:cxn>
                  <a:cxn ang="0">
                    <a:pos x="T8" y="T9"/>
                  </a:cxn>
                </a:cxnLst>
                <a:rect l="0" t="0" r="r" b="b"/>
                <a:pathLst>
                  <a:path w="96" h="56">
                    <a:moveTo>
                      <a:pt x="96" y="26"/>
                    </a:moveTo>
                    <a:lnTo>
                      <a:pt x="46" y="56"/>
                    </a:lnTo>
                    <a:lnTo>
                      <a:pt x="0" y="31"/>
                    </a:lnTo>
                    <a:lnTo>
                      <a:pt x="51" y="0"/>
                    </a:lnTo>
                    <a:lnTo>
                      <a:pt x="96" y="26"/>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4" name="Freeform 369">
                <a:extLst>
                  <a:ext uri="{FF2B5EF4-FFF2-40B4-BE49-F238E27FC236}">
                    <a16:creationId xmlns:a16="http://schemas.microsoft.com/office/drawing/2014/main" id="{CD5815DF-E15D-208A-1F7B-712D2BC7278B}"/>
                  </a:ext>
                </a:extLst>
              </p:cNvPr>
              <p:cNvSpPr>
                <a:spLocks/>
              </p:cNvSpPr>
              <p:nvPr/>
            </p:nvSpPr>
            <p:spPr bwMode="auto">
              <a:xfrm>
                <a:off x="5105" y="4388"/>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5" name="Freeform 370">
                <a:extLst>
                  <a:ext uri="{FF2B5EF4-FFF2-40B4-BE49-F238E27FC236}">
                    <a16:creationId xmlns:a16="http://schemas.microsoft.com/office/drawing/2014/main" id="{67BACAC3-FA6B-37DE-0C1A-FE4684323011}"/>
                  </a:ext>
                </a:extLst>
              </p:cNvPr>
              <p:cNvSpPr>
                <a:spLocks/>
              </p:cNvSpPr>
              <p:nvPr/>
            </p:nvSpPr>
            <p:spPr bwMode="auto">
              <a:xfrm>
                <a:off x="5060" y="4388"/>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6" name="Freeform 371">
                <a:extLst>
                  <a:ext uri="{FF2B5EF4-FFF2-40B4-BE49-F238E27FC236}">
                    <a16:creationId xmlns:a16="http://schemas.microsoft.com/office/drawing/2014/main" id="{344AFEB6-B8FA-9CBF-DA22-3407C0E7F9D6}"/>
                  </a:ext>
                </a:extLst>
              </p:cNvPr>
              <p:cNvSpPr>
                <a:spLocks/>
              </p:cNvSpPr>
              <p:nvPr/>
            </p:nvSpPr>
            <p:spPr bwMode="auto">
              <a:xfrm>
                <a:off x="5060" y="4363"/>
                <a:ext cx="95" cy="55"/>
              </a:xfrm>
              <a:custGeom>
                <a:avLst/>
                <a:gdLst>
                  <a:gd name="T0" fmla="*/ 95 w 95"/>
                  <a:gd name="T1" fmla="*/ 25 h 55"/>
                  <a:gd name="T2" fmla="*/ 45 w 95"/>
                  <a:gd name="T3" fmla="*/ 55 h 55"/>
                  <a:gd name="T4" fmla="*/ 0 w 95"/>
                  <a:gd name="T5" fmla="*/ 25 h 55"/>
                  <a:gd name="T6" fmla="*/ 45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45" y="55"/>
                    </a:lnTo>
                    <a:lnTo>
                      <a:pt x="0" y="25"/>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7" name="Freeform 372">
                <a:extLst>
                  <a:ext uri="{FF2B5EF4-FFF2-40B4-BE49-F238E27FC236}">
                    <a16:creationId xmlns:a16="http://schemas.microsoft.com/office/drawing/2014/main" id="{35E0C2EC-A50A-E3A8-D5E5-81C4AEEAEECA}"/>
                  </a:ext>
                </a:extLst>
              </p:cNvPr>
              <p:cNvSpPr>
                <a:spLocks/>
              </p:cNvSpPr>
              <p:nvPr/>
            </p:nvSpPr>
            <p:spPr bwMode="auto">
              <a:xfrm>
                <a:off x="5226" y="4458"/>
                <a:ext cx="45" cy="36"/>
              </a:xfrm>
              <a:custGeom>
                <a:avLst/>
                <a:gdLst>
                  <a:gd name="T0" fmla="*/ 45 w 45"/>
                  <a:gd name="T1" fmla="*/ 0 h 36"/>
                  <a:gd name="T2" fmla="*/ 45 w 45"/>
                  <a:gd name="T3" fmla="*/ 5 h 36"/>
                  <a:gd name="T4" fmla="*/ 0 w 45"/>
                  <a:gd name="T5" fmla="*/ 36 h 36"/>
                  <a:gd name="T6" fmla="*/ 0 w 45"/>
                  <a:gd name="T7" fmla="*/ 26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5"/>
                    </a:lnTo>
                    <a:lnTo>
                      <a:pt x="0" y="36"/>
                    </a:lnTo>
                    <a:lnTo>
                      <a:pt x="0" y="26"/>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8" name="Freeform 373">
                <a:extLst>
                  <a:ext uri="{FF2B5EF4-FFF2-40B4-BE49-F238E27FC236}">
                    <a16:creationId xmlns:a16="http://schemas.microsoft.com/office/drawing/2014/main" id="{8D5A0D0C-0000-6422-AC27-3E7820E4CEFC}"/>
                  </a:ext>
                </a:extLst>
              </p:cNvPr>
              <p:cNvSpPr>
                <a:spLocks/>
              </p:cNvSpPr>
              <p:nvPr/>
            </p:nvSpPr>
            <p:spPr bwMode="auto">
              <a:xfrm>
                <a:off x="5120" y="4423"/>
                <a:ext cx="106" cy="71"/>
              </a:xfrm>
              <a:custGeom>
                <a:avLst/>
                <a:gdLst>
                  <a:gd name="T0" fmla="*/ 106 w 106"/>
                  <a:gd name="T1" fmla="*/ 61 h 71"/>
                  <a:gd name="T2" fmla="*/ 106 w 106"/>
                  <a:gd name="T3" fmla="*/ 71 h 71"/>
                  <a:gd name="T4" fmla="*/ 0 w 106"/>
                  <a:gd name="T5" fmla="*/ 10 h 71"/>
                  <a:gd name="T6" fmla="*/ 0 w 106"/>
                  <a:gd name="T7" fmla="*/ 0 h 71"/>
                  <a:gd name="T8" fmla="*/ 106 w 106"/>
                  <a:gd name="T9" fmla="*/ 61 h 71"/>
                </a:gdLst>
                <a:ahLst/>
                <a:cxnLst>
                  <a:cxn ang="0">
                    <a:pos x="T0" y="T1"/>
                  </a:cxn>
                  <a:cxn ang="0">
                    <a:pos x="T2" y="T3"/>
                  </a:cxn>
                  <a:cxn ang="0">
                    <a:pos x="T4" y="T5"/>
                  </a:cxn>
                  <a:cxn ang="0">
                    <a:pos x="T6" y="T7"/>
                  </a:cxn>
                  <a:cxn ang="0">
                    <a:pos x="T8" y="T9"/>
                  </a:cxn>
                </a:cxnLst>
                <a:rect l="0" t="0" r="r" b="b"/>
                <a:pathLst>
                  <a:path w="106" h="71">
                    <a:moveTo>
                      <a:pt x="106" y="61"/>
                    </a:moveTo>
                    <a:lnTo>
                      <a:pt x="106" y="71"/>
                    </a:lnTo>
                    <a:lnTo>
                      <a:pt x="0" y="10"/>
                    </a:lnTo>
                    <a:lnTo>
                      <a:pt x="0" y="0"/>
                    </a:lnTo>
                    <a:lnTo>
                      <a:pt x="106" y="6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9" name="Freeform 374">
                <a:extLst>
                  <a:ext uri="{FF2B5EF4-FFF2-40B4-BE49-F238E27FC236}">
                    <a16:creationId xmlns:a16="http://schemas.microsoft.com/office/drawing/2014/main" id="{8169CE93-329F-DC06-5003-C28AB10BEA34}"/>
                  </a:ext>
                </a:extLst>
              </p:cNvPr>
              <p:cNvSpPr>
                <a:spLocks/>
              </p:cNvSpPr>
              <p:nvPr/>
            </p:nvSpPr>
            <p:spPr bwMode="auto">
              <a:xfrm>
                <a:off x="5120" y="4398"/>
                <a:ext cx="151" cy="86"/>
              </a:xfrm>
              <a:custGeom>
                <a:avLst/>
                <a:gdLst>
                  <a:gd name="T0" fmla="*/ 151 w 151"/>
                  <a:gd name="T1" fmla="*/ 60 h 86"/>
                  <a:gd name="T2" fmla="*/ 106 w 151"/>
                  <a:gd name="T3" fmla="*/ 86 h 86"/>
                  <a:gd name="T4" fmla="*/ 0 w 151"/>
                  <a:gd name="T5" fmla="*/ 25 h 86"/>
                  <a:gd name="T6" fmla="*/ 46 w 151"/>
                  <a:gd name="T7" fmla="*/ 0 h 86"/>
                  <a:gd name="T8" fmla="*/ 151 w 151"/>
                  <a:gd name="T9" fmla="*/ 60 h 86"/>
                </a:gdLst>
                <a:ahLst/>
                <a:cxnLst>
                  <a:cxn ang="0">
                    <a:pos x="T0" y="T1"/>
                  </a:cxn>
                  <a:cxn ang="0">
                    <a:pos x="T2" y="T3"/>
                  </a:cxn>
                  <a:cxn ang="0">
                    <a:pos x="T4" y="T5"/>
                  </a:cxn>
                  <a:cxn ang="0">
                    <a:pos x="T6" y="T7"/>
                  </a:cxn>
                  <a:cxn ang="0">
                    <a:pos x="T8" y="T9"/>
                  </a:cxn>
                </a:cxnLst>
                <a:rect l="0" t="0" r="r" b="b"/>
                <a:pathLst>
                  <a:path w="151" h="86">
                    <a:moveTo>
                      <a:pt x="151" y="60"/>
                    </a:moveTo>
                    <a:lnTo>
                      <a:pt x="106" y="86"/>
                    </a:lnTo>
                    <a:lnTo>
                      <a:pt x="0" y="25"/>
                    </a:lnTo>
                    <a:lnTo>
                      <a:pt x="46" y="0"/>
                    </a:lnTo>
                    <a:lnTo>
                      <a:pt x="151" y="6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0" name="Freeform 375">
                <a:extLst>
                  <a:ext uri="{FF2B5EF4-FFF2-40B4-BE49-F238E27FC236}">
                    <a16:creationId xmlns:a16="http://schemas.microsoft.com/office/drawing/2014/main" id="{B957235E-19BD-5C39-6F87-DE3A111DC8C4}"/>
                  </a:ext>
                </a:extLst>
              </p:cNvPr>
              <p:cNvSpPr>
                <a:spLocks/>
              </p:cNvSpPr>
              <p:nvPr/>
            </p:nvSpPr>
            <p:spPr bwMode="auto">
              <a:xfrm>
                <a:off x="4632" y="4181"/>
                <a:ext cx="45" cy="36"/>
              </a:xfrm>
              <a:custGeom>
                <a:avLst/>
                <a:gdLst>
                  <a:gd name="T0" fmla="*/ 45 w 45"/>
                  <a:gd name="T1" fmla="*/ 0 h 36"/>
                  <a:gd name="T2" fmla="*/ 45 w 45"/>
                  <a:gd name="T3" fmla="*/ 11 h 36"/>
                  <a:gd name="T4" fmla="*/ 0 w 45"/>
                  <a:gd name="T5" fmla="*/ 36 h 36"/>
                  <a:gd name="T6" fmla="*/ 0 w 45"/>
                  <a:gd name="T7" fmla="*/ 31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11"/>
                    </a:lnTo>
                    <a:lnTo>
                      <a:pt x="0" y="36"/>
                    </a:lnTo>
                    <a:lnTo>
                      <a:pt x="0" y="31"/>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1" name="Freeform 376">
                <a:extLst>
                  <a:ext uri="{FF2B5EF4-FFF2-40B4-BE49-F238E27FC236}">
                    <a16:creationId xmlns:a16="http://schemas.microsoft.com/office/drawing/2014/main" id="{104F0896-F15D-10C8-A0D0-80416C50DD82}"/>
                  </a:ext>
                </a:extLst>
              </p:cNvPr>
              <p:cNvSpPr>
                <a:spLocks/>
              </p:cNvSpPr>
              <p:nvPr/>
            </p:nvSpPr>
            <p:spPr bwMode="auto">
              <a:xfrm>
                <a:off x="4466" y="4116"/>
                <a:ext cx="166" cy="101"/>
              </a:xfrm>
              <a:custGeom>
                <a:avLst/>
                <a:gdLst>
                  <a:gd name="T0" fmla="*/ 166 w 166"/>
                  <a:gd name="T1" fmla="*/ 96 h 101"/>
                  <a:gd name="T2" fmla="*/ 166 w 166"/>
                  <a:gd name="T3" fmla="*/ 101 h 101"/>
                  <a:gd name="T4" fmla="*/ 0 w 166"/>
                  <a:gd name="T5" fmla="*/ 5 h 101"/>
                  <a:gd name="T6" fmla="*/ 0 w 166"/>
                  <a:gd name="T7" fmla="*/ 0 h 101"/>
                  <a:gd name="T8" fmla="*/ 166 w 166"/>
                  <a:gd name="T9" fmla="*/ 96 h 101"/>
                </a:gdLst>
                <a:ahLst/>
                <a:cxnLst>
                  <a:cxn ang="0">
                    <a:pos x="T0" y="T1"/>
                  </a:cxn>
                  <a:cxn ang="0">
                    <a:pos x="T2" y="T3"/>
                  </a:cxn>
                  <a:cxn ang="0">
                    <a:pos x="T4" y="T5"/>
                  </a:cxn>
                  <a:cxn ang="0">
                    <a:pos x="T6" y="T7"/>
                  </a:cxn>
                  <a:cxn ang="0">
                    <a:pos x="T8" y="T9"/>
                  </a:cxn>
                </a:cxnLst>
                <a:rect l="0" t="0" r="r" b="b"/>
                <a:pathLst>
                  <a:path w="166" h="101">
                    <a:moveTo>
                      <a:pt x="166" y="96"/>
                    </a:moveTo>
                    <a:lnTo>
                      <a:pt x="166" y="101"/>
                    </a:lnTo>
                    <a:lnTo>
                      <a:pt x="0" y="5"/>
                    </a:lnTo>
                    <a:lnTo>
                      <a:pt x="0" y="0"/>
                    </a:lnTo>
                    <a:lnTo>
                      <a:pt x="166" y="9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2" name="Freeform 377">
                <a:extLst>
                  <a:ext uri="{FF2B5EF4-FFF2-40B4-BE49-F238E27FC236}">
                    <a16:creationId xmlns:a16="http://schemas.microsoft.com/office/drawing/2014/main" id="{5A4B847C-A80B-A14C-7F73-49065F62E7BF}"/>
                  </a:ext>
                </a:extLst>
              </p:cNvPr>
              <p:cNvSpPr>
                <a:spLocks/>
              </p:cNvSpPr>
              <p:nvPr/>
            </p:nvSpPr>
            <p:spPr bwMode="auto">
              <a:xfrm>
                <a:off x="4466" y="4091"/>
                <a:ext cx="211" cy="121"/>
              </a:xfrm>
              <a:custGeom>
                <a:avLst/>
                <a:gdLst>
                  <a:gd name="T0" fmla="*/ 211 w 211"/>
                  <a:gd name="T1" fmla="*/ 90 h 121"/>
                  <a:gd name="T2" fmla="*/ 166 w 211"/>
                  <a:gd name="T3" fmla="*/ 121 h 121"/>
                  <a:gd name="T4" fmla="*/ 0 w 211"/>
                  <a:gd name="T5" fmla="*/ 25 h 121"/>
                  <a:gd name="T6" fmla="*/ 45 w 211"/>
                  <a:gd name="T7" fmla="*/ 0 h 121"/>
                  <a:gd name="T8" fmla="*/ 211 w 211"/>
                  <a:gd name="T9" fmla="*/ 90 h 121"/>
                </a:gdLst>
                <a:ahLst/>
                <a:cxnLst>
                  <a:cxn ang="0">
                    <a:pos x="T0" y="T1"/>
                  </a:cxn>
                  <a:cxn ang="0">
                    <a:pos x="T2" y="T3"/>
                  </a:cxn>
                  <a:cxn ang="0">
                    <a:pos x="T4" y="T5"/>
                  </a:cxn>
                  <a:cxn ang="0">
                    <a:pos x="T6" y="T7"/>
                  </a:cxn>
                  <a:cxn ang="0">
                    <a:pos x="T8" y="T9"/>
                  </a:cxn>
                </a:cxnLst>
                <a:rect l="0" t="0" r="r" b="b"/>
                <a:pathLst>
                  <a:path w="211" h="121">
                    <a:moveTo>
                      <a:pt x="211" y="90"/>
                    </a:moveTo>
                    <a:lnTo>
                      <a:pt x="166" y="121"/>
                    </a:lnTo>
                    <a:lnTo>
                      <a:pt x="0" y="25"/>
                    </a:lnTo>
                    <a:lnTo>
                      <a:pt x="45" y="0"/>
                    </a:lnTo>
                    <a:lnTo>
                      <a:pt x="211" y="9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3" name="Freeform 378">
                <a:extLst>
                  <a:ext uri="{FF2B5EF4-FFF2-40B4-BE49-F238E27FC236}">
                    <a16:creationId xmlns:a16="http://schemas.microsoft.com/office/drawing/2014/main" id="{74F1CEDE-9A80-A77C-727F-4ADC269EAF0D}"/>
                  </a:ext>
                </a:extLst>
              </p:cNvPr>
              <p:cNvSpPr>
                <a:spLocks/>
              </p:cNvSpPr>
              <p:nvPr/>
            </p:nvSpPr>
            <p:spPr bwMode="auto">
              <a:xfrm>
                <a:off x="4692" y="4217"/>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4" name="Freeform 379">
                <a:extLst>
                  <a:ext uri="{FF2B5EF4-FFF2-40B4-BE49-F238E27FC236}">
                    <a16:creationId xmlns:a16="http://schemas.microsoft.com/office/drawing/2014/main" id="{B96957F4-1A01-DE37-8E1C-7820A6A37BCE}"/>
                  </a:ext>
                </a:extLst>
              </p:cNvPr>
              <p:cNvSpPr>
                <a:spLocks/>
              </p:cNvSpPr>
              <p:nvPr/>
            </p:nvSpPr>
            <p:spPr bwMode="auto">
              <a:xfrm>
                <a:off x="4642" y="4217"/>
                <a:ext cx="50" cy="35"/>
              </a:xfrm>
              <a:custGeom>
                <a:avLst/>
                <a:gdLst>
                  <a:gd name="T0" fmla="*/ 50 w 50"/>
                  <a:gd name="T1" fmla="*/ 30 h 35"/>
                  <a:gd name="T2" fmla="*/ 50 w 50"/>
                  <a:gd name="T3" fmla="*/ 35 h 35"/>
                  <a:gd name="T4" fmla="*/ 0 w 50"/>
                  <a:gd name="T5" fmla="*/ 10 h 35"/>
                  <a:gd name="T6" fmla="*/ 0 w 50"/>
                  <a:gd name="T7" fmla="*/ 0 h 35"/>
                  <a:gd name="T8" fmla="*/ 50 w 50"/>
                  <a:gd name="T9" fmla="*/ 30 h 35"/>
                </a:gdLst>
                <a:ahLst/>
                <a:cxnLst>
                  <a:cxn ang="0">
                    <a:pos x="T0" y="T1"/>
                  </a:cxn>
                  <a:cxn ang="0">
                    <a:pos x="T2" y="T3"/>
                  </a:cxn>
                  <a:cxn ang="0">
                    <a:pos x="T4" y="T5"/>
                  </a:cxn>
                  <a:cxn ang="0">
                    <a:pos x="T6" y="T7"/>
                  </a:cxn>
                  <a:cxn ang="0">
                    <a:pos x="T8" y="T9"/>
                  </a:cxn>
                </a:cxnLst>
                <a:rect l="0" t="0" r="r" b="b"/>
                <a:pathLst>
                  <a:path w="50" h="35">
                    <a:moveTo>
                      <a:pt x="50" y="30"/>
                    </a:moveTo>
                    <a:lnTo>
                      <a:pt x="50" y="35"/>
                    </a:lnTo>
                    <a:lnTo>
                      <a:pt x="0" y="10"/>
                    </a:lnTo>
                    <a:lnTo>
                      <a:pt x="0" y="0"/>
                    </a:lnTo>
                    <a:lnTo>
                      <a:pt x="50"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5" name="Freeform 380">
                <a:extLst>
                  <a:ext uri="{FF2B5EF4-FFF2-40B4-BE49-F238E27FC236}">
                    <a16:creationId xmlns:a16="http://schemas.microsoft.com/office/drawing/2014/main" id="{8017C174-9AEC-84A1-909D-21D63E253FA5}"/>
                  </a:ext>
                </a:extLst>
              </p:cNvPr>
              <p:cNvSpPr>
                <a:spLocks/>
              </p:cNvSpPr>
              <p:nvPr/>
            </p:nvSpPr>
            <p:spPr bwMode="auto">
              <a:xfrm>
                <a:off x="4642" y="4192"/>
                <a:ext cx="95" cy="55"/>
              </a:xfrm>
              <a:custGeom>
                <a:avLst/>
                <a:gdLst>
                  <a:gd name="T0" fmla="*/ 95 w 95"/>
                  <a:gd name="T1" fmla="*/ 25 h 55"/>
                  <a:gd name="T2" fmla="*/ 50 w 95"/>
                  <a:gd name="T3" fmla="*/ 55 h 55"/>
                  <a:gd name="T4" fmla="*/ 0 w 95"/>
                  <a:gd name="T5" fmla="*/ 25 h 55"/>
                  <a:gd name="T6" fmla="*/ 50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50" y="55"/>
                    </a:lnTo>
                    <a:lnTo>
                      <a:pt x="0" y="25"/>
                    </a:lnTo>
                    <a:lnTo>
                      <a:pt x="50"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6" name="Freeform 381">
                <a:extLst>
                  <a:ext uri="{FF2B5EF4-FFF2-40B4-BE49-F238E27FC236}">
                    <a16:creationId xmlns:a16="http://schemas.microsoft.com/office/drawing/2014/main" id="{CBCA6949-CC32-51BB-7887-CC70D2DC9260}"/>
                  </a:ext>
                </a:extLst>
              </p:cNvPr>
              <p:cNvSpPr>
                <a:spLocks/>
              </p:cNvSpPr>
              <p:nvPr/>
            </p:nvSpPr>
            <p:spPr bwMode="auto">
              <a:xfrm>
                <a:off x="4748" y="4252"/>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7" name="Freeform 382">
                <a:extLst>
                  <a:ext uri="{FF2B5EF4-FFF2-40B4-BE49-F238E27FC236}">
                    <a16:creationId xmlns:a16="http://schemas.microsoft.com/office/drawing/2014/main" id="{7D162183-B951-F4A1-60A6-8C1D96568F49}"/>
                  </a:ext>
                </a:extLst>
              </p:cNvPr>
              <p:cNvSpPr>
                <a:spLocks/>
              </p:cNvSpPr>
              <p:nvPr/>
            </p:nvSpPr>
            <p:spPr bwMode="auto">
              <a:xfrm>
                <a:off x="4702" y="4252"/>
                <a:ext cx="46" cy="35"/>
              </a:xfrm>
              <a:custGeom>
                <a:avLst/>
                <a:gdLst>
                  <a:gd name="T0" fmla="*/ 46 w 46"/>
                  <a:gd name="T1" fmla="*/ 30 h 35"/>
                  <a:gd name="T2" fmla="*/ 46 w 46"/>
                  <a:gd name="T3" fmla="*/ 35 h 35"/>
                  <a:gd name="T4" fmla="*/ 0 w 46"/>
                  <a:gd name="T5" fmla="*/ 10 h 35"/>
                  <a:gd name="T6" fmla="*/ 0 w 46"/>
                  <a:gd name="T7" fmla="*/ 0 h 35"/>
                  <a:gd name="T8" fmla="*/ 46 w 46"/>
                  <a:gd name="T9" fmla="*/ 30 h 35"/>
                </a:gdLst>
                <a:ahLst/>
                <a:cxnLst>
                  <a:cxn ang="0">
                    <a:pos x="T0" y="T1"/>
                  </a:cxn>
                  <a:cxn ang="0">
                    <a:pos x="T2" y="T3"/>
                  </a:cxn>
                  <a:cxn ang="0">
                    <a:pos x="T4" y="T5"/>
                  </a:cxn>
                  <a:cxn ang="0">
                    <a:pos x="T6" y="T7"/>
                  </a:cxn>
                  <a:cxn ang="0">
                    <a:pos x="T8" y="T9"/>
                  </a:cxn>
                </a:cxnLst>
                <a:rect l="0" t="0" r="r" b="b"/>
                <a:pathLst>
                  <a:path w="46" h="35">
                    <a:moveTo>
                      <a:pt x="46" y="30"/>
                    </a:moveTo>
                    <a:lnTo>
                      <a:pt x="46" y="35"/>
                    </a:lnTo>
                    <a:lnTo>
                      <a:pt x="0" y="10"/>
                    </a:lnTo>
                    <a:lnTo>
                      <a:pt x="0" y="0"/>
                    </a:lnTo>
                    <a:lnTo>
                      <a:pt x="46"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8" name="Freeform 383">
                <a:extLst>
                  <a:ext uri="{FF2B5EF4-FFF2-40B4-BE49-F238E27FC236}">
                    <a16:creationId xmlns:a16="http://schemas.microsoft.com/office/drawing/2014/main" id="{292AE9EC-DC95-89ED-A8D0-E55EFD8CDBDA}"/>
                  </a:ext>
                </a:extLst>
              </p:cNvPr>
              <p:cNvSpPr>
                <a:spLocks/>
              </p:cNvSpPr>
              <p:nvPr/>
            </p:nvSpPr>
            <p:spPr bwMode="auto">
              <a:xfrm>
                <a:off x="4702" y="4227"/>
                <a:ext cx="96" cy="55"/>
              </a:xfrm>
              <a:custGeom>
                <a:avLst/>
                <a:gdLst>
                  <a:gd name="T0" fmla="*/ 96 w 96"/>
                  <a:gd name="T1" fmla="*/ 25 h 55"/>
                  <a:gd name="T2" fmla="*/ 46 w 96"/>
                  <a:gd name="T3" fmla="*/ 55 h 55"/>
                  <a:gd name="T4" fmla="*/ 0 w 96"/>
                  <a:gd name="T5" fmla="*/ 25 h 55"/>
                  <a:gd name="T6" fmla="*/ 46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46" y="55"/>
                    </a:lnTo>
                    <a:lnTo>
                      <a:pt x="0" y="25"/>
                    </a:lnTo>
                    <a:lnTo>
                      <a:pt x="46"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9" name="Freeform 384">
                <a:extLst>
                  <a:ext uri="{FF2B5EF4-FFF2-40B4-BE49-F238E27FC236}">
                    <a16:creationId xmlns:a16="http://schemas.microsoft.com/office/drawing/2014/main" id="{CA4FD85E-1021-A3F9-298A-84C424A79412}"/>
                  </a:ext>
                </a:extLst>
              </p:cNvPr>
              <p:cNvSpPr>
                <a:spLocks/>
              </p:cNvSpPr>
              <p:nvPr/>
            </p:nvSpPr>
            <p:spPr bwMode="auto">
              <a:xfrm>
                <a:off x="4808" y="4287"/>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0" name="Freeform 385">
                <a:extLst>
                  <a:ext uri="{FF2B5EF4-FFF2-40B4-BE49-F238E27FC236}">
                    <a16:creationId xmlns:a16="http://schemas.microsoft.com/office/drawing/2014/main" id="{E36EE890-7F62-26A5-6EAA-F2CB670EEC15}"/>
                  </a:ext>
                </a:extLst>
              </p:cNvPr>
              <p:cNvSpPr>
                <a:spLocks/>
              </p:cNvSpPr>
              <p:nvPr/>
            </p:nvSpPr>
            <p:spPr bwMode="auto">
              <a:xfrm>
                <a:off x="4763" y="4287"/>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1" name="Freeform 386">
                <a:extLst>
                  <a:ext uri="{FF2B5EF4-FFF2-40B4-BE49-F238E27FC236}">
                    <a16:creationId xmlns:a16="http://schemas.microsoft.com/office/drawing/2014/main" id="{C9BA2E77-FD9A-129E-5E4A-D5574B01BE8C}"/>
                  </a:ext>
                </a:extLst>
              </p:cNvPr>
              <p:cNvSpPr>
                <a:spLocks/>
              </p:cNvSpPr>
              <p:nvPr/>
            </p:nvSpPr>
            <p:spPr bwMode="auto">
              <a:xfrm>
                <a:off x="4763" y="4262"/>
                <a:ext cx="90" cy="50"/>
              </a:xfrm>
              <a:custGeom>
                <a:avLst/>
                <a:gdLst>
                  <a:gd name="T0" fmla="*/ 90 w 90"/>
                  <a:gd name="T1" fmla="*/ 25 h 50"/>
                  <a:gd name="T2" fmla="*/ 45 w 90"/>
                  <a:gd name="T3" fmla="*/ 50 h 50"/>
                  <a:gd name="T4" fmla="*/ 0 w 90"/>
                  <a:gd name="T5" fmla="*/ 25 h 50"/>
                  <a:gd name="T6" fmla="*/ 45 w 90"/>
                  <a:gd name="T7" fmla="*/ 0 h 50"/>
                  <a:gd name="T8" fmla="*/ 90 w 90"/>
                  <a:gd name="T9" fmla="*/ 25 h 50"/>
                </a:gdLst>
                <a:ahLst/>
                <a:cxnLst>
                  <a:cxn ang="0">
                    <a:pos x="T0" y="T1"/>
                  </a:cxn>
                  <a:cxn ang="0">
                    <a:pos x="T2" y="T3"/>
                  </a:cxn>
                  <a:cxn ang="0">
                    <a:pos x="T4" y="T5"/>
                  </a:cxn>
                  <a:cxn ang="0">
                    <a:pos x="T6" y="T7"/>
                  </a:cxn>
                  <a:cxn ang="0">
                    <a:pos x="T8" y="T9"/>
                  </a:cxn>
                </a:cxnLst>
                <a:rect l="0" t="0" r="r" b="b"/>
                <a:pathLst>
                  <a:path w="90" h="50">
                    <a:moveTo>
                      <a:pt x="90" y="25"/>
                    </a:moveTo>
                    <a:lnTo>
                      <a:pt x="45" y="50"/>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2" name="Freeform 387">
                <a:extLst>
                  <a:ext uri="{FF2B5EF4-FFF2-40B4-BE49-F238E27FC236}">
                    <a16:creationId xmlns:a16="http://schemas.microsoft.com/office/drawing/2014/main" id="{2F022B3C-4D14-37ED-7DCA-5B0ADCCF5FFC}"/>
                  </a:ext>
                </a:extLst>
              </p:cNvPr>
              <p:cNvSpPr>
                <a:spLocks/>
              </p:cNvSpPr>
              <p:nvPr/>
            </p:nvSpPr>
            <p:spPr bwMode="auto">
              <a:xfrm>
                <a:off x="4868" y="4322"/>
                <a:ext cx="46" cy="36"/>
              </a:xfrm>
              <a:custGeom>
                <a:avLst/>
                <a:gdLst>
                  <a:gd name="T0" fmla="*/ 46 w 46"/>
                  <a:gd name="T1" fmla="*/ 0 h 36"/>
                  <a:gd name="T2" fmla="*/ 46 w 46"/>
                  <a:gd name="T3" fmla="*/ 5 h 36"/>
                  <a:gd name="T4" fmla="*/ 0 w 46"/>
                  <a:gd name="T5" fmla="*/ 36 h 36"/>
                  <a:gd name="T6" fmla="*/ 0 w 46"/>
                  <a:gd name="T7" fmla="*/ 26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5"/>
                    </a:lnTo>
                    <a:lnTo>
                      <a:pt x="0" y="36"/>
                    </a:lnTo>
                    <a:lnTo>
                      <a:pt x="0" y="26"/>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3" name="Freeform 388">
                <a:extLst>
                  <a:ext uri="{FF2B5EF4-FFF2-40B4-BE49-F238E27FC236}">
                    <a16:creationId xmlns:a16="http://schemas.microsoft.com/office/drawing/2014/main" id="{2452E3E1-5AE8-F7BE-DEB1-C9FEA21F30B4}"/>
                  </a:ext>
                </a:extLst>
              </p:cNvPr>
              <p:cNvSpPr>
                <a:spLocks/>
              </p:cNvSpPr>
              <p:nvPr/>
            </p:nvSpPr>
            <p:spPr bwMode="auto">
              <a:xfrm>
                <a:off x="4823" y="4322"/>
                <a:ext cx="45" cy="36"/>
              </a:xfrm>
              <a:custGeom>
                <a:avLst/>
                <a:gdLst>
                  <a:gd name="T0" fmla="*/ 45 w 45"/>
                  <a:gd name="T1" fmla="*/ 26 h 36"/>
                  <a:gd name="T2" fmla="*/ 45 w 45"/>
                  <a:gd name="T3" fmla="*/ 36 h 36"/>
                  <a:gd name="T4" fmla="*/ 0 w 45"/>
                  <a:gd name="T5" fmla="*/ 5 h 36"/>
                  <a:gd name="T6" fmla="*/ 0 w 45"/>
                  <a:gd name="T7" fmla="*/ 0 h 36"/>
                  <a:gd name="T8" fmla="*/ 45 w 45"/>
                  <a:gd name="T9" fmla="*/ 26 h 36"/>
                </a:gdLst>
                <a:ahLst/>
                <a:cxnLst>
                  <a:cxn ang="0">
                    <a:pos x="T0" y="T1"/>
                  </a:cxn>
                  <a:cxn ang="0">
                    <a:pos x="T2" y="T3"/>
                  </a:cxn>
                  <a:cxn ang="0">
                    <a:pos x="T4" y="T5"/>
                  </a:cxn>
                  <a:cxn ang="0">
                    <a:pos x="T6" y="T7"/>
                  </a:cxn>
                  <a:cxn ang="0">
                    <a:pos x="T8" y="T9"/>
                  </a:cxn>
                </a:cxnLst>
                <a:rect l="0" t="0" r="r" b="b"/>
                <a:pathLst>
                  <a:path w="45" h="36">
                    <a:moveTo>
                      <a:pt x="45" y="26"/>
                    </a:moveTo>
                    <a:lnTo>
                      <a:pt x="45" y="36"/>
                    </a:lnTo>
                    <a:lnTo>
                      <a:pt x="0" y="5"/>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4" name="Freeform 389">
                <a:extLst>
                  <a:ext uri="{FF2B5EF4-FFF2-40B4-BE49-F238E27FC236}">
                    <a16:creationId xmlns:a16="http://schemas.microsoft.com/office/drawing/2014/main" id="{EB227647-4125-97AA-C179-8313900625B7}"/>
                  </a:ext>
                </a:extLst>
              </p:cNvPr>
              <p:cNvSpPr>
                <a:spLocks/>
              </p:cNvSpPr>
              <p:nvPr/>
            </p:nvSpPr>
            <p:spPr bwMode="auto">
              <a:xfrm>
                <a:off x="4823" y="4292"/>
                <a:ext cx="91" cy="56"/>
              </a:xfrm>
              <a:custGeom>
                <a:avLst/>
                <a:gdLst>
                  <a:gd name="T0" fmla="*/ 91 w 91"/>
                  <a:gd name="T1" fmla="*/ 30 h 56"/>
                  <a:gd name="T2" fmla="*/ 45 w 91"/>
                  <a:gd name="T3" fmla="*/ 56 h 56"/>
                  <a:gd name="T4" fmla="*/ 0 w 91"/>
                  <a:gd name="T5" fmla="*/ 30 h 56"/>
                  <a:gd name="T6" fmla="*/ 45 w 91"/>
                  <a:gd name="T7" fmla="*/ 0 h 56"/>
                  <a:gd name="T8" fmla="*/ 91 w 91"/>
                  <a:gd name="T9" fmla="*/ 30 h 56"/>
                </a:gdLst>
                <a:ahLst/>
                <a:cxnLst>
                  <a:cxn ang="0">
                    <a:pos x="T0" y="T1"/>
                  </a:cxn>
                  <a:cxn ang="0">
                    <a:pos x="T2" y="T3"/>
                  </a:cxn>
                  <a:cxn ang="0">
                    <a:pos x="T4" y="T5"/>
                  </a:cxn>
                  <a:cxn ang="0">
                    <a:pos x="T6" y="T7"/>
                  </a:cxn>
                  <a:cxn ang="0">
                    <a:pos x="T8" y="T9"/>
                  </a:cxn>
                </a:cxnLst>
                <a:rect l="0" t="0" r="r" b="b"/>
                <a:pathLst>
                  <a:path w="91" h="56">
                    <a:moveTo>
                      <a:pt x="91" y="30"/>
                    </a:moveTo>
                    <a:lnTo>
                      <a:pt x="45" y="56"/>
                    </a:lnTo>
                    <a:lnTo>
                      <a:pt x="0" y="30"/>
                    </a:lnTo>
                    <a:lnTo>
                      <a:pt x="45" y="0"/>
                    </a:lnTo>
                    <a:lnTo>
                      <a:pt x="91"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5" name="Freeform 390">
                <a:extLst>
                  <a:ext uri="{FF2B5EF4-FFF2-40B4-BE49-F238E27FC236}">
                    <a16:creationId xmlns:a16="http://schemas.microsoft.com/office/drawing/2014/main" id="{9AE16EFA-BA1D-A43C-7E63-718CAFF060C7}"/>
                  </a:ext>
                </a:extLst>
              </p:cNvPr>
              <p:cNvSpPr>
                <a:spLocks/>
              </p:cNvSpPr>
              <p:nvPr/>
            </p:nvSpPr>
            <p:spPr bwMode="auto">
              <a:xfrm>
                <a:off x="4929" y="4358"/>
                <a:ext cx="45" cy="30"/>
              </a:xfrm>
              <a:custGeom>
                <a:avLst/>
                <a:gdLst>
                  <a:gd name="T0" fmla="*/ 45 w 45"/>
                  <a:gd name="T1" fmla="*/ 0 h 30"/>
                  <a:gd name="T2" fmla="*/ 45 w 45"/>
                  <a:gd name="T3" fmla="*/ 5 h 30"/>
                  <a:gd name="T4" fmla="*/ 0 w 45"/>
                  <a:gd name="T5" fmla="*/ 30 h 30"/>
                  <a:gd name="T6" fmla="*/ 0 w 45"/>
                  <a:gd name="T7" fmla="*/ 25 h 30"/>
                  <a:gd name="T8" fmla="*/ 45 w 45"/>
                  <a:gd name="T9" fmla="*/ 0 h 30"/>
                </a:gdLst>
                <a:ahLst/>
                <a:cxnLst>
                  <a:cxn ang="0">
                    <a:pos x="T0" y="T1"/>
                  </a:cxn>
                  <a:cxn ang="0">
                    <a:pos x="T2" y="T3"/>
                  </a:cxn>
                  <a:cxn ang="0">
                    <a:pos x="T4" y="T5"/>
                  </a:cxn>
                  <a:cxn ang="0">
                    <a:pos x="T6" y="T7"/>
                  </a:cxn>
                  <a:cxn ang="0">
                    <a:pos x="T8" y="T9"/>
                  </a:cxn>
                </a:cxnLst>
                <a:rect l="0" t="0" r="r" b="b"/>
                <a:pathLst>
                  <a:path w="45" h="30">
                    <a:moveTo>
                      <a:pt x="45" y="0"/>
                    </a:moveTo>
                    <a:lnTo>
                      <a:pt x="45" y="5"/>
                    </a:lnTo>
                    <a:lnTo>
                      <a:pt x="0" y="30"/>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6" name="Freeform 391">
                <a:extLst>
                  <a:ext uri="{FF2B5EF4-FFF2-40B4-BE49-F238E27FC236}">
                    <a16:creationId xmlns:a16="http://schemas.microsoft.com/office/drawing/2014/main" id="{8B071A48-D45D-0764-E852-C94906044E3B}"/>
                  </a:ext>
                </a:extLst>
              </p:cNvPr>
              <p:cNvSpPr>
                <a:spLocks/>
              </p:cNvSpPr>
              <p:nvPr/>
            </p:nvSpPr>
            <p:spPr bwMode="auto">
              <a:xfrm>
                <a:off x="4878" y="4358"/>
                <a:ext cx="51" cy="30"/>
              </a:xfrm>
              <a:custGeom>
                <a:avLst/>
                <a:gdLst>
                  <a:gd name="T0" fmla="*/ 51 w 51"/>
                  <a:gd name="T1" fmla="*/ 25 h 30"/>
                  <a:gd name="T2" fmla="*/ 51 w 51"/>
                  <a:gd name="T3" fmla="*/ 30 h 30"/>
                  <a:gd name="T4" fmla="*/ 0 w 51"/>
                  <a:gd name="T5" fmla="*/ 5 h 30"/>
                  <a:gd name="T6" fmla="*/ 0 w 51"/>
                  <a:gd name="T7" fmla="*/ 0 h 30"/>
                  <a:gd name="T8" fmla="*/ 51 w 51"/>
                  <a:gd name="T9" fmla="*/ 25 h 30"/>
                </a:gdLst>
                <a:ahLst/>
                <a:cxnLst>
                  <a:cxn ang="0">
                    <a:pos x="T0" y="T1"/>
                  </a:cxn>
                  <a:cxn ang="0">
                    <a:pos x="T2" y="T3"/>
                  </a:cxn>
                  <a:cxn ang="0">
                    <a:pos x="T4" y="T5"/>
                  </a:cxn>
                  <a:cxn ang="0">
                    <a:pos x="T6" y="T7"/>
                  </a:cxn>
                  <a:cxn ang="0">
                    <a:pos x="T8" y="T9"/>
                  </a:cxn>
                </a:cxnLst>
                <a:rect l="0" t="0" r="r" b="b"/>
                <a:pathLst>
                  <a:path w="51" h="30">
                    <a:moveTo>
                      <a:pt x="51" y="25"/>
                    </a:moveTo>
                    <a:lnTo>
                      <a:pt x="51" y="30"/>
                    </a:lnTo>
                    <a:lnTo>
                      <a:pt x="0" y="5"/>
                    </a:lnTo>
                    <a:lnTo>
                      <a:pt x="0" y="0"/>
                    </a:lnTo>
                    <a:lnTo>
                      <a:pt x="51"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7" name="Freeform 392">
                <a:extLst>
                  <a:ext uri="{FF2B5EF4-FFF2-40B4-BE49-F238E27FC236}">
                    <a16:creationId xmlns:a16="http://schemas.microsoft.com/office/drawing/2014/main" id="{A801FEA7-C7A9-E598-60C2-DE058C4305FB}"/>
                  </a:ext>
                </a:extLst>
              </p:cNvPr>
              <p:cNvSpPr>
                <a:spLocks/>
              </p:cNvSpPr>
              <p:nvPr/>
            </p:nvSpPr>
            <p:spPr bwMode="auto">
              <a:xfrm>
                <a:off x="4878" y="4327"/>
                <a:ext cx="96" cy="56"/>
              </a:xfrm>
              <a:custGeom>
                <a:avLst/>
                <a:gdLst>
                  <a:gd name="T0" fmla="*/ 96 w 96"/>
                  <a:gd name="T1" fmla="*/ 31 h 56"/>
                  <a:gd name="T2" fmla="*/ 51 w 96"/>
                  <a:gd name="T3" fmla="*/ 56 h 56"/>
                  <a:gd name="T4" fmla="*/ 0 w 96"/>
                  <a:gd name="T5" fmla="*/ 31 h 56"/>
                  <a:gd name="T6" fmla="*/ 51 w 96"/>
                  <a:gd name="T7" fmla="*/ 0 h 56"/>
                  <a:gd name="T8" fmla="*/ 96 w 96"/>
                  <a:gd name="T9" fmla="*/ 31 h 56"/>
                </a:gdLst>
                <a:ahLst/>
                <a:cxnLst>
                  <a:cxn ang="0">
                    <a:pos x="T0" y="T1"/>
                  </a:cxn>
                  <a:cxn ang="0">
                    <a:pos x="T2" y="T3"/>
                  </a:cxn>
                  <a:cxn ang="0">
                    <a:pos x="T4" y="T5"/>
                  </a:cxn>
                  <a:cxn ang="0">
                    <a:pos x="T6" y="T7"/>
                  </a:cxn>
                  <a:cxn ang="0">
                    <a:pos x="T8" y="T9"/>
                  </a:cxn>
                </a:cxnLst>
                <a:rect l="0" t="0" r="r" b="b"/>
                <a:pathLst>
                  <a:path w="96" h="56">
                    <a:moveTo>
                      <a:pt x="96" y="31"/>
                    </a:moveTo>
                    <a:lnTo>
                      <a:pt x="51" y="56"/>
                    </a:lnTo>
                    <a:lnTo>
                      <a:pt x="0" y="31"/>
                    </a:lnTo>
                    <a:lnTo>
                      <a:pt x="51" y="0"/>
                    </a:lnTo>
                    <a:lnTo>
                      <a:pt x="96" y="3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8" name="Freeform 393">
                <a:extLst>
                  <a:ext uri="{FF2B5EF4-FFF2-40B4-BE49-F238E27FC236}">
                    <a16:creationId xmlns:a16="http://schemas.microsoft.com/office/drawing/2014/main" id="{C1005527-7B28-5DEE-3311-D04CF4F6DBCD}"/>
                  </a:ext>
                </a:extLst>
              </p:cNvPr>
              <p:cNvSpPr>
                <a:spLocks/>
              </p:cNvSpPr>
              <p:nvPr/>
            </p:nvSpPr>
            <p:spPr bwMode="auto">
              <a:xfrm>
                <a:off x="4989" y="4388"/>
                <a:ext cx="46" cy="35"/>
              </a:xfrm>
              <a:custGeom>
                <a:avLst/>
                <a:gdLst>
                  <a:gd name="T0" fmla="*/ 46 w 46"/>
                  <a:gd name="T1" fmla="*/ 0 h 35"/>
                  <a:gd name="T2" fmla="*/ 46 w 46"/>
                  <a:gd name="T3" fmla="*/ 10 h 35"/>
                  <a:gd name="T4" fmla="*/ 0 w 46"/>
                  <a:gd name="T5" fmla="*/ 35 h 35"/>
                  <a:gd name="T6" fmla="*/ 0 w 46"/>
                  <a:gd name="T7" fmla="*/ 30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10"/>
                    </a:lnTo>
                    <a:lnTo>
                      <a:pt x="0" y="35"/>
                    </a:lnTo>
                    <a:lnTo>
                      <a:pt x="0" y="30"/>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9" name="Freeform 394">
                <a:extLst>
                  <a:ext uri="{FF2B5EF4-FFF2-40B4-BE49-F238E27FC236}">
                    <a16:creationId xmlns:a16="http://schemas.microsoft.com/office/drawing/2014/main" id="{804ED786-996F-A6FF-F466-164C472945AE}"/>
                  </a:ext>
                </a:extLst>
              </p:cNvPr>
              <p:cNvSpPr>
                <a:spLocks/>
              </p:cNvSpPr>
              <p:nvPr/>
            </p:nvSpPr>
            <p:spPr bwMode="auto">
              <a:xfrm>
                <a:off x="4939" y="4388"/>
                <a:ext cx="50" cy="35"/>
              </a:xfrm>
              <a:custGeom>
                <a:avLst/>
                <a:gdLst>
                  <a:gd name="T0" fmla="*/ 50 w 50"/>
                  <a:gd name="T1" fmla="*/ 30 h 35"/>
                  <a:gd name="T2" fmla="*/ 50 w 50"/>
                  <a:gd name="T3" fmla="*/ 35 h 35"/>
                  <a:gd name="T4" fmla="*/ 0 w 50"/>
                  <a:gd name="T5" fmla="*/ 10 h 35"/>
                  <a:gd name="T6" fmla="*/ 0 w 50"/>
                  <a:gd name="T7" fmla="*/ 0 h 35"/>
                  <a:gd name="T8" fmla="*/ 50 w 50"/>
                  <a:gd name="T9" fmla="*/ 30 h 35"/>
                </a:gdLst>
                <a:ahLst/>
                <a:cxnLst>
                  <a:cxn ang="0">
                    <a:pos x="T0" y="T1"/>
                  </a:cxn>
                  <a:cxn ang="0">
                    <a:pos x="T2" y="T3"/>
                  </a:cxn>
                  <a:cxn ang="0">
                    <a:pos x="T4" y="T5"/>
                  </a:cxn>
                  <a:cxn ang="0">
                    <a:pos x="T6" y="T7"/>
                  </a:cxn>
                  <a:cxn ang="0">
                    <a:pos x="T8" y="T9"/>
                  </a:cxn>
                </a:cxnLst>
                <a:rect l="0" t="0" r="r" b="b"/>
                <a:pathLst>
                  <a:path w="50" h="35">
                    <a:moveTo>
                      <a:pt x="50" y="30"/>
                    </a:moveTo>
                    <a:lnTo>
                      <a:pt x="50" y="35"/>
                    </a:lnTo>
                    <a:lnTo>
                      <a:pt x="0" y="10"/>
                    </a:lnTo>
                    <a:lnTo>
                      <a:pt x="0" y="0"/>
                    </a:lnTo>
                    <a:lnTo>
                      <a:pt x="50"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0" name="Freeform 395">
                <a:extLst>
                  <a:ext uri="{FF2B5EF4-FFF2-40B4-BE49-F238E27FC236}">
                    <a16:creationId xmlns:a16="http://schemas.microsoft.com/office/drawing/2014/main" id="{A93D3254-E2DB-1AB3-8B03-017CC772EE50}"/>
                  </a:ext>
                </a:extLst>
              </p:cNvPr>
              <p:cNvSpPr>
                <a:spLocks/>
              </p:cNvSpPr>
              <p:nvPr/>
            </p:nvSpPr>
            <p:spPr bwMode="auto">
              <a:xfrm>
                <a:off x="4939" y="4363"/>
                <a:ext cx="96" cy="55"/>
              </a:xfrm>
              <a:custGeom>
                <a:avLst/>
                <a:gdLst>
                  <a:gd name="T0" fmla="*/ 96 w 96"/>
                  <a:gd name="T1" fmla="*/ 25 h 55"/>
                  <a:gd name="T2" fmla="*/ 50 w 96"/>
                  <a:gd name="T3" fmla="*/ 55 h 55"/>
                  <a:gd name="T4" fmla="*/ 0 w 96"/>
                  <a:gd name="T5" fmla="*/ 25 h 55"/>
                  <a:gd name="T6" fmla="*/ 50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50" y="55"/>
                    </a:lnTo>
                    <a:lnTo>
                      <a:pt x="0" y="25"/>
                    </a:lnTo>
                    <a:lnTo>
                      <a:pt x="50"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1" name="Freeform 396">
                <a:extLst>
                  <a:ext uri="{FF2B5EF4-FFF2-40B4-BE49-F238E27FC236}">
                    <a16:creationId xmlns:a16="http://schemas.microsoft.com/office/drawing/2014/main" id="{9A083842-C90D-04C5-80ED-4AA3717FAEC5}"/>
                  </a:ext>
                </a:extLst>
              </p:cNvPr>
              <p:cNvSpPr>
                <a:spLocks/>
              </p:cNvSpPr>
              <p:nvPr/>
            </p:nvSpPr>
            <p:spPr bwMode="auto">
              <a:xfrm>
                <a:off x="5045" y="4423"/>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2" name="Freeform 397">
                <a:extLst>
                  <a:ext uri="{FF2B5EF4-FFF2-40B4-BE49-F238E27FC236}">
                    <a16:creationId xmlns:a16="http://schemas.microsoft.com/office/drawing/2014/main" id="{076AAD15-3385-CF68-0B58-9552CDA68DB7}"/>
                  </a:ext>
                </a:extLst>
              </p:cNvPr>
              <p:cNvSpPr>
                <a:spLocks/>
              </p:cNvSpPr>
              <p:nvPr/>
            </p:nvSpPr>
            <p:spPr bwMode="auto">
              <a:xfrm>
                <a:off x="4999" y="4423"/>
                <a:ext cx="46" cy="35"/>
              </a:xfrm>
              <a:custGeom>
                <a:avLst/>
                <a:gdLst>
                  <a:gd name="T0" fmla="*/ 46 w 46"/>
                  <a:gd name="T1" fmla="*/ 30 h 35"/>
                  <a:gd name="T2" fmla="*/ 46 w 46"/>
                  <a:gd name="T3" fmla="*/ 35 h 35"/>
                  <a:gd name="T4" fmla="*/ 0 w 46"/>
                  <a:gd name="T5" fmla="*/ 10 h 35"/>
                  <a:gd name="T6" fmla="*/ 0 w 46"/>
                  <a:gd name="T7" fmla="*/ 0 h 35"/>
                  <a:gd name="T8" fmla="*/ 46 w 46"/>
                  <a:gd name="T9" fmla="*/ 30 h 35"/>
                </a:gdLst>
                <a:ahLst/>
                <a:cxnLst>
                  <a:cxn ang="0">
                    <a:pos x="T0" y="T1"/>
                  </a:cxn>
                  <a:cxn ang="0">
                    <a:pos x="T2" y="T3"/>
                  </a:cxn>
                  <a:cxn ang="0">
                    <a:pos x="T4" y="T5"/>
                  </a:cxn>
                  <a:cxn ang="0">
                    <a:pos x="T6" y="T7"/>
                  </a:cxn>
                  <a:cxn ang="0">
                    <a:pos x="T8" y="T9"/>
                  </a:cxn>
                </a:cxnLst>
                <a:rect l="0" t="0" r="r" b="b"/>
                <a:pathLst>
                  <a:path w="46" h="35">
                    <a:moveTo>
                      <a:pt x="46" y="30"/>
                    </a:moveTo>
                    <a:lnTo>
                      <a:pt x="46" y="35"/>
                    </a:lnTo>
                    <a:lnTo>
                      <a:pt x="0" y="10"/>
                    </a:lnTo>
                    <a:lnTo>
                      <a:pt x="0" y="0"/>
                    </a:lnTo>
                    <a:lnTo>
                      <a:pt x="46"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3" name="Freeform 398">
                <a:extLst>
                  <a:ext uri="{FF2B5EF4-FFF2-40B4-BE49-F238E27FC236}">
                    <a16:creationId xmlns:a16="http://schemas.microsoft.com/office/drawing/2014/main" id="{7B9DA9BD-3CFC-9580-6AB5-8B8820201389}"/>
                  </a:ext>
                </a:extLst>
              </p:cNvPr>
              <p:cNvSpPr>
                <a:spLocks/>
              </p:cNvSpPr>
              <p:nvPr/>
            </p:nvSpPr>
            <p:spPr bwMode="auto">
              <a:xfrm>
                <a:off x="4999" y="4398"/>
                <a:ext cx="96" cy="55"/>
              </a:xfrm>
              <a:custGeom>
                <a:avLst/>
                <a:gdLst>
                  <a:gd name="T0" fmla="*/ 96 w 96"/>
                  <a:gd name="T1" fmla="*/ 25 h 55"/>
                  <a:gd name="T2" fmla="*/ 46 w 96"/>
                  <a:gd name="T3" fmla="*/ 55 h 55"/>
                  <a:gd name="T4" fmla="*/ 0 w 96"/>
                  <a:gd name="T5" fmla="*/ 25 h 55"/>
                  <a:gd name="T6" fmla="*/ 46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46" y="55"/>
                    </a:lnTo>
                    <a:lnTo>
                      <a:pt x="0" y="25"/>
                    </a:lnTo>
                    <a:lnTo>
                      <a:pt x="46"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4" name="Freeform 399">
                <a:extLst>
                  <a:ext uri="{FF2B5EF4-FFF2-40B4-BE49-F238E27FC236}">
                    <a16:creationId xmlns:a16="http://schemas.microsoft.com/office/drawing/2014/main" id="{B8FC3920-4DE6-1D6D-23BE-36616B3B2A74}"/>
                  </a:ext>
                </a:extLst>
              </p:cNvPr>
              <p:cNvSpPr>
                <a:spLocks/>
              </p:cNvSpPr>
              <p:nvPr/>
            </p:nvSpPr>
            <p:spPr bwMode="auto">
              <a:xfrm>
                <a:off x="5166" y="4494"/>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5" name="Freeform 400">
                <a:extLst>
                  <a:ext uri="{FF2B5EF4-FFF2-40B4-BE49-F238E27FC236}">
                    <a16:creationId xmlns:a16="http://schemas.microsoft.com/office/drawing/2014/main" id="{A4DCF355-41CE-9593-D19C-D6BB26F6DBDA}"/>
                  </a:ext>
                </a:extLst>
              </p:cNvPr>
              <p:cNvSpPr>
                <a:spLocks/>
              </p:cNvSpPr>
              <p:nvPr/>
            </p:nvSpPr>
            <p:spPr bwMode="auto">
              <a:xfrm>
                <a:off x="5060" y="4458"/>
                <a:ext cx="106" cy="71"/>
              </a:xfrm>
              <a:custGeom>
                <a:avLst/>
                <a:gdLst>
                  <a:gd name="T0" fmla="*/ 106 w 106"/>
                  <a:gd name="T1" fmla="*/ 61 h 71"/>
                  <a:gd name="T2" fmla="*/ 106 w 106"/>
                  <a:gd name="T3" fmla="*/ 71 h 71"/>
                  <a:gd name="T4" fmla="*/ 0 w 106"/>
                  <a:gd name="T5" fmla="*/ 11 h 71"/>
                  <a:gd name="T6" fmla="*/ 0 w 106"/>
                  <a:gd name="T7" fmla="*/ 0 h 71"/>
                  <a:gd name="T8" fmla="*/ 106 w 106"/>
                  <a:gd name="T9" fmla="*/ 61 h 71"/>
                </a:gdLst>
                <a:ahLst/>
                <a:cxnLst>
                  <a:cxn ang="0">
                    <a:pos x="T0" y="T1"/>
                  </a:cxn>
                  <a:cxn ang="0">
                    <a:pos x="T2" y="T3"/>
                  </a:cxn>
                  <a:cxn ang="0">
                    <a:pos x="T4" y="T5"/>
                  </a:cxn>
                  <a:cxn ang="0">
                    <a:pos x="T6" y="T7"/>
                  </a:cxn>
                  <a:cxn ang="0">
                    <a:pos x="T8" y="T9"/>
                  </a:cxn>
                </a:cxnLst>
                <a:rect l="0" t="0" r="r" b="b"/>
                <a:pathLst>
                  <a:path w="106" h="71">
                    <a:moveTo>
                      <a:pt x="106" y="61"/>
                    </a:moveTo>
                    <a:lnTo>
                      <a:pt x="106" y="71"/>
                    </a:lnTo>
                    <a:lnTo>
                      <a:pt x="0" y="11"/>
                    </a:lnTo>
                    <a:lnTo>
                      <a:pt x="0" y="0"/>
                    </a:lnTo>
                    <a:lnTo>
                      <a:pt x="106" y="6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6" name="Freeform 401">
                <a:extLst>
                  <a:ext uri="{FF2B5EF4-FFF2-40B4-BE49-F238E27FC236}">
                    <a16:creationId xmlns:a16="http://schemas.microsoft.com/office/drawing/2014/main" id="{00264C9A-0BF1-3772-15CC-A3981029E52C}"/>
                  </a:ext>
                </a:extLst>
              </p:cNvPr>
              <p:cNvSpPr>
                <a:spLocks/>
              </p:cNvSpPr>
              <p:nvPr/>
            </p:nvSpPr>
            <p:spPr bwMode="auto">
              <a:xfrm>
                <a:off x="5060" y="4433"/>
                <a:ext cx="151" cy="86"/>
              </a:xfrm>
              <a:custGeom>
                <a:avLst/>
                <a:gdLst>
                  <a:gd name="T0" fmla="*/ 151 w 151"/>
                  <a:gd name="T1" fmla="*/ 61 h 86"/>
                  <a:gd name="T2" fmla="*/ 106 w 151"/>
                  <a:gd name="T3" fmla="*/ 86 h 86"/>
                  <a:gd name="T4" fmla="*/ 0 w 151"/>
                  <a:gd name="T5" fmla="*/ 25 h 86"/>
                  <a:gd name="T6" fmla="*/ 45 w 151"/>
                  <a:gd name="T7" fmla="*/ 0 h 86"/>
                  <a:gd name="T8" fmla="*/ 151 w 151"/>
                  <a:gd name="T9" fmla="*/ 61 h 86"/>
                </a:gdLst>
                <a:ahLst/>
                <a:cxnLst>
                  <a:cxn ang="0">
                    <a:pos x="T0" y="T1"/>
                  </a:cxn>
                  <a:cxn ang="0">
                    <a:pos x="T2" y="T3"/>
                  </a:cxn>
                  <a:cxn ang="0">
                    <a:pos x="T4" y="T5"/>
                  </a:cxn>
                  <a:cxn ang="0">
                    <a:pos x="T6" y="T7"/>
                  </a:cxn>
                  <a:cxn ang="0">
                    <a:pos x="T8" y="T9"/>
                  </a:cxn>
                </a:cxnLst>
                <a:rect l="0" t="0" r="r" b="b"/>
                <a:pathLst>
                  <a:path w="151" h="86">
                    <a:moveTo>
                      <a:pt x="151" y="61"/>
                    </a:moveTo>
                    <a:lnTo>
                      <a:pt x="106" y="86"/>
                    </a:lnTo>
                    <a:lnTo>
                      <a:pt x="0" y="25"/>
                    </a:lnTo>
                    <a:lnTo>
                      <a:pt x="45" y="0"/>
                    </a:lnTo>
                    <a:lnTo>
                      <a:pt x="151" y="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7" name="Freeform 402">
                <a:extLst>
                  <a:ext uri="{FF2B5EF4-FFF2-40B4-BE49-F238E27FC236}">
                    <a16:creationId xmlns:a16="http://schemas.microsoft.com/office/drawing/2014/main" id="{ECFFDB3D-FE82-4780-F05C-D0405FAF21EA}"/>
                  </a:ext>
                </a:extLst>
              </p:cNvPr>
              <p:cNvSpPr>
                <a:spLocks/>
              </p:cNvSpPr>
              <p:nvPr/>
            </p:nvSpPr>
            <p:spPr bwMode="auto">
              <a:xfrm>
                <a:off x="4450" y="4151"/>
                <a:ext cx="51" cy="35"/>
              </a:xfrm>
              <a:custGeom>
                <a:avLst/>
                <a:gdLst>
                  <a:gd name="T0" fmla="*/ 51 w 51"/>
                  <a:gd name="T1" fmla="*/ 0 h 35"/>
                  <a:gd name="T2" fmla="*/ 51 w 51"/>
                  <a:gd name="T3" fmla="*/ 5 h 35"/>
                  <a:gd name="T4" fmla="*/ 0 w 51"/>
                  <a:gd name="T5" fmla="*/ 35 h 35"/>
                  <a:gd name="T6" fmla="*/ 0 w 51"/>
                  <a:gd name="T7" fmla="*/ 25 h 35"/>
                  <a:gd name="T8" fmla="*/ 51 w 51"/>
                  <a:gd name="T9" fmla="*/ 0 h 35"/>
                </a:gdLst>
                <a:ahLst/>
                <a:cxnLst>
                  <a:cxn ang="0">
                    <a:pos x="T0" y="T1"/>
                  </a:cxn>
                  <a:cxn ang="0">
                    <a:pos x="T2" y="T3"/>
                  </a:cxn>
                  <a:cxn ang="0">
                    <a:pos x="T4" y="T5"/>
                  </a:cxn>
                  <a:cxn ang="0">
                    <a:pos x="T6" y="T7"/>
                  </a:cxn>
                  <a:cxn ang="0">
                    <a:pos x="T8" y="T9"/>
                  </a:cxn>
                </a:cxnLst>
                <a:rect l="0" t="0" r="r" b="b"/>
                <a:pathLst>
                  <a:path w="51" h="35">
                    <a:moveTo>
                      <a:pt x="51" y="0"/>
                    </a:moveTo>
                    <a:lnTo>
                      <a:pt x="51" y="5"/>
                    </a:lnTo>
                    <a:lnTo>
                      <a:pt x="0" y="35"/>
                    </a:lnTo>
                    <a:lnTo>
                      <a:pt x="0" y="25"/>
                    </a:lnTo>
                    <a:lnTo>
                      <a:pt x="51"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8" name="Freeform 403">
                <a:extLst>
                  <a:ext uri="{FF2B5EF4-FFF2-40B4-BE49-F238E27FC236}">
                    <a16:creationId xmlns:a16="http://schemas.microsoft.com/office/drawing/2014/main" id="{06EDDF47-5B69-D97C-DBB1-7EC0D0DE35F7}"/>
                  </a:ext>
                </a:extLst>
              </p:cNvPr>
              <p:cNvSpPr>
                <a:spLocks/>
              </p:cNvSpPr>
              <p:nvPr/>
            </p:nvSpPr>
            <p:spPr bwMode="auto">
              <a:xfrm>
                <a:off x="4405" y="4151"/>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9" name="Freeform 404">
                <a:extLst>
                  <a:ext uri="{FF2B5EF4-FFF2-40B4-BE49-F238E27FC236}">
                    <a16:creationId xmlns:a16="http://schemas.microsoft.com/office/drawing/2014/main" id="{BD0EE21F-FCAE-F073-7835-E82AFDBECE8F}"/>
                  </a:ext>
                </a:extLst>
              </p:cNvPr>
              <p:cNvSpPr>
                <a:spLocks/>
              </p:cNvSpPr>
              <p:nvPr/>
            </p:nvSpPr>
            <p:spPr bwMode="auto">
              <a:xfrm>
                <a:off x="4405" y="4121"/>
                <a:ext cx="96" cy="55"/>
              </a:xfrm>
              <a:custGeom>
                <a:avLst/>
                <a:gdLst>
                  <a:gd name="T0" fmla="*/ 96 w 96"/>
                  <a:gd name="T1" fmla="*/ 30 h 55"/>
                  <a:gd name="T2" fmla="*/ 45 w 96"/>
                  <a:gd name="T3" fmla="*/ 55 h 55"/>
                  <a:gd name="T4" fmla="*/ 0 w 96"/>
                  <a:gd name="T5" fmla="*/ 30 h 55"/>
                  <a:gd name="T6" fmla="*/ 45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5" y="55"/>
                    </a:lnTo>
                    <a:lnTo>
                      <a:pt x="0" y="30"/>
                    </a:lnTo>
                    <a:lnTo>
                      <a:pt x="45"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0" name="Freeform 405">
                <a:extLst>
                  <a:ext uri="{FF2B5EF4-FFF2-40B4-BE49-F238E27FC236}">
                    <a16:creationId xmlns:a16="http://schemas.microsoft.com/office/drawing/2014/main" id="{50174370-F019-8E18-C2ED-626BC70B67EC}"/>
                  </a:ext>
                </a:extLst>
              </p:cNvPr>
              <p:cNvSpPr>
                <a:spLocks/>
              </p:cNvSpPr>
              <p:nvPr/>
            </p:nvSpPr>
            <p:spPr bwMode="auto">
              <a:xfrm>
                <a:off x="4511" y="4186"/>
                <a:ext cx="45" cy="31"/>
              </a:xfrm>
              <a:custGeom>
                <a:avLst/>
                <a:gdLst>
                  <a:gd name="T0" fmla="*/ 45 w 45"/>
                  <a:gd name="T1" fmla="*/ 0 h 31"/>
                  <a:gd name="T2" fmla="*/ 45 w 45"/>
                  <a:gd name="T3" fmla="*/ 6 h 31"/>
                  <a:gd name="T4" fmla="*/ 0 w 45"/>
                  <a:gd name="T5" fmla="*/ 31 h 31"/>
                  <a:gd name="T6" fmla="*/ 0 w 45"/>
                  <a:gd name="T7" fmla="*/ 26 h 31"/>
                  <a:gd name="T8" fmla="*/ 45 w 45"/>
                  <a:gd name="T9" fmla="*/ 0 h 31"/>
                </a:gdLst>
                <a:ahLst/>
                <a:cxnLst>
                  <a:cxn ang="0">
                    <a:pos x="T0" y="T1"/>
                  </a:cxn>
                  <a:cxn ang="0">
                    <a:pos x="T2" y="T3"/>
                  </a:cxn>
                  <a:cxn ang="0">
                    <a:pos x="T4" y="T5"/>
                  </a:cxn>
                  <a:cxn ang="0">
                    <a:pos x="T6" y="T7"/>
                  </a:cxn>
                  <a:cxn ang="0">
                    <a:pos x="T8" y="T9"/>
                  </a:cxn>
                </a:cxnLst>
                <a:rect l="0" t="0" r="r" b="b"/>
                <a:pathLst>
                  <a:path w="45" h="31">
                    <a:moveTo>
                      <a:pt x="45" y="0"/>
                    </a:moveTo>
                    <a:lnTo>
                      <a:pt x="45" y="6"/>
                    </a:lnTo>
                    <a:lnTo>
                      <a:pt x="0" y="31"/>
                    </a:lnTo>
                    <a:lnTo>
                      <a:pt x="0" y="26"/>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grpSp>
        <p:sp>
          <p:nvSpPr>
            <p:cNvPr id="28" name="Freeform 407">
              <a:extLst>
                <a:ext uri="{FF2B5EF4-FFF2-40B4-BE49-F238E27FC236}">
                  <a16:creationId xmlns:a16="http://schemas.microsoft.com/office/drawing/2014/main" id="{696F23A9-8C93-BC04-B5C6-42B1CAF86639}"/>
                </a:ext>
              </a:extLst>
            </p:cNvPr>
            <p:cNvSpPr>
              <a:spLocks/>
            </p:cNvSpPr>
            <p:nvPr/>
          </p:nvSpPr>
          <p:spPr bwMode="auto">
            <a:xfrm>
              <a:off x="4466" y="4186"/>
              <a:ext cx="45" cy="31"/>
            </a:xfrm>
            <a:custGeom>
              <a:avLst/>
              <a:gdLst>
                <a:gd name="T0" fmla="*/ 45 w 45"/>
                <a:gd name="T1" fmla="*/ 26 h 31"/>
                <a:gd name="T2" fmla="*/ 45 w 45"/>
                <a:gd name="T3" fmla="*/ 31 h 31"/>
                <a:gd name="T4" fmla="*/ 0 w 45"/>
                <a:gd name="T5" fmla="*/ 6 h 31"/>
                <a:gd name="T6" fmla="*/ 0 w 45"/>
                <a:gd name="T7" fmla="*/ 0 h 31"/>
                <a:gd name="T8" fmla="*/ 45 w 45"/>
                <a:gd name="T9" fmla="*/ 26 h 31"/>
              </a:gdLst>
              <a:ahLst/>
              <a:cxnLst>
                <a:cxn ang="0">
                  <a:pos x="T0" y="T1"/>
                </a:cxn>
                <a:cxn ang="0">
                  <a:pos x="T2" y="T3"/>
                </a:cxn>
                <a:cxn ang="0">
                  <a:pos x="T4" y="T5"/>
                </a:cxn>
                <a:cxn ang="0">
                  <a:pos x="T6" y="T7"/>
                </a:cxn>
                <a:cxn ang="0">
                  <a:pos x="T8" y="T9"/>
                </a:cxn>
              </a:cxnLst>
              <a:rect l="0" t="0" r="r" b="b"/>
              <a:pathLst>
                <a:path w="45" h="31">
                  <a:moveTo>
                    <a:pt x="45" y="26"/>
                  </a:moveTo>
                  <a:lnTo>
                    <a:pt x="45" y="31"/>
                  </a:lnTo>
                  <a:lnTo>
                    <a:pt x="0" y="6"/>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 name="Freeform 408">
              <a:extLst>
                <a:ext uri="{FF2B5EF4-FFF2-40B4-BE49-F238E27FC236}">
                  <a16:creationId xmlns:a16="http://schemas.microsoft.com/office/drawing/2014/main" id="{2EA30CD4-204C-3BC0-F03E-E32922A3EB21}"/>
                </a:ext>
              </a:extLst>
            </p:cNvPr>
            <p:cNvSpPr>
              <a:spLocks/>
            </p:cNvSpPr>
            <p:nvPr/>
          </p:nvSpPr>
          <p:spPr bwMode="auto">
            <a:xfrm>
              <a:off x="4466" y="4156"/>
              <a:ext cx="90" cy="56"/>
            </a:xfrm>
            <a:custGeom>
              <a:avLst/>
              <a:gdLst>
                <a:gd name="T0" fmla="*/ 90 w 90"/>
                <a:gd name="T1" fmla="*/ 30 h 56"/>
                <a:gd name="T2" fmla="*/ 45 w 90"/>
                <a:gd name="T3" fmla="*/ 56 h 56"/>
                <a:gd name="T4" fmla="*/ 0 w 90"/>
                <a:gd name="T5" fmla="*/ 30 h 56"/>
                <a:gd name="T6" fmla="*/ 45 w 90"/>
                <a:gd name="T7" fmla="*/ 0 h 56"/>
                <a:gd name="T8" fmla="*/ 90 w 90"/>
                <a:gd name="T9" fmla="*/ 30 h 56"/>
              </a:gdLst>
              <a:ahLst/>
              <a:cxnLst>
                <a:cxn ang="0">
                  <a:pos x="T0" y="T1"/>
                </a:cxn>
                <a:cxn ang="0">
                  <a:pos x="T2" y="T3"/>
                </a:cxn>
                <a:cxn ang="0">
                  <a:pos x="T4" y="T5"/>
                </a:cxn>
                <a:cxn ang="0">
                  <a:pos x="T6" y="T7"/>
                </a:cxn>
                <a:cxn ang="0">
                  <a:pos x="T8" y="T9"/>
                </a:cxn>
              </a:cxnLst>
              <a:rect l="0" t="0" r="r" b="b"/>
              <a:pathLst>
                <a:path w="90" h="56">
                  <a:moveTo>
                    <a:pt x="90" y="30"/>
                  </a:moveTo>
                  <a:lnTo>
                    <a:pt x="45" y="56"/>
                  </a:lnTo>
                  <a:lnTo>
                    <a:pt x="0" y="30"/>
                  </a:lnTo>
                  <a:lnTo>
                    <a:pt x="45" y="0"/>
                  </a:lnTo>
                  <a:lnTo>
                    <a:pt x="90"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 name="Freeform 409">
              <a:extLst>
                <a:ext uri="{FF2B5EF4-FFF2-40B4-BE49-F238E27FC236}">
                  <a16:creationId xmlns:a16="http://schemas.microsoft.com/office/drawing/2014/main" id="{F0563071-DABA-39D6-4591-2137C4AD4AD9}"/>
                </a:ext>
              </a:extLst>
            </p:cNvPr>
            <p:cNvSpPr>
              <a:spLocks/>
            </p:cNvSpPr>
            <p:nvPr/>
          </p:nvSpPr>
          <p:spPr bwMode="auto">
            <a:xfrm>
              <a:off x="4571" y="4217"/>
              <a:ext cx="46" cy="35"/>
            </a:xfrm>
            <a:custGeom>
              <a:avLst/>
              <a:gdLst>
                <a:gd name="T0" fmla="*/ 46 w 46"/>
                <a:gd name="T1" fmla="*/ 0 h 35"/>
                <a:gd name="T2" fmla="*/ 46 w 46"/>
                <a:gd name="T3" fmla="*/ 10 h 35"/>
                <a:gd name="T4" fmla="*/ 0 w 46"/>
                <a:gd name="T5" fmla="*/ 35 h 35"/>
                <a:gd name="T6" fmla="*/ 0 w 46"/>
                <a:gd name="T7" fmla="*/ 30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10"/>
                  </a:lnTo>
                  <a:lnTo>
                    <a:pt x="0" y="35"/>
                  </a:lnTo>
                  <a:lnTo>
                    <a:pt x="0" y="30"/>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 name="Freeform 410">
              <a:extLst>
                <a:ext uri="{FF2B5EF4-FFF2-40B4-BE49-F238E27FC236}">
                  <a16:creationId xmlns:a16="http://schemas.microsoft.com/office/drawing/2014/main" id="{7165EC13-62DF-F568-0EC3-9FE9A8B1A3F0}"/>
                </a:ext>
              </a:extLst>
            </p:cNvPr>
            <p:cNvSpPr>
              <a:spLocks/>
            </p:cNvSpPr>
            <p:nvPr/>
          </p:nvSpPr>
          <p:spPr bwMode="auto">
            <a:xfrm>
              <a:off x="4526" y="4222"/>
              <a:ext cx="45" cy="30"/>
            </a:xfrm>
            <a:custGeom>
              <a:avLst/>
              <a:gdLst>
                <a:gd name="T0" fmla="*/ 45 w 45"/>
                <a:gd name="T1" fmla="*/ 25 h 30"/>
                <a:gd name="T2" fmla="*/ 45 w 45"/>
                <a:gd name="T3" fmla="*/ 30 h 30"/>
                <a:gd name="T4" fmla="*/ 0 w 45"/>
                <a:gd name="T5" fmla="*/ 5 h 30"/>
                <a:gd name="T6" fmla="*/ 0 w 45"/>
                <a:gd name="T7" fmla="*/ 0 h 30"/>
                <a:gd name="T8" fmla="*/ 45 w 45"/>
                <a:gd name="T9" fmla="*/ 25 h 30"/>
              </a:gdLst>
              <a:ahLst/>
              <a:cxnLst>
                <a:cxn ang="0">
                  <a:pos x="T0" y="T1"/>
                </a:cxn>
                <a:cxn ang="0">
                  <a:pos x="T2" y="T3"/>
                </a:cxn>
                <a:cxn ang="0">
                  <a:pos x="T4" y="T5"/>
                </a:cxn>
                <a:cxn ang="0">
                  <a:pos x="T6" y="T7"/>
                </a:cxn>
                <a:cxn ang="0">
                  <a:pos x="T8" y="T9"/>
                </a:cxn>
              </a:cxnLst>
              <a:rect l="0" t="0" r="r" b="b"/>
              <a:pathLst>
                <a:path w="45" h="30">
                  <a:moveTo>
                    <a:pt x="45" y="25"/>
                  </a:moveTo>
                  <a:lnTo>
                    <a:pt x="45" y="30"/>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 name="Freeform 411">
              <a:extLst>
                <a:ext uri="{FF2B5EF4-FFF2-40B4-BE49-F238E27FC236}">
                  <a16:creationId xmlns:a16="http://schemas.microsoft.com/office/drawing/2014/main" id="{43E8CE40-3595-579D-C007-52D1184B565D}"/>
                </a:ext>
              </a:extLst>
            </p:cNvPr>
            <p:cNvSpPr>
              <a:spLocks/>
            </p:cNvSpPr>
            <p:nvPr/>
          </p:nvSpPr>
          <p:spPr bwMode="auto">
            <a:xfrm>
              <a:off x="4526" y="4192"/>
              <a:ext cx="91" cy="55"/>
            </a:xfrm>
            <a:custGeom>
              <a:avLst/>
              <a:gdLst>
                <a:gd name="T0" fmla="*/ 91 w 91"/>
                <a:gd name="T1" fmla="*/ 25 h 55"/>
                <a:gd name="T2" fmla="*/ 45 w 91"/>
                <a:gd name="T3" fmla="*/ 55 h 55"/>
                <a:gd name="T4" fmla="*/ 0 w 91"/>
                <a:gd name="T5" fmla="*/ 30 h 55"/>
                <a:gd name="T6" fmla="*/ 45 w 91"/>
                <a:gd name="T7" fmla="*/ 0 h 55"/>
                <a:gd name="T8" fmla="*/ 91 w 91"/>
                <a:gd name="T9" fmla="*/ 25 h 55"/>
              </a:gdLst>
              <a:ahLst/>
              <a:cxnLst>
                <a:cxn ang="0">
                  <a:pos x="T0" y="T1"/>
                </a:cxn>
                <a:cxn ang="0">
                  <a:pos x="T2" y="T3"/>
                </a:cxn>
                <a:cxn ang="0">
                  <a:pos x="T4" y="T5"/>
                </a:cxn>
                <a:cxn ang="0">
                  <a:pos x="T6" y="T7"/>
                </a:cxn>
                <a:cxn ang="0">
                  <a:pos x="T8" y="T9"/>
                </a:cxn>
              </a:cxnLst>
              <a:rect l="0" t="0" r="r" b="b"/>
              <a:pathLst>
                <a:path w="91" h="55">
                  <a:moveTo>
                    <a:pt x="91" y="25"/>
                  </a:moveTo>
                  <a:lnTo>
                    <a:pt x="45" y="55"/>
                  </a:lnTo>
                  <a:lnTo>
                    <a:pt x="0" y="30"/>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 name="Freeform 412">
              <a:extLst>
                <a:ext uri="{FF2B5EF4-FFF2-40B4-BE49-F238E27FC236}">
                  <a16:creationId xmlns:a16="http://schemas.microsoft.com/office/drawing/2014/main" id="{820D908B-DE9D-6A4A-C422-A3AD324B123C}"/>
                </a:ext>
              </a:extLst>
            </p:cNvPr>
            <p:cNvSpPr>
              <a:spLocks/>
            </p:cNvSpPr>
            <p:nvPr/>
          </p:nvSpPr>
          <p:spPr bwMode="auto">
            <a:xfrm>
              <a:off x="4868" y="4388"/>
              <a:ext cx="46" cy="35"/>
            </a:xfrm>
            <a:custGeom>
              <a:avLst/>
              <a:gdLst>
                <a:gd name="T0" fmla="*/ 46 w 46"/>
                <a:gd name="T1" fmla="*/ 0 h 35"/>
                <a:gd name="T2" fmla="*/ 46 w 46"/>
                <a:gd name="T3" fmla="*/ 10 h 35"/>
                <a:gd name="T4" fmla="*/ 0 w 46"/>
                <a:gd name="T5" fmla="*/ 35 h 35"/>
                <a:gd name="T6" fmla="*/ 0 w 46"/>
                <a:gd name="T7" fmla="*/ 30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10"/>
                  </a:lnTo>
                  <a:lnTo>
                    <a:pt x="0" y="35"/>
                  </a:lnTo>
                  <a:lnTo>
                    <a:pt x="0" y="30"/>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 name="Freeform 413">
              <a:extLst>
                <a:ext uri="{FF2B5EF4-FFF2-40B4-BE49-F238E27FC236}">
                  <a16:creationId xmlns:a16="http://schemas.microsoft.com/office/drawing/2014/main" id="{3AAA4C2E-18E1-C5BB-2FD8-C988BCE2C9E2}"/>
                </a:ext>
              </a:extLst>
            </p:cNvPr>
            <p:cNvSpPr>
              <a:spLocks/>
            </p:cNvSpPr>
            <p:nvPr/>
          </p:nvSpPr>
          <p:spPr bwMode="auto">
            <a:xfrm>
              <a:off x="4581" y="4252"/>
              <a:ext cx="287" cy="171"/>
            </a:xfrm>
            <a:custGeom>
              <a:avLst/>
              <a:gdLst>
                <a:gd name="T0" fmla="*/ 287 w 287"/>
                <a:gd name="T1" fmla="*/ 166 h 171"/>
                <a:gd name="T2" fmla="*/ 287 w 287"/>
                <a:gd name="T3" fmla="*/ 171 h 171"/>
                <a:gd name="T4" fmla="*/ 0 w 287"/>
                <a:gd name="T5" fmla="*/ 10 h 171"/>
                <a:gd name="T6" fmla="*/ 0 w 287"/>
                <a:gd name="T7" fmla="*/ 0 h 171"/>
                <a:gd name="T8" fmla="*/ 287 w 287"/>
                <a:gd name="T9" fmla="*/ 166 h 171"/>
              </a:gdLst>
              <a:ahLst/>
              <a:cxnLst>
                <a:cxn ang="0">
                  <a:pos x="T0" y="T1"/>
                </a:cxn>
                <a:cxn ang="0">
                  <a:pos x="T2" y="T3"/>
                </a:cxn>
                <a:cxn ang="0">
                  <a:pos x="T4" y="T5"/>
                </a:cxn>
                <a:cxn ang="0">
                  <a:pos x="T6" y="T7"/>
                </a:cxn>
                <a:cxn ang="0">
                  <a:pos x="T8" y="T9"/>
                </a:cxn>
              </a:cxnLst>
              <a:rect l="0" t="0" r="r" b="b"/>
              <a:pathLst>
                <a:path w="287" h="171">
                  <a:moveTo>
                    <a:pt x="287" y="166"/>
                  </a:moveTo>
                  <a:lnTo>
                    <a:pt x="287" y="171"/>
                  </a:lnTo>
                  <a:lnTo>
                    <a:pt x="0" y="10"/>
                  </a:lnTo>
                  <a:lnTo>
                    <a:pt x="0" y="0"/>
                  </a:lnTo>
                  <a:lnTo>
                    <a:pt x="287" y="16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 name="Freeform 414">
              <a:extLst>
                <a:ext uri="{FF2B5EF4-FFF2-40B4-BE49-F238E27FC236}">
                  <a16:creationId xmlns:a16="http://schemas.microsoft.com/office/drawing/2014/main" id="{8921C224-502E-62C8-70B0-C53D4DF5E32A}"/>
                </a:ext>
              </a:extLst>
            </p:cNvPr>
            <p:cNvSpPr>
              <a:spLocks/>
            </p:cNvSpPr>
            <p:nvPr/>
          </p:nvSpPr>
          <p:spPr bwMode="auto">
            <a:xfrm>
              <a:off x="4581" y="4227"/>
              <a:ext cx="333" cy="191"/>
            </a:xfrm>
            <a:custGeom>
              <a:avLst/>
              <a:gdLst>
                <a:gd name="T0" fmla="*/ 333 w 333"/>
                <a:gd name="T1" fmla="*/ 161 h 191"/>
                <a:gd name="T2" fmla="*/ 287 w 333"/>
                <a:gd name="T3" fmla="*/ 191 h 191"/>
                <a:gd name="T4" fmla="*/ 0 w 333"/>
                <a:gd name="T5" fmla="*/ 25 h 191"/>
                <a:gd name="T6" fmla="*/ 51 w 333"/>
                <a:gd name="T7" fmla="*/ 0 h 191"/>
                <a:gd name="T8" fmla="*/ 333 w 333"/>
                <a:gd name="T9" fmla="*/ 161 h 191"/>
              </a:gdLst>
              <a:ahLst/>
              <a:cxnLst>
                <a:cxn ang="0">
                  <a:pos x="T0" y="T1"/>
                </a:cxn>
                <a:cxn ang="0">
                  <a:pos x="T2" y="T3"/>
                </a:cxn>
                <a:cxn ang="0">
                  <a:pos x="T4" y="T5"/>
                </a:cxn>
                <a:cxn ang="0">
                  <a:pos x="T6" y="T7"/>
                </a:cxn>
                <a:cxn ang="0">
                  <a:pos x="T8" y="T9"/>
                </a:cxn>
              </a:cxnLst>
              <a:rect l="0" t="0" r="r" b="b"/>
              <a:pathLst>
                <a:path w="333" h="191">
                  <a:moveTo>
                    <a:pt x="333" y="161"/>
                  </a:moveTo>
                  <a:lnTo>
                    <a:pt x="287" y="191"/>
                  </a:lnTo>
                  <a:lnTo>
                    <a:pt x="0" y="25"/>
                  </a:lnTo>
                  <a:lnTo>
                    <a:pt x="51" y="0"/>
                  </a:lnTo>
                  <a:lnTo>
                    <a:pt x="333" y="1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 name="Freeform 415">
              <a:extLst>
                <a:ext uri="{FF2B5EF4-FFF2-40B4-BE49-F238E27FC236}">
                  <a16:creationId xmlns:a16="http://schemas.microsoft.com/office/drawing/2014/main" id="{2351FDB0-7C3C-845F-A8E1-E72486131CF7}"/>
                </a:ext>
              </a:extLst>
            </p:cNvPr>
            <p:cNvSpPr>
              <a:spLocks/>
            </p:cNvSpPr>
            <p:nvPr/>
          </p:nvSpPr>
          <p:spPr bwMode="auto">
            <a:xfrm>
              <a:off x="4929" y="4423"/>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 name="Freeform 416">
              <a:extLst>
                <a:ext uri="{FF2B5EF4-FFF2-40B4-BE49-F238E27FC236}">
                  <a16:creationId xmlns:a16="http://schemas.microsoft.com/office/drawing/2014/main" id="{A15BBD4B-58AC-3C44-9CC5-0DB1E2F03A82}"/>
                </a:ext>
              </a:extLst>
            </p:cNvPr>
            <p:cNvSpPr>
              <a:spLocks/>
            </p:cNvSpPr>
            <p:nvPr/>
          </p:nvSpPr>
          <p:spPr bwMode="auto">
            <a:xfrm>
              <a:off x="4878" y="4423"/>
              <a:ext cx="51" cy="35"/>
            </a:xfrm>
            <a:custGeom>
              <a:avLst/>
              <a:gdLst>
                <a:gd name="T0" fmla="*/ 51 w 51"/>
                <a:gd name="T1" fmla="*/ 30 h 35"/>
                <a:gd name="T2" fmla="*/ 51 w 51"/>
                <a:gd name="T3" fmla="*/ 35 h 35"/>
                <a:gd name="T4" fmla="*/ 0 w 51"/>
                <a:gd name="T5" fmla="*/ 10 h 35"/>
                <a:gd name="T6" fmla="*/ 0 w 51"/>
                <a:gd name="T7" fmla="*/ 0 h 35"/>
                <a:gd name="T8" fmla="*/ 51 w 51"/>
                <a:gd name="T9" fmla="*/ 30 h 35"/>
              </a:gdLst>
              <a:ahLst/>
              <a:cxnLst>
                <a:cxn ang="0">
                  <a:pos x="T0" y="T1"/>
                </a:cxn>
                <a:cxn ang="0">
                  <a:pos x="T2" y="T3"/>
                </a:cxn>
                <a:cxn ang="0">
                  <a:pos x="T4" y="T5"/>
                </a:cxn>
                <a:cxn ang="0">
                  <a:pos x="T6" y="T7"/>
                </a:cxn>
                <a:cxn ang="0">
                  <a:pos x="T8" y="T9"/>
                </a:cxn>
              </a:cxnLst>
              <a:rect l="0" t="0" r="r" b="b"/>
              <a:pathLst>
                <a:path w="51" h="35">
                  <a:moveTo>
                    <a:pt x="51" y="30"/>
                  </a:moveTo>
                  <a:lnTo>
                    <a:pt x="51" y="35"/>
                  </a:lnTo>
                  <a:lnTo>
                    <a:pt x="0" y="10"/>
                  </a:lnTo>
                  <a:lnTo>
                    <a:pt x="0" y="0"/>
                  </a:lnTo>
                  <a:lnTo>
                    <a:pt x="51"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 name="Freeform 417">
              <a:extLst>
                <a:ext uri="{FF2B5EF4-FFF2-40B4-BE49-F238E27FC236}">
                  <a16:creationId xmlns:a16="http://schemas.microsoft.com/office/drawing/2014/main" id="{4A6A8F2E-D72A-E7A1-3FFA-C35852CAB070}"/>
                </a:ext>
              </a:extLst>
            </p:cNvPr>
            <p:cNvSpPr>
              <a:spLocks/>
            </p:cNvSpPr>
            <p:nvPr/>
          </p:nvSpPr>
          <p:spPr bwMode="auto">
            <a:xfrm>
              <a:off x="4878" y="4398"/>
              <a:ext cx="96" cy="55"/>
            </a:xfrm>
            <a:custGeom>
              <a:avLst/>
              <a:gdLst>
                <a:gd name="T0" fmla="*/ 96 w 96"/>
                <a:gd name="T1" fmla="*/ 25 h 55"/>
                <a:gd name="T2" fmla="*/ 51 w 96"/>
                <a:gd name="T3" fmla="*/ 55 h 55"/>
                <a:gd name="T4" fmla="*/ 0 w 96"/>
                <a:gd name="T5" fmla="*/ 25 h 55"/>
                <a:gd name="T6" fmla="*/ 51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51" y="55"/>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 name="Freeform 418">
              <a:extLst>
                <a:ext uri="{FF2B5EF4-FFF2-40B4-BE49-F238E27FC236}">
                  <a16:creationId xmlns:a16="http://schemas.microsoft.com/office/drawing/2014/main" id="{2424BEDF-9E10-D92B-9EED-9819CE0C62E3}"/>
                </a:ext>
              </a:extLst>
            </p:cNvPr>
            <p:cNvSpPr>
              <a:spLocks/>
            </p:cNvSpPr>
            <p:nvPr/>
          </p:nvSpPr>
          <p:spPr bwMode="auto">
            <a:xfrm>
              <a:off x="4984" y="4458"/>
              <a:ext cx="51" cy="36"/>
            </a:xfrm>
            <a:custGeom>
              <a:avLst/>
              <a:gdLst>
                <a:gd name="T0" fmla="*/ 51 w 51"/>
                <a:gd name="T1" fmla="*/ 0 h 36"/>
                <a:gd name="T2" fmla="*/ 51 w 51"/>
                <a:gd name="T3" fmla="*/ 11 h 36"/>
                <a:gd name="T4" fmla="*/ 0 w 51"/>
                <a:gd name="T5" fmla="*/ 36 h 36"/>
                <a:gd name="T6" fmla="*/ 0 w 51"/>
                <a:gd name="T7" fmla="*/ 26 h 36"/>
                <a:gd name="T8" fmla="*/ 51 w 51"/>
                <a:gd name="T9" fmla="*/ 0 h 36"/>
              </a:gdLst>
              <a:ahLst/>
              <a:cxnLst>
                <a:cxn ang="0">
                  <a:pos x="T0" y="T1"/>
                </a:cxn>
                <a:cxn ang="0">
                  <a:pos x="T2" y="T3"/>
                </a:cxn>
                <a:cxn ang="0">
                  <a:pos x="T4" y="T5"/>
                </a:cxn>
                <a:cxn ang="0">
                  <a:pos x="T6" y="T7"/>
                </a:cxn>
                <a:cxn ang="0">
                  <a:pos x="T8" y="T9"/>
                </a:cxn>
              </a:cxnLst>
              <a:rect l="0" t="0" r="r" b="b"/>
              <a:pathLst>
                <a:path w="51" h="36">
                  <a:moveTo>
                    <a:pt x="51" y="0"/>
                  </a:moveTo>
                  <a:lnTo>
                    <a:pt x="51" y="11"/>
                  </a:lnTo>
                  <a:lnTo>
                    <a:pt x="0" y="36"/>
                  </a:lnTo>
                  <a:lnTo>
                    <a:pt x="0" y="26"/>
                  </a:lnTo>
                  <a:lnTo>
                    <a:pt x="51"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 name="Freeform 419">
              <a:extLst>
                <a:ext uri="{FF2B5EF4-FFF2-40B4-BE49-F238E27FC236}">
                  <a16:creationId xmlns:a16="http://schemas.microsoft.com/office/drawing/2014/main" id="{54113014-FA9D-2E01-1DF2-50E02E5A39C5}"/>
                </a:ext>
              </a:extLst>
            </p:cNvPr>
            <p:cNvSpPr>
              <a:spLocks/>
            </p:cNvSpPr>
            <p:nvPr/>
          </p:nvSpPr>
          <p:spPr bwMode="auto">
            <a:xfrm>
              <a:off x="4939" y="4458"/>
              <a:ext cx="45" cy="36"/>
            </a:xfrm>
            <a:custGeom>
              <a:avLst/>
              <a:gdLst>
                <a:gd name="T0" fmla="*/ 45 w 45"/>
                <a:gd name="T1" fmla="*/ 26 h 36"/>
                <a:gd name="T2" fmla="*/ 45 w 45"/>
                <a:gd name="T3" fmla="*/ 36 h 36"/>
                <a:gd name="T4" fmla="*/ 0 w 45"/>
                <a:gd name="T5" fmla="*/ 11 h 36"/>
                <a:gd name="T6" fmla="*/ 0 w 45"/>
                <a:gd name="T7" fmla="*/ 0 h 36"/>
                <a:gd name="T8" fmla="*/ 45 w 45"/>
                <a:gd name="T9" fmla="*/ 26 h 36"/>
              </a:gdLst>
              <a:ahLst/>
              <a:cxnLst>
                <a:cxn ang="0">
                  <a:pos x="T0" y="T1"/>
                </a:cxn>
                <a:cxn ang="0">
                  <a:pos x="T2" y="T3"/>
                </a:cxn>
                <a:cxn ang="0">
                  <a:pos x="T4" y="T5"/>
                </a:cxn>
                <a:cxn ang="0">
                  <a:pos x="T6" y="T7"/>
                </a:cxn>
                <a:cxn ang="0">
                  <a:pos x="T8" y="T9"/>
                </a:cxn>
              </a:cxnLst>
              <a:rect l="0" t="0" r="r" b="b"/>
              <a:pathLst>
                <a:path w="45" h="36">
                  <a:moveTo>
                    <a:pt x="45" y="26"/>
                  </a:moveTo>
                  <a:lnTo>
                    <a:pt x="45" y="36"/>
                  </a:lnTo>
                  <a:lnTo>
                    <a:pt x="0" y="11"/>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 name="Freeform 420">
              <a:extLst>
                <a:ext uri="{FF2B5EF4-FFF2-40B4-BE49-F238E27FC236}">
                  <a16:creationId xmlns:a16="http://schemas.microsoft.com/office/drawing/2014/main" id="{46C39086-9540-9B60-A8D5-E5EC06CC9153}"/>
                </a:ext>
              </a:extLst>
            </p:cNvPr>
            <p:cNvSpPr>
              <a:spLocks/>
            </p:cNvSpPr>
            <p:nvPr/>
          </p:nvSpPr>
          <p:spPr bwMode="auto">
            <a:xfrm>
              <a:off x="4939" y="4433"/>
              <a:ext cx="96" cy="51"/>
            </a:xfrm>
            <a:custGeom>
              <a:avLst/>
              <a:gdLst>
                <a:gd name="T0" fmla="*/ 96 w 96"/>
                <a:gd name="T1" fmla="*/ 25 h 51"/>
                <a:gd name="T2" fmla="*/ 45 w 96"/>
                <a:gd name="T3" fmla="*/ 51 h 51"/>
                <a:gd name="T4" fmla="*/ 0 w 96"/>
                <a:gd name="T5" fmla="*/ 25 h 51"/>
                <a:gd name="T6" fmla="*/ 50 w 96"/>
                <a:gd name="T7" fmla="*/ 0 h 51"/>
                <a:gd name="T8" fmla="*/ 96 w 96"/>
                <a:gd name="T9" fmla="*/ 25 h 51"/>
              </a:gdLst>
              <a:ahLst/>
              <a:cxnLst>
                <a:cxn ang="0">
                  <a:pos x="T0" y="T1"/>
                </a:cxn>
                <a:cxn ang="0">
                  <a:pos x="T2" y="T3"/>
                </a:cxn>
                <a:cxn ang="0">
                  <a:pos x="T4" y="T5"/>
                </a:cxn>
                <a:cxn ang="0">
                  <a:pos x="T6" y="T7"/>
                </a:cxn>
                <a:cxn ang="0">
                  <a:pos x="T8" y="T9"/>
                </a:cxn>
              </a:cxnLst>
              <a:rect l="0" t="0" r="r" b="b"/>
              <a:pathLst>
                <a:path w="96" h="51">
                  <a:moveTo>
                    <a:pt x="96" y="25"/>
                  </a:moveTo>
                  <a:lnTo>
                    <a:pt x="45" y="51"/>
                  </a:lnTo>
                  <a:lnTo>
                    <a:pt x="0" y="25"/>
                  </a:lnTo>
                  <a:lnTo>
                    <a:pt x="50"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 name="Freeform 421">
              <a:extLst>
                <a:ext uri="{FF2B5EF4-FFF2-40B4-BE49-F238E27FC236}">
                  <a16:creationId xmlns:a16="http://schemas.microsoft.com/office/drawing/2014/main" id="{6A16F1DD-6BB3-CA6E-E840-1D6C64338723}"/>
                </a:ext>
              </a:extLst>
            </p:cNvPr>
            <p:cNvSpPr>
              <a:spLocks/>
            </p:cNvSpPr>
            <p:nvPr/>
          </p:nvSpPr>
          <p:spPr bwMode="auto">
            <a:xfrm>
              <a:off x="5105" y="4529"/>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 name="Freeform 422">
              <a:extLst>
                <a:ext uri="{FF2B5EF4-FFF2-40B4-BE49-F238E27FC236}">
                  <a16:creationId xmlns:a16="http://schemas.microsoft.com/office/drawing/2014/main" id="{40FC212C-51C7-9C51-85F2-606B609C7B29}"/>
                </a:ext>
              </a:extLst>
            </p:cNvPr>
            <p:cNvSpPr>
              <a:spLocks/>
            </p:cNvSpPr>
            <p:nvPr/>
          </p:nvSpPr>
          <p:spPr bwMode="auto">
            <a:xfrm>
              <a:off x="4999" y="4494"/>
              <a:ext cx="106" cy="70"/>
            </a:xfrm>
            <a:custGeom>
              <a:avLst/>
              <a:gdLst>
                <a:gd name="T0" fmla="*/ 106 w 106"/>
                <a:gd name="T1" fmla="*/ 60 h 70"/>
                <a:gd name="T2" fmla="*/ 106 w 106"/>
                <a:gd name="T3" fmla="*/ 70 h 70"/>
                <a:gd name="T4" fmla="*/ 0 w 106"/>
                <a:gd name="T5" fmla="*/ 5 h 70"/>
                <a:gd name="T6" fmla="*/ 0 w 106"/>
                <a:gd name="T7" fmla="*/ 0 h 70"/>
                <a:gd name="T8" fmla="*/ 106 w 106"/>
                <a:gd name="T9" fmla="*/ 60 h 70"/>
              </a:gdLst>
              <a:ahLst/>
              <a:cxnLst>
                <a:cxn ang="0">
                  <a:pos x="T0" y="T1"/>
                </a:cxn>
                <a:cxn ang="0">
                  <a:pos x="T2" y="T3"/>
                </a:cxn>
                <a:cxn ang="0">
                  <a:pos x="T4" y="T5"/>
                </a:cxn>
                <a:cxn ang="0">
                  <a:pos x="T6" y="T7"/>
                </a:cxn>
                <a:cxn ang="0">
                  <a:pos x="T8" y="T9"/>
                </a:cxn>
              </a:cxnLst>
              <a:rect l="0" t="0" r="r" b="b"/>
              <a:pathLst>
                <a:path w="106" h="70">
                  <a:moveTo>
                    <a:pt x="106" y="60"/>
                  </a:moveTo>
                  <a:lnTo>
                    <a:pt x="106" y="70"/>
                  </a:lnTo>
                  <a:lnTo>
                    <a:pt x="0" y="5"/>
                  </a:lnTo>
                  <a:lnTo>
                    <a:pt x="0" y="0"/>
                  </a:lnTo>
                  <a:lnTo>
                    <a:pt x="106" y="6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 name="Freeform 423">
              <a:extLst>
                <a:ext uri="{FF2B5EF4-FFF2-40B4-BE49-F238E27FC236}">
                  <a16:creationId xmlns:a16="http://schemas.microsoft.com/office/drawing/2014/main" id="{71176773-C2E7-B8DF-324E-57F4A141E998}"/>
                </a:ext>
              </a:extLst>
            </p:cNvPr>
            <p:cNvSpPr>
              <a:spLocks/>
            </p:cNvSpPr>
            <p:nvPr/>
          </p:nvSpPr>
          <p:spPr bwMode="auto">
            <a:xfrm>
              <a:off x="4999" y="4469"/>
              <a:ext cx="151" cy="85"/>
            </a:xfrm>
            <a:custGeom>
              <a:avLst/>
              <a:gdLst>
                <a:gd name="T0" fmla="*/ 151 w 151"/>
                <a:gd name="T1" fmla="*/ 60 h 85"/>
                <a:gd name="T2" fmla="*/ 106 w 151"/>
                <a:gd name="T3" fmla="*/ 85 h 85"/>
                <a:gd name="T4" fmla="*/ 0 w 151"/>
                <a:gd name="T5" fmla="*/ 25 h 85"/>
                <a:gd name="T6" fmla="*/ 46 w 151"/>
                <a:gd name="T7" fmla="*/ 0 h 85"/>
                <a:gd name="T8" fmla="*/ 151 w 151"/>
                <a:gd name="T9" fmla="*/ 60 h 85"/>
              </a:gdLst>
              <a:ahLst/>
              <a:cxnLst>
                <a:cxn ang="0">
                  <a:pos x="T0" y="T1"/>
                </a:cxn>
                <a:cxn ang="0">
                  <a:pos x="T2" y="T3"/>
                </a:cxn>
                <a:cxn ang="0">
                  <a:pos x="T4" y="T5"/>
                </a:cxn>
                <a:cxn ang="0">
                  <a:pos x="T6" y="T7"/>
                </a:cxn>
                <a:cxn ang="0">
                  <a:pos x="T8" y="T9"/>
                </a:cxn>
              </a:cxnLst>
              <a:rect l="0" t="0" r="r" b="b"/>
              <a:pathLst>
                <a:path w="151" h="85">
                  <a:moveTo>
                    <a:pt x="151" y="60"/>
                  </a:moveTo>
                  <a:lnTo>
                    <a:pt x="106" y="85"/>
                  </a:lnTo>
                  <a:lnTo>
                    <a:pt x="0" y="25"/>
                  </a:lnTo>
                  <a:lnTo>
                    <a:pt x="46" y="0"/>
                  </a:lnTo>
                  <a:lnTo>
                    <a:pt x="151" y="6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 name="Freeform 424">
              <a:extLst>
                <a:ext uri="{FF2B5EF4-FFF2-40B4-BE49-F238E27FC236}">
                  <a16:creationId xmlns:a16="http://schemas.microsoft.com/office/drawing/2014/main" id="{C9F9787F-6773-87FA-CA0D-9022B885A75D}"/>
                </a:ext>
              </a:extLst>
            </p:cNvPr>
            <p:cNvSpPr>
              <a:spLocks/>
            </p:cNvSpPr>
            <p:nvPr/>
          </p:nvSpPr>
          <p:spPr bwMode="auto">
            <a:xfrm>
              <a:off x="4813" y="3491"/>
              <a:ext cx="544" cy="706"/>
            </a:xfrm>
            <a:custGeom>
              <a:avLst/>
              <a:gdLst>
                <a:gd name="T0" fmla="*/ 0 w 544"/>
                <a:gd name="T1" fmla="*/ 393 h 706"/>
                <a:gd name="T2" fmla="*/ 544 w 544"/>
                <a:gd name="T3" fmla="*/ 706 h 706"/>
                <a:gd name="T4" fmla="*/ 544 w 544"/>
                <a:gd name="T5" fmla="*/ 313 h 706"/>
                <a:gd name="T6" fmla="*/ 544 w 544"/>
                <a:gd name="T7" fmla="*/ 313 h 706"/>
                <a:gd name="T8" fmla="*/ 0 w 544"/>
                <a:gd name="T9" fmla="*/ 0 h 706"/>
                <a:gd name="T10" fmla="*/ 0 w 544"/>
                <a:gd name="T11" fmla="*/ 393 h 706"/>
              </a:gdLst>
              <a:ahLst/>
              <a:cxnLst>
                <a:cxn ang="0">
                  <a:pos x="T0" y="T1"/>
                </a:cxn>
                <a:cxn ang="0">
                  <a:pos x="T2" y="T3"/>
                </a:cxn>
                <a:cxn ang="0">
                  <a:pos x="T4" y="T5"/>
                </a:cxn>
                <a:cxn ang="0">
                  <a:pos x="T6" y="T7"/>
                </a:cxn>
                <a:cxn ang="0">
                  <a:pos x="T8" y="T9"/>
                </a:cxn>
                <a:cxn ang="0">
                  <a:pos x="T10" y="T11"/>
                </a:cxn>
              </a:cxnLst>
              <a:rect l="0" t="0" r="r" b="b"/>
              <a:pathLst>
                <a:path w="544" h="706">
                  <a:moveTo>
                    <a:pt x="0" y="393"/>
                  </a:moveTo>
                  <a:lnTo>
                    <a:pt x="544" y="706"/>
                  </a:lnTo>
                  <a:lnTo>
                    <a:pt x="544" y="313"/>
                  </a:lnTo>
                  <a:lnTo>
                    <a:pt x="544" y="313"/>
                  </a:lnTo>
                  <a:lnTo>
                    <a:pt x="0" y="0"/>
                  </a:lnTo>
                  <a:lnTo>
                    <a:pt x="0" y="393"/>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 name="Freeform 425">
              <a:extLst>
                <a:ext uri="{FF2B5EF4-FFF2-40B4-BE49-F238E27FC236}">
                  <a16:creationId xmlns:a16="http://schemas.microsoft.com/office/drawing/2014/main" id="{F0DACAC0-C6A9-410E-94C5-FFDEF4CE1602}"/>
                </a:ext>
              </a:extLst>
            </p:cNvPr>
            <p:cNvSpPr>
              <a:spLocks/>
            </p:cNvSpPr>
            <p:nvPr/>
          </p:nvSpPr>
          <p:spPr bwMode="auto">
            <a:xfrm>
              <a:off x="5125" y="3733"/>
              <a:ext cx="192" cy="383"/>
            </a:xfrm>
            <a:custGeom>
              <a:avLst/>
              <a:gdLst>
                <a:gd name="T0" fmla="*/ 192 w 192"/>
                <a:gd name="T1" fmla="*/ 111 h 383"/>
                <a:gd name="T2" fmla="*/ 0 w 192"/>
                <a:gd name="T3" fmla="*/ 0 h 383"/>
                <a:gd name="T4" fmla="*/ 0 w 192"/>
                <a:gd name="T5" fmla="*/ 267 h 383"/>
                <a:gd name="T6" fmla="*/ 192 w 192"/>
                <a:gd name="T7" fmla="*/ 383 h 383"/>
                <a:gd name="T8" fmla="*/ 192 w 192"/>
                <a:gd name="T9" fmla="*/ 111 h 383"/>
              </a:gdLst>
              <a:ahLst/>
              <a:cxnLst>
                <a:cxn ang="0">
                  <a:pos x="T0" y="T1"/>
                </a:cxn>
                <a:cxn ang="0">
                  <a:pos x="T2" y="T3"/>
                </a:cxn>
                <a:cxn ang="0">
                  <a:pos x="T4" y="T5"/>
                </a:cxn>
                <a:cxn ang="0">
                  <a:pos x="T6" y="T7"/>
                </a:cxn>
                <a:cxn ang="0">
                  <a:pos x="T8" y="T9"/>
                </a:cxn>
              </a:cxnLst>
              <a:rect l="0" t="0" r="r" b="b"/>
              <a:pathLst>
                <a:path w="192" h="383">
                  <a:moveTo>
                    <a:pt x="192" y="111"/>
                  </a:moveTo>
                  <a:lnTo>
                    <a:pt x="0" y="0"/>
                  </a:lnTo>
                  <a:lnTo>
                    <a:pt x="0" y="267"/>
                  </a:lnTo>
                  <a:lnTo>
                    <a:pt x="192" y="383"/>
                  </a:lnTo>
                  <a:lnTo>
                    <a:pt x="192" y="111"/>
                  </a:lnTo>
                  <a:close/>
                </a:path>
              </a:pathLst>
            </a:custGeom>
            <a:solidFill>
              <a:srgbClr val="878C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 name="Freeform 426">
              <a:extLst>
                <a:ext uri="{FF2B5EF4-FFF2-40B4-BE49-F238E27FC236}">
                  <a16:creationId xmlns:a16="http://schemas.microsoft.com/office/drawing/2014/main" id="{F704FAB5-CF16-3EC2-8AD1-C8256A5AD667}"/>
                </a:ext>
              </a:extLst>
            </p:cNvPr>
            <p:cNvSpPr>
              <a:spLocks/>
            </p:cNvSpPr>
            <p:nvPr/>
          </p:nvSpPr>
          <p:spPr bwMode="auto">
            <a:xfrm>
              <a:off x="4868" y="3582"/>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 name="Freeform 427">
              <a:extLst>
                <a:ext uri="{FF2B5EF4-FFF2-40B4-BE49-F238E27FC236}">
                  <a16:creationId xmlns:a16="http://schemas.microsoft.com/office/drawing/2014/main" id="{265344C1-9C96-D3C3-8534-CF24E8809696}"/>
                </a:ext>
              </a:extLst>
            </p:cNvPr>
            <p:cNvSpPr>
              <a:spLocks/>
            </p:cNvSpPr>
            <p:nvPr/>
          </p:nvSpPr>
          <p:spPr bwMode="auto">
            <a:xfrm>
              <a:off x="4868" y="3617"/>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 name="Freeform 428">
              <a:extLst>
                <a:ext uri="{FF2B5EF4-FFF2-40B4-BE49-F238E27FC236}">
                  <a16:creationId xmlns:a16="http://schemas.microsoft.com/office/drawing/2014/main" id="{558005A8-8CD3-15A7-8679-C6BCE5B216B1}"/>
                </a:ext>
              </a:extLst>
            </p:cNvPr>
            <p:cNvSpPr>
              <a:spLocks/>
            </p:cNvSpPr>
            <p:nvPr/>
          </p:nvSpPr>
          <p:spPr bwMode="auto">
            <a:xfrm>
              <a:off x="4868" y="3658"/>
              <a:ext cx="217" cy="141"/>
            </a:xfrm>
            <a:custGeom>
              <a:avLst/>
              <a:gdLst>
                <a:gd name="T0" fmla="*/ 0 w 217"/>
                <a:gd name="T1" fmla="*/ 15 h 141"/>
                <a:gd name="T2" fmla="*/ 217 w 217"/>
                <a:gd name="T3" fmla="*/ 141 h 141"/>
                <a:gd name="T4" fmla="*/ 217 w 217"/>
                <a:gd name="T5" fmla="*/ 121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1"/>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 name="Freeform 429">
              <a:extLst>
                <a:ext uri="{FF2B5EF4-FFF2-40B4-BE49-F238E27FC236}">
                  <a16:creationId xmlns:a16="http://schemas.microsoft.com/office/drawing/2014/main" id="{5D9D4EA7-22AD-3896-A89F-E9C4AAC2D6C5}"/>
                </a:ext>
              </a:extLst>
            </p:cNvPr>
            <p:cNvSpPr>
              <a:spLocks/>
            </p:cNvSpPr>
            <p:nvPr/>
          </p:nvSpPr>
          <p:spPr bwMode="auto">
            <a:xfrm>
              <a:off x="4868" y="3693"/>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 name="Freeform 430">
              <a:extLst>
                <a:ext uri="{FF2B5EF4-FFF2-40B4-BE49-F238E27FC236}">
                  <a16:creationId xmlns:a16="http://schemas.microsoft.com/office/drawing/2014/main" id="{211AF775-B486-4D19-E21F-650CF31F0344}"/>
                </a:ext>
              </a:extLst>
            </p:cNvPr>
            <p:cNvSpPr>
              <a:spLocks/>
            </p:cNvSpPr>
            <p:nvPr/>
          </p:nvSpPr>
          <p:spPr bwMode="auto">
            <a:xfrm>
              <a:off x="4868" y="3728"/>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 name="Freeform 431">
              <a:extLst>
                <a:ext uri="{FF2B5EF4-FFF2-40B4-BE49-F238E27FC236}">
                  <a16:creationId xmlns:a16="http://schemas.microsoft.com/office/drawing/2014/main" id="{36CC342D-A0D1-BE7C-8991-04446A4F9C00}"/>
                </a:ext>
              </a:extLst>
            </p:cNvPr>
            <p:cNvSpPr>
              <a:spLocks/>
            </p:cNvSpPr>
            <p:nvPr/>
          </p:nvSpPr>
          <p:spPr bwMode="auto">
            <a:xfrm>
              <a:off x="4868" y="3768"/>
              <a:ext cx="217" cy="141"/>
            </a:xfrm>
            <a:custGeom>
              <a:avLst/>
              <a:gdLst>
                <a:gd name="T0" fmla="*/ 0 w 217"/>
                <a:gd name="T1" fmla="*/ 16 h 141"/>
                <a:gd name="T2" fmla="*/ 217 w 217"/>
                <a:gd name="T3" fmla="*/ 141 h 141"/>
                <a:gd name="T4" fmla="*/ 217 w 217"/>
                <a:gd name="T5" fmla="*/ 121 h 141"/>
                <a:gd name="T6" fmla="*/ 0 w 217"/>
                <a:gd name="T7" fmla="*/ 0 h 141"/>
                <a:gd name="T8" fmla="*/ 0 w 217"/>
                <a:gd name="T9" fmla="*/ 16 h 141"/>
              </a:gdLst>
              <a:ahLst/>
              <a:cxnLst>
                <a:cxn ang="0">
                  <a:pos x="T0" y="T1"/>
                </a:cxn>
                <a:cxn ang="0">
                  <a:pos x="T2" y="T3"/>
                </a:cxn>
                <a:cxn ang="0">
                  <a:pos x="T4" y="T5"/>
                </a:cxn>
                <a:cxn ang="0">
                  <a:pos x="T6" y="T7"/>
                </a:cxn>
                <a:cxn ang="0">
                  <a:pos x="T8" y="T9"/>
                </a:cxn>
              </a:cxnLst>
              <a:rect l="0" t="0" r="r" b="b"/>
              <a:pathLst>
                <a:path w="217" h="141">
                  <a:moveTo>
                    <a:pt x="0" y="16"/>
                  </a:moveTo>
                  <a:lnTo>
                    <a:pt x="217" y="141"/>
                  </a:lnTo>
                  <a:lnTo>
                    <a:pt x="217" y="121"/>
                  </a:lnTo>
                  <a:lnTo>
                    <a:pt x="0" y="0"/>
                  </a:lnTo>
                  <a:lnTo>
                    <a:pt x="0" y="16"/>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 name="Freeform 432">
              <a:extLst>
                <a:ext uri="{FF2B5EF4-FFF2-40B4-BE49-F238E27FC236}">
                  <a16:creationId xmlns:a16="http://schemas.microsoft.com/office/drawing/2014/main" id="{F2C7CD96-6748-F801-E06F-3494EA8A43D5}"/>
                </a:ext>
              </a:extLst>
            </p:cNvPr>
            <p:cNvSpPr>
              <a:spLocks/>
            </p:cNvSpPr>
            <p:nvPr/>
          </p:nvSpPr>
          <p:spPr bwMode="auto">
            <a:xfrm>
              <a:off x="4868" y="3839"/>
              <a:ext cx="151" cy="106"/>
            </a:xfrm>
            <a:custGeom>
              <a:avLst/>
              <a:gdLst>
                <a:gd name="T0" fmla="*/ 0 w 151"/>
                <a:gd name="T1" fmla="*/ 15 h 106"/>
                <a:gd name="T2" fmla="*/ 151 w 151"/>
                <a:gd name="T3" fmla="*/ 106 h 106"/>
                <a:gd name="T4" fmla="*/ 151 w 151"/>
                <a:gd name="T5" fmla="*/ 86 h 106"/>
                <a:gd name="T6" fmla="*/ 0 w 151"/>
                <a:gd name="T7" fmla="*/ 0 h 106"/>
                <a:gd name="T8" fmla="*/ 0 w 151"/>
                <a:gd name="T9" fmla="*/ 15 h 106"/>
              </a:gdLst>
              <a:ahLst/>
              <a:cxnLst>
                <a:cxn ang="0">
                  <a:pos x="T0" y="T1"/>
                </a:cxn>
                <a:cxn ang="0">
                  <a:pos x="T2" y="T3"/>
                </a:cxn>
                <a:cxn ang="0">
                  <a:pos x="T4" y="T5"/>
                </a:cxn>
                <a:cxn ang="0">
                  <a:pos x="T6" y="T7"/>
                </a:cxn>
                <a:cxn ang="0">
                  <a:pos x="T8" y="T9"/>
                </a:cxn>
              </a:cxnLst>
              <a:rect l="0" t="0" r="r" b="b"/>
              <a:pathLst>
                <a:path w="151" h="106">
                  <a:moveTo>
                    <a:pt x="0" y="15"/>
                  </a:moveTo>
                  <a:lnTo>
                    <a:pt x="151" y="106"/>
                  </a:lnTo>
                  <a:lnTo>
                    <a:pt x="151" y="8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 name="Freeform 433">
              <a:extLst>
                <a:ext uri="{FF2B5EF4-FFF2-40B4-BE49-F238E27FC236}">
                  <a16:creationId xmlns:a16="http://schemas.microsoft.com/office/drawing/2014/main" id="{4B4A1655-127B-F547-41FC-F386A6075A0E}"/>
                </a:ext>
              </a:extLst>
            </p:cNvPr>
            <p:cNvSpPr>
              <a:spLocks/>
            </p:cNvSpPr>
            <p:nvPr/>
          </p:nvSpPr>
          <p:spPr bwMode="auto">
            <a:xfrm>
              <a:off x="4868" y="3804"/>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5" name="Freeform 434">
              <a:extLst>
                <a:ext uri="{FF2B5EF4-FFF2-40B4-BE49-F238E27FC236}">
                  <a16:creationId xmlns:a16="http://schemas.microsoft.com/office/drawing/2014/main" id="{CAB2E234-38DE-8207-7B5D-313A00D8242A}"/>
                </a:ext>
              </a:extLst>
            </p:cNvPr>
            <p:cNvSpPr>
              <a:spLocks/>
            </p:cNvSpPr>
            <p:nvPr/>
          </p:nvSpPr>
          <p:spPr bwMode="auto">
            <a:xfrm>
              <a:off x="5150" y="3804"/>
              <a:ext cx="111" cy="146"/>
            </a:xfrm>
            <a:custGeom>
              <a:avLst/>
              <a:gdLst>
                <a:gd name="T0" fmla="*/ 56 w 111"/>
                <a:gd name="T1" fmla="*/ 0 h 146"/>
                <a:gd name="T2" fmla="*/ 0 w 111"/>
                <a:gd name="T3" fmla="*/ 80 h 146"/>
                <a:gd name="T4" fmla="*/ 111 w 111"/>
                <a:gd name="T5" fmla="*/ 146 h 146"/>
                <a:gd name="T6" fmla="*/ 56 w 111"/>
                <a:gd name="T7" fmla="*/ 0 h 146"/>
              </a:gdLst>
              <a:ahLst/>
              <a:cxnLst>
                <a:cxn ang="0">
                  <a:pos x="T0" y="T1"/>
                </a:cxn>
                <a:cxn ang="0">
                  <a:pos x="T2" y="T3"/>
                </a:cxn>
                <a:cxn ang="0">
                  <a:pos x="T4" y="T5"/>
                </a:cxn>
                <a:cxn ang="0">
                  <a:pos x="T6" y="T7"/>
                </a:cxn>
              </a:cxnLst>
              <a:rect l="0" t="0" r="r" b="b"/>
              <a:pathLst>
                <a:path w="111" h="146">
                  <a:moveTo>
                    <a:pt x="56" y="0"/>
                  </a:moveTo>
                  <a:lnTo>
                    <a:pt x="0" y="80"/>
                  </a:lnTo>
                  <a:lnTo>
                    <a:pt x="111" y="146"/>
                  </a:lnTo>
                  <a:lnTo>
                    <a:pt x="56" y="0"/>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6" name="Freeform 435">
              <a:extLst>
                <a:ext uri="{FF2B5EF4-FFF2-40B4-BE49-F238E27FC236}">
                  <a16:creationId xmlns:a16="http://schemas.microsoft.com/office/drawing/2014/main" id="{54F3FFFB-84C3-4781-D743-040D4D5DA411}"/>
                </a:ext>
              </a:extLst>
            </p:cNvPr>
            <p:cNvSpPr>
              <a:spLocks/>
            </p:cNvSpPr>
            <p:nvPr/>
          </p:nvSpPr>
          <p:spPr bwMode="auto">
            <a:xfrm>
              <a:off x="5196" y="3854"/>
              <a:ext cx="111" cy="146"/>
            </a:xfrm>
            <a:custGeom>
              <a:avLst/>
              <a:gdLst>
                <a:gd name="T0" fmla="*/ 55 w 111"/>
                <a:gd name="T1" fmla="*/ 0 h 146"/>
                <a:gd name="T2" fmla="*/ 0 w 111"/>
                <a:gd name="T3" fmla="*/ 81 h 146"/>
                <a:gd name="T4" fmla="*/ 111 w 111"/>
                <a:gd name="T5" fmla="*/ 146 h 146"/>
                <a:gd name="T6" fmla="*/ 55 w 111"/>
                <a:gd name="T7" fmla="*/ 0 h 146"/>
              </a:gdLst>
              <a:ahLst/>
              <a:cxnLst>
                <a:cxn ang="0">
                  <a:pos x="T0" y="T1"/>
                </a:cxn>
                <a:cxn ang="0">
                  <a:pos x="T2" y="T3"/>
                </a:cxn>
                <a:cxn ang="0">
                  <a:pos x="T4" y="T5"/>
                </a:cxn>
                <a:cxn ang="0">
                  <a:pos x="T6" y="T7"/>
                </a:cxn>
              </a:cxnLst>
              <a:rect l="0" t="0" r="r" b="b"/>
              <a:pathLst>
                <a:path w="111" h="146">
                  <a:moveTo>
                    <a:pt x="55" y="0"/>
                  </a:moveTo>
                  <a:lnTo>
                    <a:pt x="0" y="81"/>
                  </a:lnTo>
                  <a:lnTo>
                    <a:pt x="111" y="146"/>
                  </a:lnTo>
                  <a:lnTo>
                    <a:pt x="55"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7" name="Freeform 436">
              <a:extLst>
                <a:ext uri="{FF2B5EF4-FFF2-40B4-BE49-F238E27FC236}">
                  <a16:creationId xmlns:a16="http://schemas.microsoft.com/office/drawing/2014/main" id="{7C0E16F6-875D-B271-2E6B-3C90D0F10DEF}"/>
                </a:ext>
              </a:extLst>
            </p:cNvPr>
            <p:cNvSpPr>
              <a:spLocks/>
            </p:cNvSpPr>
            <p:nvPr/>
          </p:nvSpPr>
          <p:spPr bwMode="auto">
            <a:xfrm>
              <a:off x="5206" y="3930"/>
              <a:ext cx="90" cy="131"/>
            </a:xfrm>
            <a:custGeom>
              <a:avLst/>
              <a:gdLst>
                <a:gd name="T0" fmla="*/ 18 w 18"/>
                <a:gd name="T1" fmla="*/ 18 h 26"/>
                <a:gd name="T2" fmla="*/ 9 w 18"/>
                <a:gd name="T3" fmla="*/ 23 h 26"/>
                <a:gd name="T4" fmla="*/ 0 w 18"/>
                <a:gd name="T5" fmla="*/ 8 h 26"/>
                <a:gd name="T6" fmla="*/ 9 w 18"/>
                <a:gd name="T7" fmla="*/ 2 h 26"/>
                <a:gd name="T8" fmla="*/ 18 w 18"/>
                <a:gd name="T9" fmla="*/ 18 h 26"/>
              </a:gdLst>
              <a:ahLst/>
              <a:cxnLst>
                <a:cxn ang="0">
                  <a:pos x="T0" y="T1"/>
                </a:cxn>
                <a:cxn ang="0">
                  <a:pos x="T2" y="T3"/>
                </a:cxn>
                <a:cxn ang="0">
                  <a:pos x="T4" y="T5"/>
                </a:cxn>
                <a:cxn ang="0">
                  <a:pos x="T6" y="T7"/>
                </a:cxn>
                <a:cxn ang="0">
                  <a:pos x="T8" y="T9"/>
                </a:cxn>
              </a:cxnLst>
              <a:rect l="0" t="0" r="r" b="b"/>
              <a:pathLst>
                <a:path w="18" h="26">
                  <a:moveTo>
                    <a:pt x="18" y="18"/>
                  </a:moveTo>
                  <a:cubicBezTo>
                    <a:pt x="18" y="23"/>
                    <a:pt x="14" y="26"/>
                    <a:pt x="9" y="23"/>
                  </a:cubicBezTo>
                  <a:cubicBezTo>
                    <a:pt x="4" y="20"/>
                    <a:pt x="0" y="13"/>
                    <a:pt x="0" y="8"/>
                  </a:cubicBezTo>
                  <a:cubicBezTo>
                    <a:pt x="0" y="2"/>
                    <a:pt x="4" y="0"/>
                    <a:pt x="9" y="2"/>
                  </a:cubicBezTo>
                  <a:cubicBezTo>
                    <a:pt x="14" y="5"/>
                    <a:pt x="18" y="12"/>
                    <a:pt x="18" y="18"/>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8" name="Freeform 437">
              <a:extLst>
                <a:ext uri="{FF2B5EF4-FFF2-40B4-BE49-F238E27FC236}">
                  <a16:creationId xmlns:a16="http://schemas.microsoft.com/office/drawing/2014/main" id="{32B85788-7CCD-6B05-B423-D5DB9B3A7489}"/>
                </a:ext>
              </a:extLst>
            </p:cNvPr>
            <p:cNvSpPr>
              <a:spLocks/>
            </p:cNvSpPr>
            <p:nvPr/>
          </p:nvSpPr>
          <p:spPr bwMode="auto">
            <a:xfrm>
              <a:off x="7296" y="2937"/>
              <a:ext cx="85" cy="71"/>
            </a:xfrm>
            <a:custGeom>
              <a:avLst/>
              <a:gdLst>
                <a:gd name="T0" fmla="*/ 0 w 85"/>
                <a:gd name="T1" fmla="*/ 0 h 71"/>
                <a:gd name="T2" fmla="*/ 55 w 85"/>
                <a:gd name="T3" fmla="*/ 71 h 71"/>
                <a:gd name="T4" fmla="*/ 85 w 85"/>
                <a:gd name="T5" fmla="*/ 21 h 71"/>
                <a:gd name="T6" fmla="*/ 0 w 85"/>
                <a:gd name="T7" fmla="*/ 0 h 71"/>
              </a:gdLst>
              <a:ahLst/>
              <a:cxnLst>
                <a:cxn ang="0">
                  <a:pos x="T0" y="T1"/>
                </a:cxn>
                <a:cxn ang="0">
                  <a:pos x="T2" y="T3"/>
                </a:cxn>
                <a:cxn ang="0">
                  <a:pos x="T4" y="T5"/>
                </a:cxn>
                <a:cxn ang="0">
                  <a:pos x="T6" y="T7"/>
                </a:cxn>
              </a:cxnLst>
              <a:rect l="0" t="0" r="r" b="b"/>
              <a:pathLst>
                <a:path w="85" h="71">
                  <a:moveTo>
                    <a:pt x="0" y="0"/>
                  </a:moveTo>
                  <a:lnTo>
                    <a:pt x="55" y="71"/>
                  </a:lnTo>
                  <a:lnTo>
                    <a:pt x="85" y="21"/>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9" name="Freeform 438">
              <a:extLst>
                <a:ext uri="{FF2B5EF4-FFF2-40B4-BE49-F238E27FC236}">
                  <a16:creationId xmlns:a16="http://schemas.microsoft.com/office/drawing/2014/main" id="{05E65DD5-1738-3943-99D0-C7B7726170DB}"/>
                </a:ext>
              </a:extLst>
            </p:cNvPr>
            <p:cNvSpPr>
              <a:spLocks/>
            </p:cNvSpPr>
            <p:nvPr/>
          </p:nvSpPr>
          <p:spPr bwMode="auto">
            <a:xfrm>
              <a:off x="7296" y="2937"/>
              <a:ext cx="20" cy="21"/>
            </a:xfrm>
            <a:custGeom>
              <a:avLst/>
              <a:gdLst>
                <a:gd name="T0" fmla="*/ 0 w 20"/>
                <a:gd name="T1" fmla="*/ 0 h 21"/>
                <a:gd name="T2" fmla="*/ 15 w 20"/>
                <a:gd name="T3" fmla="*/ 21 h 21"/>
                <a:gd name="T4" fmla="*/ 20 w 20"/>
                <a:gd name="T5" fmla="*/ 6 h 21"/>
                <a:gd name="T6" fmla="*/ 0 w 20"/>
                <a:gd name="T7" fmla="*/ 0 h 21"/>
              </a:gdLst>
              <a:ahLst/>
              <a:cxnLst>
                <a:cxn ang="0">
                  <a:pos x="T0" y="T1"/>
                </a:cxn>
                <a:cxn ang="0">
                  <a:pos x="T2" y="T3"/>
                </a:cxn>
                <a:cxn ang="0">
                  <a:pos x="T4" y="T5"/>
                </a:cxn>
                <a:cxn ang="0">
                  <a:pos x="T6" y="T7"/>
                </a:cxn>
              </a:cxnLst>
              <a:rect l="0" t="0" r="r" b="b"/>
              <a:pathLst>
                <a:path w="20" h="21">
                  <a:moveTo>
                    <a:pt x="0" y="0"/>
                  </a:moveTo>
                  <a:lnTo>
                    <a:pt x="15" y="21"/>
                  </a:lnTo>
                  <a:lnTo>
                    <a:pt x="20" y="6"/>
                  </a:lnTo>
                  <a:lnTo>
                    <a:pt x="0"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0" name="Freeform 439">
              <a:extLst>
                <a:ext uri="{FF2B5EF4-FFF2-40B4-BE49-F238E27FC236}">
                  <a16:creationId xmlns:a16="http://schemas.microsoft.com/office/drawing/2014/main" id="{C0414CE6-D2DF-9056-7E69-49C5D7A93208}"/>
                </a:ext>
              </a:extLst>
            </p:cNvPr>
            <p:cNvSpPr>
              <a:spLocks/>
            </p:cNvSpPr>
            <p:nvPr/>
          </p:nvSpPr>
          <p:spPr bwMode="auto">
            <a:xfrm>
              <a:off x="7346" y="2953"/>
              <a:ext cx="463" cy="302"/>
            </a:xfrm>
            <a:custGeom>
              <a:avLst/>
              <a:gdLst>
                <a:gd name="T0" fmla="*/ 7 w 92"/>
                <a:gd name="T1" fmla="*/ 1 h 60"/>
                <a:gd name="T2" fmla="*/ 4 w 92"/>
                <a:gd name="T3" fmla="*/ 1 h 60"/>
                <a:gd name="T4" fmla="*/ 0 w 92"/>
                <a:gd name="T5" fmla="*/ 8 h 60"/>
                <a:gd name="T6" fmla="*/ 1 w 92"/>
                <a:gd name="T7" fmla="*/ 11 h 60"/>
                <a:gd name="T8" fmla="*/ 86 w 92"/>
                <a:gd name="T9" fmla="*/ 60 h 60"/>
                <a:gd name="T10" fmla="*/ 85 w 92"/>
                <a:gd name="T11" fmla="*/ 57 h 60"/>
                <a:gd name="T12" fmla="*/ 89 w 92"/>
                <a:gd name="T13" fmla="*/ 50 h 60"/>
                <a:gd name="T14" fmla="*/ 92 w 92"/>
                <a:gd name="T15" fmla="*/ 50 h 60"/>
                <a:gd name="T16" fmla="*/ 7 w 92"/>
                <a:gd name="T17" fmla="*/ 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60">
                  <a:moveTo>
                    <a:pt x="7" y="1"/>
                  </a:moveTo>
                  <a:cubicBezTo>
                    <a:pt x="6" y="0"/>
                    <a:pt x="5" y="0"/>
                    <a:pt x="4" y="1"/>
                  </a:cubicBezTo>
                  <a:cubicBezTo>
                    <a:pt x="2" y="2"/>
                    <a:pt x="0" y="5"/>
                    <a:pt x="0" y="8"/>
                  </a:cubicBezTo>
                  <a:cubicBezTo>
                    <a:pt x="0" y="9"/>
                    <a:pt x="0" y="10"/>
                    <a:pt x="1" y="11"/>
                  </a:cubicBezTo>
                  <a:cubicBezTo>
                    <a:pt x="86" y="60"/>
                    <a:pt x="86" y="60"/>
                    <a:pt x="86" y="60"/>
                  </a:cubicBezTo>
                  <a:cubicBezTo>
                    <a:pt x="85" y="60"/>
                    <a:pt x="85" y="59"/>
                    <a:pt x="85" y="57"/>
                  </a:cubicBezTo>
                  <a:cubicBezTo>
                    <a:pt x="85" y="55"/>
                    <a:pt x="87" y="52"/>
                    <a:pt x="89" y="50"/>
                  </a:cubicBezTo>
                  <a:cubicBezTo>
                    <a:pt x="90" y="50"/>
                    <a:pt x="91" y="50"/>
                    <a:pt x="92" y="50"/>
                  </a:cubicBezTo>
                  <a:lnTo>
                    <a:pt x="7" y="1"/>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1" name="Freeform 440">
              <a:extLst>
                <a:ext uri="{FF2B5EF4-FFF2-40B4-BE49-F238E27FC236}">
                  <a16:creationId xmlns:a16="http://schemas.microsoft.com/office/drawing/2014/main" id="{40612A7F-7E57-DEC9-F34C-FF9620B65C54}"/>
                </a:ext>
              </a:extLst>
            </p:cNvPr>
            <p:cNvSpPr>
              <a:spLocks/>
            </p:cNvSpPr>
            <p:nvPr/>
          </p:nvSpPr>
          <p:spPr bwMode="auto">
            <a:xfrm>
              <a:off x="7774" y="3199"/>
              <a:ext cx="40" cy="61"/>
            </a:xfrm>
            <a:custGeom>
              <a:avLst/>
              <a:gdLst>
                <a:gd name="T0" fmla="*/ 4 w 8"/>
                <a:gd name="T1" fmla="*/ 1 h 12"/>
                <a:gd name="T2" fmla="*/ 8 w 8"/>
                <a:gd name="T3" fmla="*/ 4 h 12"/>
                <a:gd name="T4" fmla="*/ 4 w 8"/>
                <a:gd name="T5" fmla="*/ 11 h 12"/>
                <a:gd name="T6" fmla="*/ 0 w 8"/>
                <a:gd name="T7" fmla="*/ 8 h 12"/>
                <a:gd name="T8" fmla="*/ 4 w 8"/>
                <a:gd name="T9" fmla="*/ 1 h 12"/>
              </a:gdLst>
              <a:ahLst/>
              <a:cxnLst>
                <a:cxn ang="0">
                  <a:pos x="T0" y="T1"/>
                </a:cxn>
                <a:cxn ang="0">
                  <a:pos x="T2" y="T3"/>
                </a:cxn>
                <a:cxn ang="0">
                  <a:pos x="T4" y="T5"/>
                </a:cxn>
                <a:cxn ang="0">
                  <a:pos x="T6" y="T7"/>
                </a:cxn>
                <a:cxn ang="0">
                  <a:pos x="T8" y="T9"/>
                </a:cxn>
              </a:cxnLst>
              <a:rect l="0" t="0" r="r" b="b"/>
              <a:pathLst>
                <a:path w="8" h="12">
                  <a:moveTo>
                    <a:pt x="4" y="1"/>
                  </a:moveTo>
                  <a:cubicBezTo>
                    <a:pt x="6" y="0"/>
                    <a:pt x="8" y="1"/>
                    <a:pt x="8" y="4"/>
                  </a:cubicBezTo>
                  <a:cubicBezTo>
                    <a:pt x="8" y="6"/>
                    <a:pt x="6" y="9"/>
                    <a:pt x="4" y="11"/>
                  </a:cubicBezTo>
                  <a:cubicBezTo>
                    <a:pt x="2" y="12"/>
                    <a:pt x="0" y="11"/>
                    <a:pt x="0" y="8"/>
                  </a:cubicBezTo>
                  <a:cubicBezTo>
                    <a:pt x="0" y="6"/>
                    <a:pt x="2" y="3"/>
                    <a:pt x="4" y="1"/>
                  </a:cubicBez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2" name="Freeform 441">
              <a:extLst>
                <a:ext uri="{FF2B5EF4-FFF2-40B4-BE49-F238E27FC236}">
                  <a16:creationId xmlns:a16="http://schemas.microsoft.com/office/drawing/2014/main" id="{3D2192D6-66D5-89BC-342E-F0680005A0E1}"/>
                </a:ext>
              </a:extLst>
            </p:cNvPr>
            <p:cNvSpPr>
              <a:spLocks/>
            </p:cNvSpPr>
            <p:nvPr/>
          </p:nvSpPr>
          <p:spPr bwMode="auto">
            <a:xfrm>
              <a:off x="7497" y="2973"/>
              <a:ext cx="86" cy="70"/>
            </a:xfrm>
            <a:custGeom>
              <a:avLst/>
              <a:gdLst>
                <a:gd name="T0" fmla="*/ 0 w 86"/>
                <a:gd name="T1" fmla="*/ 0 h 70"/>
                <a:gd name="T2" fmla="*/ 61 w 86"/>
                <a:gd name="T3" fmla="*/ 70 h 70"/>
                <a:gd name="T4" fmla="*/ 86 w 86"/>
                <a:gd name="T5" fmla="*/ 20 h 70"/>
                <a:gd name="T6" fmla="*/ 0 w 86"/>
                <a:gd name="T7" fmla="*/ 0 h 70"/>
              </a:gdLst>
              <a:ahLst/>
              <a:cxnLst>
                <a:cxn ang="0">
                  <a:pos x="T0" y="T1"/>
                </a:cxn>
                <a:cxn ang="0">
                  <a:pos x="T2" y="T3"/>
                </a:cxn>
                <a:cxn ang="0">
                  <a:pos x="T4" y="T5"/>
                </a:cxn>
                <a:cxn ang="0">
                  <a:pos x="T6" y="T7"/>
                </a:cxn>
              </a:cxnLst>
              <a:rect l="0" t="0" r="r" b="b"/>
              <a:pathLst>
                <a:path w="86" h="70">
                  <a:moveTo>
                    <a:pt x="0" y="0"/>
                  </a:moveTo>
                  <a:lnTo>
                    <a:pt x="61" y="70"/>
                  </a:lnTo>
                  <a:lnTo>
                    <a:pt x="86" y="2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3" name="Freeform 442">
              <a:extLst>
                <a:ext uri="{FF2B5EF4-FFF2-40B4-BE49-F238E27FC236}">
                  <a16:creationId xmlns:a16="http://schemas.microsoft.com/office/drawing/2014/main" id="{30820087-0B43-DFA1-653A-41526E98546C}"/>
                </a:ext>
              </a:extLst>
            </p:cNvPr>
            <p:cNvSpPr>
              <a:spLocks/>
            </p:cNvSpPr>
            <p:nvPr/>
          </p:nvSpPr>
          <p:spPr bwMode="auto">
            <a:xfrm>
              <a:off x="7497" y="2973"/>
              <a:ext cx="25" cy="20"/>
            </a:xfrm>
            <a:custGeom>
              <a:avLst/>
              <a:gdLst>
                <a:gd name="T0" fmla="*/ 0 w 25"/>
                <a:gd name="T1" fmla="*/ 0 h 20"/>
                <a:gd name="T2" fmla="*/ 15 w 25"/>
                <a:gd name="T3" fmla="*/ 20 h 20"/>
                <a:gd name="T4" fmla="*/ 25 w 25"/>
                <a:gd name="T5" fmla="*/ 5 h 20"/>
                <a:gd name="T6" fmla="*/ 0 w 25"/>
                <a:gd name="T7" fmla="*/ 0 h 20"/>
              </a:gdLst>
              <a:ahLst/>
              <a:cxnLst>
                <a:cxn ang="0">
                  <a:pos x="T0" y="T1"/>
                </a:cxn>
                <a:cxn ang="0">
                  <a:pos x="T2" y="T3"/>
                </a:cxn>
                <a:cxn ang="0">
                  <a:pos x="T4" y="T5"/>
                </a:cxn>
                <a:cxn ang="0">
                  <a:pos x="T6" y="T7"/>
                </a:cxn>
              </a:cxnLst>
              <a:rect l="0" t="0" r="r" b="b"/>
              <a:pathLst>
                <a:path w="25" h="20">
                  <a:moveTo>
                    <a:pt x="0" y="0"/>
                  </a:moveTo>
                  <a:lnTo>
                    <a:pt x="15" y="20"/>
                  </a:lnTo>
                  <a:lnTo>
                    <a:pt x="25" y="5"/>
                  </a:lnTo>
                  <a:lnTo>
                    <a:pt x="0" y="0"/>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4" name="Freeform 443">
              <a:extLst>
                <a:ext uri="{FF2B5EF4-FFF2-40B4-BE49-F238E27FC236}">
                  <a16:creationId xmlns:a16="http://schemas.microsoft.com/office/drawing/2014/main" id="{F9562C31-3DC9-679A-5CA9-F97D499C62EB}"/>
                </a:ext>
              </a:extLst>
            </p:cNvPr>
            <p:cNvSpPr>
              <a:spLocks/>
            </p:cNvSpPr>
            <p:nvPr/>
          </p:nvSpPr>
          <p:spPr bwMode="auto">
            <a:xfrm>
              <a:off x="7548" y="2988"/>
              <a:ext cx="312" cy="211"/>
            </a:xfrm>
            <a:custGeom>
              <a:avLst/>
              <a:gdLst>
                <a:gd name="T0" fmla="*/ 7 w 62"/>
                <a:gd name="T1" fmla="*/ 1 h 42"/>
                <a:gd name="T2" fmla="*/ 4 w 62"/>
                <a:gd name="T3" fmla="*/ 1 h 42"/>
                <a:gd name="T4" fmla="*/ 0 w 62"/>
                <a:gd name="T5" fmla="*/ 8 h 42"/>
                <a:gd name="T6" fmla="*/ 2 w 62"/>
                <a:gd name="T7" fmla="*/ 11 h 42"/>
                <a:gd name="T8" fmla="*/ 56 w 62"/>
                <a:gd name="T9" fmla="*/ 42 h 42"/>
                <a:gd name="T10" fmla="*/ 55 w 62"/>
                <a:gd name="T11" fmla="*/ 40 h 42"/>
                <a:gd name="T12" fmla="*/ 59 w 62"/>
                <a:gd name="T13" fmla="*/ 33 h 42"/>
                <a:gd name="T14" fmla="*/ 62 w 62"/>
                <a:gd name="T15" fmla="*/ 33 h 42"/>
                <a:gd name="T16" fmla="*/ 7 w 62"/>
                <a:gd name="T17" fmla="*/ 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42">
                  <a:moveTo>
                    <a:pt x="7" y="1"/>
                  </a:moveTo>
                  <a:cubicBezTo>
                    <a:pt x="7" y="0"/>
                    <a:pt x="6" y="0"/>
                    <a:pt x="4" y="1"/>
                  </a:cubicBezTo>
                  <a:cubicBezTo>
                    <a:pt x="2" y="2"/>
                    <a:pt x="0" y="5"/>
                    <a:pt x="0" y="8"/>
                  </a:cubicBezTo>
                  <a:cubicBezTo>
                    <a:pt x="0" y="9"/>
                    <a:pt x="1" y="10"/>
                    <a:pt x="2" y="11"/>
                  </a:cubicBezTo>
                  <a:cubicBezTo>
                    <a:pt x="56" y="42"/>
                    <a:pt x="56" y="42"/>
                    <a:pt x="56" y="42"/>
                  </a:cubicBezTo>
                  <a:cubicBezTo>
                    <a:pt x="56" y="42"/>
                    <a:pt x="55" y="41"/>
                    <a:pt x="55" y="40"/>
                  </a:cubicBezTo>
                  <a:cubicBezTo>
                    <a:pt x="55" y="37"/>
                    <a:pt x="57" y="34"/>
                    <a:pt x="59" y="33"/>
                  </a:cubicBezTo>
                  <a:cubicBezTo>
                    <a:pt x="60" y="32"/>
                    <a:pt x="61" y="32"/>
                    <a:pt x="62" y="33"/>
                  </a:cubicBezTo>
                  <a:lnTo>
                    <a:pt x="7" y="1"/>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5" name="Freeform 444">
              <a:extLst>
                <a:ext uri="{FF2B5EF4-FFF2-40B4-BE49-F238E27FC236}">
                  <a16:creationId xmlns:a16="http://schemas.microsoft.com/office/drawing/2014/main" id="{7C821A4B-63DF-D36D-53C6-A76902B11DD9}"/>
                </a:ext>
              </a:extLst>
            </p:cNvPr>
            <p:cNvSpPr>
              <a:spLocks/>
            </p:cNvSpPr>
            <p:nvPr/>
          </p:nvSpPr>
          <p:spPr bwMode="auto">
            <a:xfrm>
              <a:off x="7824" y="3149"/>
              <a:ext cx="41" cy="55"/>
            </a:xfrm>
            <a:custGeom>
              <a:avLst/>
              <a:gdLst>
                <a:gd name="T0" fmla="*/ 4 w 8"/>
                <a:gd name="T1" fmla="*/ 1 h 11"/>
                <a:gd name="T2" fmla="*/ 8 w 8"/>
                <a:gd name="T3" fmla="*/ 3 h 11"/>
                <a:gd name="T4" fmla="*/ 4 w 8"/>
                <a:gd name="T5" fmla="*/ 10 h 11"/>
                <a:gd name="T6" fmla="*/ 0 w 8"/>
                <a:gd name="T7" fmla="*/ 8 h 11"/>
                <a:gd name="T8" fmla="*/ 4 w 8"/>
                <a:gd name="T9" fmla="*/ 1 h 11"/>
              </a:gdLst>
              <a:ahLst/>
              <a:cxnLst>
                <a:cxn ang="0">
                  <a:pos x="T0" y="T1"/>
                </a:cxn>
                <a:cxn ang="0">
                  <a:pos x="T2" y="T3"/>
                </a:cxn>
                <a:cxn ang="0">
                  <a:pos x="T4" y="T5"/>
                </a:cxn>
                <a:cxn ang="0">
                  <a:pos x="T6" y="T7"/>
                </a:cxn>
                <a:cxn ang="0">
                  <a:pos x="T8" y="T9"/>
                </a:cxn>
              </a:cxnLst>
              <a:rect l="0" t="0" r="r" b="b"/>
              <a:pathLst>
                <a:path w="8" h="11">
                  <a:moveTo>
                    <a:pt x="4" y="1"/>
                  </a:moveTo>
                  <a:cubicBezTo>
                    <a:pt x="6" y="0"/>
                    <a:pt x="8" y="1"/>
                    <a:pt x="8" y="3"/>
                  </a:cubicBezTo>
                  <a:cubicBezTo>
                    <a:pt x="8" y="6"/>
                    <a:pt x="6" y="9"/>
                    <a:pt x="4" y="10"/>
                  </a:cubicBezTo>
                  <a:cubicBezTo>
                    <a:pt x="2" y="11"/>
                    <a:pt x="0" y="10"/>
                    <a:pt x="0" y="8"/>
                  </a:cubicBezTo>
                  <a:cubicBezTo>
                    <a:pt x="0" y="5"/>
                    <a:pt x="2" y="2"/>
                    <a:pt x="4" y="1"/>
                  </a:cubicBezTo>
                  <a:close/>
                </a:path>
              </a:pathLst>
            </a:custGeom>
            <a:solidFill>
              <a:srgbClr val="D34C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6" name="Freeform 445">
              <a:extLst>
                <a:ext uri="{FF2B5EF4-FFF2-40B4-BE49-F238E27FC236}">
                  <a16:creationId xmlns:a16="http://schemas.microsoft.com/office/drawing/2014/main" id="{85818A68-457B-B090-C22B-5D3B2B1CFB24}"/>
                </a:ext>
              </a:extLst>
            </p:cNvPr>
            <p:cNvSpPr>
              <a:spLocks/>
            </p:cNvSpPr>
            <p:nvPr/>
          </p:nvSpPr>
          <p:spPr bwMode="auto">
            <a:xfrm>
              <a:off x="7220" y="3063"/>
              <a:ext cx="66" cy="91"/>
            </a:xfrm>
            <a:custGeom>
              <a:avLst/>
              <a:gdLst>
                <a:gd name="T0" fmla="*/ 1 w 13"/>
                <a:gd name="T1" fmla="*/ 1 h 18"/>
                <a:gd name="T2" fmla="*/ 0 w 13"/>
                <a:gd name="T3" fmla="*/ 0 h 18"/>
                <a:gd name="T4" fmla="*/ 0 w 13"/>
                <a:gd name="T5" fmla="*/ 10 h 18"/>
                <a:gd name="T6" fmla="*/ 1 w 13"/>
                <a:gd name="T7" fmla="*/ 12 h 18"/>
                <a:gd name="T8" fmla="*/ 13 w 13"/>
                <a:gd name="T9" fmla="*/ 18 h 18"/>
                <a:gd name="T10" fmla="*/ 13 w 13"/>
                <a:gd name="T11" fmla="*/ 8 h 18"/>
                <a:gd name="T12" fmla="*/ 1 w 13"/>
                <a:gd name="T13" fmla="*/ 1 h 18"/>
              </a:gdLst>
              <a:ahLst/>
              <a:cxnLst>
                <a:cxn ang="0">
                  <a:pos x="T0" y="T1"/>
                </a:cxn>
                <a:cxn ang="0">
                  <a:pos x="T2" y="T3"/>
                </a:cxn>
                <a:cxn ang="0">
                  <a:pos x="T4" y="T5"/>
                </a:cxn>
                <a:cxn ang="0">
                  <a:pos x="T6" y="T7"/>
                </a:cxn>
                <a:cxn ang="0">
                  <a:pos x="T8" y="T9"/>
                </a:cxn>
                <a:cxn ang="0">
                  <a:pos x="T10" y="T11"/>
                </a:cxn>
                <a:cxn ang="0">
                  <a:pos x="T12" y="T13"/>
                </a:cxn>
              </a:cxnLst>
              <a:rect l="0" t="0" r="r" b="b"/>
              <a:pathLst>
                <a:path w="13" h="18">
                  <a:moveTo>
                    <a:pt x="1" y="1"/>
                  </a:moveTo>
                  <a:cubicBezTo>
                    <a:pt x="0" y="1"/>
                    <a:pt x="0" y="0"/>
                    <a:pt x="0" y="0"/>
                  </a:cubicBezTo>
                  <a:cubicBezTo>
                    <a:pt x="0" y="10"/>
                    <a:pt x="0" y="10"/>
                    <a:pt x="0" y="10"/>
                  </a:cubicBezTo>
                  <a:cubicBezTo>
                    <a:pt x="0" y="11"/>
                    <a:pt x="0" y="11"/>
                    <a:pt x="1" y="12"/>
                  </a:cubicBezTo>
                  <a:cubicBezTo>
                    <a:pt x="13" y="18"/>
                    <a:pt x="13" y="18"/>
                    <a:pt x="13" y="18"/>
                  </a:cubicBezTo>
                  <a:cubicBezTo>
                    <a:pt x="13" y="8"/>
                    <a:pt x="13" y="8"/>
                    <a:pt x="13" y="8"/>
                  </a:cubicBezTo>
                  <a:lnTo>
                    <a:pt x="1" y="1"/>
                  </a:ln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7" name="Freeform 446">
              <a:extLst>
                <a:ext uri="{FF2B5EF4-FFF2-40B4-BE49-F238E27FC236}">
                  <a16:creationId xmlns:a16="http://schemas.microsoft.com/office/drawing/2014/main" id="{77F88BE8-E2AC-062F-B2EA-1A07935D6976}"/>
                </a:ext>
              </a:extLst>
            </p:cNvPr>
            <p:cNvSpPr>
              <a:spLocks/>
            </p:cNvSpPr>
            <p:nvPr/>
          </p:nvSpPr>
          <p:spPr bwMode="auto">
            <a:xfrm>
              <a:off x="7286" y="3058"/>
              <a:ext cx="80" cy="96"/>
            </a:xfrm>
            <a:custGeom>
              <a:avLst/>
              <a:gdLst>
                <a:gd name="T0" fmla="*/ 80 w 80"/>
                <a:gd name="T1" fmla="*/ 0 h 96"/>
                <a:gd name="T2" fmla="*/ 80 w 80"/>
                <a:gd name="T3" fmla="*/ 51 h 96"/>
                <a:gd name="T4" fmla="*/ 0 w 80"/>
                <a:gd name="T5" fmla="*/ 96 h 96"/>
                <a:gd name="T6" fmla="*/ 0 w 80"/>
                <a:gd name="T7" fmla="*/ 46 h 96"/>
                <a:gd name="T8" fmla="*/ 80 w 80"/>
                <a:gd name="T9" fmla="*/ 0 h 96"/>
              </a:gdLst>
              <a:ahLst/>
              <a:cxnLst>
                <a:cxn ang="0">
                  <a:pos x="T0" y="T1"/>
                </a:cxn>
                <a:cxn ang="0">
                  <a:pos x="T2" y="T3"/>
                </a:cxn>
                <a:cxn ang="0">
                  <a:pos x="T4" y="T5"/>
                </a:cxn>
                <a:cxn ang="0">
                  <a:pos x="T6" y="T7"/>
                </a:cxn>
                <a:cxn ang="0">
                  <a:pos x="T8" y="T9"/>
                </a:cxn>
              </a:cxnLst>
              <a:rect l="0" t="0" r="r" b="b"/>
              <a:pathLst>
                <a:path w="80" h="96">
                  <a:moveTo>
                    <a:pt x="80" y="0"/>
                  </a:moveTo>
                  <a:lnTo>
                    <a:pt x="80" y="51"/>
                  </a:lnTo>
                  <a:lnTo>
                    <a:pt x="0" y="96"/>
                  </a:lnTo>
                  <a:lnTo>
                    <a:pt x="0" y="46"/>
                  </a:lnTo>
                  <a:lnTo>
                    <a:pt x="80" y="0"/>
                  </a:lnTo>
                  <a:close/>
                </a:path>
              </a:pathLst>
            </a:custGeom>
            <a:solidFill>
              <a:srgbClr val="00C3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8" name="Freeform 447">
              <a:extLst>
                <a:ext uri="{FF2B5EF4-FFF2-40B4-BE49-F238E27FC236}">
                  <a16:creationId xmlns:a16="http://schemas.microsoft.com/office/drawing/2014/main" id="{A39318BA-7CBF-B317-6129-8683C1A9A4CE}"/>
                </a:ext>
              </a:extLst>
            </p:cNvPr>
            <p:cNvSpPr>
              <a:spLocks/>
            </p:cNvSpPr>
            <p:nvPr/>
          </p:nvSpPr>
          <p:spPr bwMode="auto">
            <a:xfrm>
              <a:off x="7220" y="3018"/>
              <a:ext cx="146" cy="86"/>
            </a:xfrm>
            <a:custGeom>
              <a:avLst/>
              <a:gdLst>
                <a:gd name="T0" fmla="*/ 29 w 29"/>
                <a:gd name="T1" fmla="*/ 8 h 17"/>
                <a:gd name="T2" fmla="*/ 13 w 29"/>
                <a:gd name="T3" fmla="*/ 17 h 17"/>
                <a:gd name="T4" fmla="*/ 1 w 29"/>
                <a:gd name="T5" fmla="*/ 10 h 17"/>
                <a:gd name="T6" fmla="*/ 1 w 29"/>
                <a:gd name="T7" fmla="*/ 8 h 17"/>
                <a:gd name="T8" fmla="*/ 13 w 29"/>
                <a:gd name="T9" fmla="*/ 1 h 17"/>
                <a:gd name="T10" fmla="*/ 17 w 29"/>
                <a:gd name="T11" fmla="*/ 1 h 17"/>
                <a:gd name="T12" fmla="*/ 29 w 29"/>
                <a:gd name="T13" fmla="*/ 8 h 17"/>
              </a:gdLst>
              <a:ahLst/>
              <a:cxnLst>
                <a:cxn ang="0">
                  <a:pos x="T0" y="T1"/>
                </a:cxn>
                <a:cxn ang="0">
                  <a:pos x="T2" y="T3"/>
                </a:cxn>
                <a:cxn ang="0">
                  <a:pos x="T4" y="T5"/>
                </a:cxn>
                <a:cxn ang="0">
                  <a:pos x="T6" y="T7"/>
                </a:cxn>
                <a:cxn ang="0">
                  <a:pos x="T8" y="T9"/>
                </a:cxn>
                <a:cxn ang="0">
                  <a:pos x="T10" y="T11"/>
                </a:cxn>
                <a:cxn ang="0">
                  <a:pos x="T12" y="T13"/>
                </a:cxn>
              </a:cxnLst>
              <a:rect l="0" t="0" r="r" b="b"/>
              <a:pathLst>
                <a:path w="29" h="17">
                  <a:moveTo>
                    <a:pt x="29" y="8"/>
                  </a:moveTo>
                  <a:cubicBezTo>
                    <a:pt x="13" y="17"/>
                    <a:pt x="13" y="17"/>
                    <a:pt x="13" y="17"/>
                  </a:cubicBezTo>
                  <a:cubicBezTo>
                    <a:pt x="1" y="10"/>
                    <a:pt x="1" y="10"/>
                    <a:pt x="1" y="10"/>
                  </a:cubicBezTo>
                  <a:cubicBezTo>
                    <a:pt x="0" y="9"/>
                    <a:pt x="0" y="8"/>
                    <a:pt x="1" y="8"/>
                  </a:cubicBezTo>
                  <a:cubicBezTo>
                    <a:pt x="13" y="1"/>
                    <a:pt x="13" y="1"/>
                    <a:pt x="13" y="1"/>
                  </a:cubicBezTo>
                  <a:cubicBezTo>
                    <a:pt x="14" y="0"/>
                    <a:pt x="16" y="0"/>
                    <a:pt x="17" y="1"/>
                  </a:cubicBezTo>
                  <a:lnTo>
                    <a:pt x="29" y="8"/>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9" name="Freeform 448">
              <a:extLst>
                <a:ext uri="{FF2B5EF4-FFF2-40B4-BE49-F238E27FC236}">
                  <a16:creationId xmlns:a16="http://schemas.microsoft.com/office/drawing/2014/main" id="{03AF3CE9-D011-347A-FD78-5CFA1520B30C}"/>
                </a:ext>
              </a:extLst>
            </p:cNvPr>
            <p:cNvSpPr>
              <a:spLocks/>
            </p:cNvSpPr>
            <p:nvPr/>
          </p:nvSpPr>
          <p:spPr bwMode="auto">
            <a:xfrm>
              <a:off x="7326" y="3079"/>
              <a:ext cx="81" cy="100"/>
            </a:xfrm>
            <a:custGeom>
              <a:avLst/>
              <a:gdLst>
                <a:gd name="T0" fmla="*/ 81 w 81"/>
                <a:gd name="T1" fmla="*/ 0 h 100"/>
                <a:gd name="T2" fmla="*/ 81 w 81"/>
                <a:gd name="T3" fmla="*/ 55 h 100"/>
                <a:gd name="T4" fmla="*/ 0 w 81"/>
                <a:gd name="T5" fmla="*/ 100 h 100"/>
                <a:gd name="T6" fmla="*/ 0 w 81"/>
                <a:gd name="T7" fmla="*/ 50 h 100"/>
                <a:gd name="T8" fmla="*/ 81 w 81"/>
                <a:gd name="T9" fmla="*/ 0 h 100"/>
              </a:gdLst>
              <a:ahLst/>
              <a:cxnLst>
                <a:cxn ang="0">
                  <a:pos x="T0" y="T1"/>
                </a:cxn>
                <a:cxn ang="0">
                  <a:pos x="T2" y="T3"/>
                </a:cxn>
                <a:cxn ang="0">
                  <a:pos x="T4" y="T5"/>
                </a:cxn>
                <a:cxn ang="0">
                  <a:pos x="T6" y="T7"/>
                </a:cxn>
                <a:cxn ang="0">
                  <a:pos x="T8" y="T9"/>
                </a:cxn>
              </a:cxnLst>
              <a:rect l="0" t="0" r="r" b="b"/>
              <a:pathLst>
                <a:path w="81" h="100">
                  <a:moveTo>
                    <a:pt x="81" y="0"/>
                  </a:moveTo>
                  <a:lnTo>
                    <a:pt x="81" y="55"/>
                  </a:lnTo>
                  <a:lnTo>
                    <a:pt x="0" y="100"/>
                  </a:lnTo>
                  <a:lnTo>
                    <a:pt x="0" y="50"/>
                  </a:lnTo>
                  <a:lnTo>
                    <a:pt x="81" y="0"/>
                  </a:ln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0" name="Freeform 449">
              <a:extLst>
                <a:ext uri="{FF2B5EF4-FFF2-40B4-BE49-F238E27FC236}">
                  <a16:creationId xmlns:a16="http://schemas.microsoft.com/office/drawing/2014/main" id="{BAB761E1-AF2F-7CD3-3952-C052B7EB3B2C}"/>
                </a:ext>
              </a:extLst>
            </p:cNvPr>
            <p:cNvSpPr>
              <a:spLocks/>
            </p:cNvSpPr>
            <p:nvPr/>
          </p:nvSpPr>
          <p:spPr bwMode="auto">
            <a:xfrm>
              <a:off x="7286" y="3104"/>
              <a:ext cx="40" cy="75"/>
            </a:xfrm>
            <a:custGeom>
              <a:avLst/>
              <a:gdLst>
                <a:gd name="T0" fmla="*/ 40 w 40"/>
                <a:gd name="T1" fmla="*/ 25 h 75"/>
                <a:gd name="T2" fmla="*/ 40 w 40"/>
                <a:gd name="T3" fmla="*/ 75 h 75"/>
                <a:gd name="T4" fmla="*/ 0 w 40"/>
                <a:gd name="T5" fmla="*/ 50 h 75"/>
                <a:gd name="T6" fmla="*/ 0 w 40"/>
                <a:gd name="T7" fmla="*/ 0 h 75"/>
                <a:gd name="T8" fmla="*/ 40 w 40"/>
                <a:gd name="T9" fmla="*/ 25 h 75"/>
              </a:gdLst>
              <a:ahLst/>
              <a:cxnLst>
                <a:cxn ang="0">
                  <a:pos x="T0" y="T1"/>
                </a:cxn>
                <a:cxn ang="0">
                  <a:pos x="T2" y="T3"/>
                </a:cxn>
                <a:cxn ang="0">
                  <a:pos x="T4" y="T5"/>
                </a:cxn>
                <a:cxn ang="0">
                  <a:pos x="T6" y="T7"/>
                </a:cxn>
                <a:cxn ang="0">
                  <a:pos x="T8" y="T9"/>
                </a:cxn>
              </a:cxnLst>
              <a:rect l="0" t="0" r="r" b="b"/>
              <a:pathLst>
                <a:path w="40" h="75">
                  <a:moveTo>
                    <a:pt x="40" y="25"/>
                  </a:moveTo>
                  <a:lnTo>
                    <a:pt x="40" y="75"/>
                  </a:lnTo>
                  <a:lnTo>
                    <a:pt x="0" y="50"/>
                  </a:lnTo>
                  <a:lnTo>
                    <a:pt x="0" y="0"/>
                  </a:lnTo>
                  <a:lnTo>
                    <a:pt x="40" y="25"/>
                  </a:ln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1" name="Freeform 450">
              <a:extLst>
                <a:ext uri="{FF2B5EF4-FFF2-40B4-BE49-F238E27FC236}">
                  <a16:creationId xmlns:a16="http://schemas.microsoft.com/office/drawing/2014/main" id="{0CFE89F4-F191-4F6B-953D-5716ADB422F4}"/>
                </a:ext>
              </a:extLst>
            </p:cNvPr>
            <p:cNvSpPr>
              <a:spLocks/>
            </p:cNvSpPr>
            <p:nvPr/>
          </p:nvSpPr>
          <p:spPr bwMode="auto">
            <a:xfrm>
              <a:off x="7286" y="3058"/>
              <a:ext cx="121" cy="71"/>
            </a:xfrm>
            <a:custGeom>
              <a:avLst/>
              <a:gdLst>
                <a:gd name="T0" fmla="*/ 121 w 121"/>
                <a:gd name="T1" fmla="*/ 21 h 71"/>
                <a:gd name="T2" fmla="*/ 40 w 121"/>
                <a:gd name="T3" fmla="*/ 71 h 71"/>
                <a:gd name="T4" fmla="*/ 0 w 121"/>
                <a:gd name="T5" fmla="*/ 46 h 71"/>
                <a:gd name="T6" fmla="*/ 80 w 121"/>
                <a:gd name="T7" fmla="*/ 0 h 71"/>
                <a:gd name="T8" fmla="*/ 121 w 121"/>
                <a:gd name="T9" fmla="*/ 21 h 71"/>
              </a:gdLst>
              <a:ahLst/>
              <a:cxnLst>
                <a:cxn ang="0">
                  <a:pos x="T0" y="T1"/>
                </a:cxn>
                <a:cxn ang="0">
                  <a:pos x="T2" y="T3"/>
                </a:cxn>
                <a:cxn ang="0">
                  <a:pos x="T4" y="T5"/>
                </a:cxn>
                <a:cxn ang="0">
                  <a:pos x="T6" y="T7"/>
                </a:cxn>
                <a:cxn ang="0">
                  <a:pos x="T8" y="T9"/>
                </a:cxn>
              </a:cxnLst>
              <a:rect l="0" t="0" r="r" b="b"/>
              <a:pathLst>
                <a:path w="121" h="71">
                  <a:moveTo>
                    <a:pt x="121" y="21"/>
                  </a:moveTo>
                  <a:lnTo>
                    <a:pt x="40" y="71"/>
                  </a:lnTo>
                  <a:lnTo>
                    <a:pt x="0" y="46"/>
                  </a:lnTo>
                  <a:lnTo>
                    <a:pt x="80" y="0"/>
                  </a:lnTo>
                  <a:lnTo>
                    <a:pt x="121" y="2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2" name="Freeform 451">
              <a:extLst>
                <a:ext uri="{FF2B5EF4-FFF2-40B4-BE49-F238E27FC236}">
                  <a16:creationId xmlns:a16="http://schemas.microsoft.com/office/drawing/2014/main" id="{4FEAA472-3523-21BB-B332-5B02E164E744}"/>
                </a:ext>
              </a:extLst>
            </p:cNvPr>
            <p:cNvSpPr>
              <a:spLocks/>
            </p:cNvSpPr>
            <p:nvPr/>
          </p:nvSpPr>
          <p:spPr bwMode="auto">
            <a:xfrm>
              <a:off x="7326" y="3124"/>
              <a:ext cx="146" cy="96"/>
            </a:xfrm>
            <a:custGeom>
              <a:avLst/>
              <a:gdLst>
                <a:gd name="T0" fmla="*/ 28 w 29"/>
                <a:gd name="T1" fmla="*/ 1 h 19"/>
                <a:gd name="T2" fmla="*/ 16 w 29"/>
                <a:gd name="T3" fmla="*/ 8 h 19"/>
                <a:gd name="T4" fmla="*/ 12 w 29"/>
                <a:gd name="T5" fmla="*/ 8 h 19"/>
                <a:gd name="T6" fmla="*/ 0 w 29"/>
                <a:gd name="T7" fmla="*/ 1 h 19"/>
                <a:gd name="T8" fmla="*/ 0 w 29"/>
                <a:gd name="T9" fmla="*/ 11 h 19"/>
                <a:gd name="T10" fmla="*/ 12 w 29"/>
                <a:gd name="T11" fmla="*/ 18 h 19"/>
                <a:gd name="T12" fmla="*/ 16 w 29"/>
                <a:gd name="T13" fmla="*/ 18 h 19"/>
                <a:gd name="T14" fmla="*/ 28 w 29"/>
                <a:gd name="T15" fmla="*/ 11 h 19"/>
                <a:gd name="T16" fmla="*/ 29 w 29"/>
                <a:gd name="T17" fmla="*/ 10 h 19"/>
                <a:gd name="T18" fmla="*/ 29 w 29"/>
                <a:gd name="T19" fmla="*/ 0 h 19"/>
                <a:gd name="T20" fmla="*/ 28 w 29"/>
                <a:gd name="T21"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 h="19">
                  <a:moveTo>
                    <a:pt x="28" y="1"/>
                  </a:moveTo>
                  <a:cubicBezTo>
                    <a:pt x="16" y="8"/>
                    <a:pt x="16" y="8"/>
                    <a:pt x="16" y="8"/>
                  </a:cubicBezTo>
                  <a:cubicBezTo>
                    <a:pt x="15" y="8"/>
                    <a:pt x="13" y="8"/>
                    <a:pt x="12" y="8"/>
                  </a:cubicBezTo>
                  <a:cubicBezTo>
                    <a:pt x="0" y="1"/>
                    <a:pt x="0" y="1"/>
                    <a:pt x="0" y="1"/>
                  </a:cubicBezTo>
                  <a:cubicBezTo>
                    <a:pt x="0" y="11"/>
                    <a:pt x="0" y="11"/>
                    <a:pt x="0" y="11"/>
                  </a:cubicBezTo>
                  <a:cubicBezTo>
                    <a:pt x="12" y="18"/>
                    <a:pt x="12" y="18"/>
                    <a:pt x="12" y="18"/>
                  </a:cubicBezTo>
                  <a:cubicBezTo>
                    <a:pt x="13" y="19"/>
                    <a:pt x="15" y="19"/>
                    <a:pt x="16" y="18"/>
                  </a:cubicBezTo>
                  <a:cubicBezTo>
                    <a:pt x="28" y="11"/>
                    <a:pt x="28" y="11"/>
                    <a:pt x="28" y="11"/>
                  </a:cubicBezTo>
                  <a:cubicBezTo>
                    <a:pt x="28" y="11"/>
                    <a:pt x="29" y="11"/>
                    <a:pt x="29" y="10"/>
                  </a:cubicBezTo>
                  <a:cubicBezTo>
                    <a:pt x="29" y="0"/>
                    <a:pt x="29" y="0"/>
                    <a:pt x="29" y="0"/>
                  </a:cubicBezTo>
                  <a:cubicBezTo>
                    <a:pt x="29" y="0"/>
                    <a:pt x="28" y="0"/>
                    <a:pt x="28" y="1"/>
                  </a:cubicBezTo>
                  <a:close/>
                </a:path>
              </a:pathLst>
            </a:custGeom>
            <a:solidFill>
              <a:srgbClr val="D34C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3" name="Freeform 452">
              <a:extLst>
                <a:ext uri="{FF2B5EF4-FFF2-40B4-BE49-F238E27FC236}">
                  <a16:creationId xmlns:a16="http://schemas.microsoft.com/office/drawing/2014/main" id="{9FB850B8-34E8-B7DA-6A95-739BF4ED250E}"/>
                </a:ext>
              </a:extLst>
            </p:cNvPr>
            <p:cNvSpPr>
              <a:spLocks/>
            </p:cNvSpPr>
            <p:nvPr/>
          </p:nvSpPr>
          <p:spPr bwMode="auto">
            <a:xfrm>
              <a:off x="7326" y="3079"/>
              <a:ext cx="146" cy="85"/>
            </a:xfrm>
            <a:custGeom>
              <a:avLst/>
              <a:gdLst>
                <a:gd name="T0" fmla="*/ 28 w 29"/>
                <a:gd name="T1" fmla="*/ 7 h 17"/>
                <a:gd name="T2" fmla="*/ 28 w 29"/>
                <a:gd name="T3" fmla="*/ 10 h 17"/>
                <a:gd name="T4" fmla="*/ 16 w 29"/>
                <a:gd name="T5" fmla="*/ 17 h 17"/>
                <a:gd name="T6" fmla="*/ 12 w 29"/>
                <a:gd name="T7" fmla="*/ 17 h 17"/>
                <a:gd name="T8" fmla="*/ 0 w 29"/>
                <a:gd name="T9" fmla="*/ 10 h 17"/>
                <a:gd name="T10" fmla="*/ 16 w 29"/>
                <a:gd name="T11" fmla="*/ 0 h 17"/>
                <a:gd name="T12" fmla="*/ 28 w 29"/>
                <a:gd name="T13" fmla="*/ 7 h 17"/>
              </a:gdLst>
              <a:ahLst/>
              <a:cxnLst>
                <a:cxn ang="0">
                  <a:pos x="T0" y="T1"/>
                </a:cxn>
                <a:cxn ang="0">
                  <a:pos x="T2" y="T3"/>
                </a:cxn>
                <a:cxn ang="0">
                  <a:pos x="T4" y="T5"/>
                </a:cxn>
                <a:cxn ang="0">
                  <a:pos x="T6" y="T7"/>
                </a:cxn>
                <a:cxn ang="0">
                  <a:pos x="T8" y="T9"/>
                </a:cxn>
                <a:cxn ang="0">
                  <a:pos x="T10" y="T11"/>
                </a:cxn>
                <a:cxn ang="0">
                  <a:pos x="T12" y="T13"/>
                </a:cxn>
              </a:cxnLst>
              <a:rect l="0" t="0" r="r" b="b"/>
              <a:pathLst>
                <a:path w="29" h="17">
                  <a:moveTo>
                    <a:pt x="28" y="7"/>
                  </a:moveTo>
                  <a:cubicBezTo>
                    <a:pt x="29" y="8"/>
                    <a:pt x="29" y="9"/>
                    <a:pt x="28" y="10"/>
                  </a:cubicBezTo>
                  <a:cubicBezTo>
                    <a:pt x="16" y="17"/>
                    <a:pt x="16" y="17"/>
                    <a:pt x="16" y="17"/>
                  </a:cubicBezTo>
                  <a:cubicBezTo>
                    <a:pt x="15" y="17"/>
                    <a:pt x="13" y="17"/>
                    <a:pt x="12" y="17"/>
                  </a:cubicBezTo>
                  <a:cubicBezTo>
                    <a:pt x="0" y="10"/>
                    <a:pt x="0" y="10"/>
                    <a:pt x="0" y="10"/>
                  </a:cubicBezTo>
                  <a:cubicBezTo>
                    <a:pt x="16" y="0"/>
                    <a:pt x="16" y="0"/>
                    <a:pt x="16" y="0"/>
                  </a:cubicBezTo>
                  <a:lnTo>
                    <a:pt x="28" y="7"/>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4" name="Freeform 453">
              <a:extLst>
                <a:ext uri="{FF2B5EF4-FFF2-40B4-BE49-F238E27FC236}">
                  <a16:creationId xmlns:a16="http://schemas.microsoft.com/office/drawing/2014/main" id="{7DF56791-91D2-5B90-AA87-78A411C1631B}"/>
                </a:ext>
              </a:extLst>
            </p:cNvPr>
            <p:cNvSpPr>
              <a:spLocks/>
            </p:cNvSpPr>
            <p:nvPr/>
          </p:nvSpPr>
          <p:spPr bwMode="auto">
            <a:xfrm>
              <a:off x="5780" y="2600"/>
              <a:ext cx="1475" cy="856"/>
            </a:xfrm>
            <a:custGeom>
              <a:avLst/>
              <a:gdLst>
                <a:gd name="T0" fmla="*/ 175 w 293"/>
                <a:gd name="T1" fmla="*/ 3 h 170"/>
                <a:gd name="T2" fmla="*/ 4 w 293"/>
                <a:gd name="T3" fmla="*/ 101 h 170"/>
                <a:gd name="T4" fmla="*/ 5 w 293"/>
                <a:gd name="T5" fmla="*/ 110 h 170"/>
                <a:gd name="T6" fmla="*/ 104 w 293"/>
                <a:gd name="T7" fmla="*/ 167 h 170"/>
                <a:gd name="T8" fmla="*/ 119 w 293"/>
                <a:gd name="T9" fmla="*/ 167 h 170"/>
                <a:gd name="T10" fmla="*/ 290 w 293"/>
                <a:gd name="T11" fmla="*/ 69 h 170"/>
                <a:gd name="T12" fmla="*/ 288 w 293"/>
                <a:gd name="T13" fmla="*/ 60 h 170"/>
                <a:gd name="T14" fmla="*/ 190 w 293"/>
                <a:gd name="T15" fmla="*/ 3 h 170"/>
                <a:gd name="T16" fmla="*/ 175 w 293"/>
                <a:gd name="T17" fmla="*/ 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3" h="170">
                  <a:moveTo>
                    <a:pt x="175" y="3"/>
                  </a:moveTo>
                  <a:cubicBezTo>
                    <a:pt x="4" y="101"/>
                    <a:pt x="4" y="101"/>
                    <a:pt x="4" y="101"/>
                  </a:cubicBezTo>
                  <a:cubicBezTo>
                    <a:pt x="0" y="103"/>
                    <a:pt x="1" y="107"/>
                    <a:pt x="5" y="110"/>
                  </a:cubicBezTo>
                  <a:cubicBezTo>
                    <a:pt x="104" y="167"/>
                    <a:pt x="104" y="167"/>
                    <a:pt x="104" y="167"/>
                  </a:cubicBezTo>
                  <a:cubicBezTo>
                    <a:pt x="109" y="169"/>
                    <a:pt x="115" y="170"/>
                    <a:pt x="119" y="167"/>
                  </a:cubicBezTo>
                  <a:cubicBezTo>
                    <a:pt x="290" y="69"/>
                    <a:pt x="290" y="69"/>
                    <a:pt x="290" y="69"/>
                  </a:cubicBezTo>
                  <a:cubicBezTo>
                    <a:pt x="293" y="67"/>
                    <a:pt x="293" y="63"/>
                    <a:pt x="288" y="60"/>
                  </a:cubicBezTo>
                  <a:cubicBezTo>
                    <a:pt x="190" y="3"/>
                    <a:pt x="190" y="3"/>
                    <a:pt x="190" y="3"/>
                  </a:cubicBezTo>
                  <a:cubicBezTo>
                    <a:pt x="185" y="1"/>
                    <a:pt x="178" y="0"/>
                    <a:pt x="175"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5" name="Freeform 454">
              <a:extLst>
                <a:ext uri="{FF2B5EF4-FFF2-40B4-BE49-F238E27FC236}">
                  <a16:creationId xmlns:a16="http://schemas.microsoft.com/office/drawing/2014/main" id="{0BF443A2-F9CD-BF30-1C37-4BFC7E647C46}"/>
                </a:ext>
              </a:extLst>
            </p:cNvPr>
            <p:cNvSpPr>
              <a:spLocks/>
            </p:cNvSpPr>
            <p:nvPr/>
          </p:nvSpPr>
          <p:spPr bwMode="auto">
            <a:xfrm>
              <a:off x="6732" y="2741"/>
              <a:ext cx="387" cy="222"/>
            </a:xfrm>
            <a:custGeom>
              <a:avLst/>
              <a:gdLst>
                <a:gd name="T0" fmla="*/ 0 w 387"/>
                <a:gd name="T1" fmla="*/ 30 h 222"/>
                <a:gd name="T2" fmla="*/ 60 w 387"/>
                <a:gd name="T3" fmla="*/ 0 h 222"/>
                <a:gd name="T4" fmla="*/ 387 w 387"/>
                <a:gd name="T5" fmla="*/ 191 h 222"/>
                <a:gd name="T6" fmla="*/ 332 w 387"/>
                <a:gd name="T7" fmla="*/ 222 h 222"/>
                <a:gd name="T8" fmla="*/ 0 w 387"/>
                <a:gd name="T9" fmla="*/ 30 h 222"/>
              </a:gdLst>
              <a:ahLst/>
              <a:cxnLst>
                <a:cxn ang="0">
                  <a:pos x="T0" y="T1"/>
                </a:cxn>
                <a:cxn ang="0">
                  <a:pos x="T2" y="T3"/>
                </a:cxn>
                <a:cxn ang="0">
                  <a:pos x="T4" y="T5"/>
                </a:cxn>
                <a:cxn ang="0">
                  <a:pos x="T6" y="T7"/>
                </a:cxn>
                <a:cxn ang="0">
                  <a:pos x="T8" y="T9"/>
                </a:cxn>
              </a:cxnLst>
              <a:rect l="0" t="0" r="r" b="b"/>
              <a:pathLst>
                <a:path w="387" h="222">
                  <a:moveTo>
                    <a:pt x="0" y="30"/>
                  </a:moveTo>
                  <a:lnTo>
                    <a:pt x="60" y="0"/>
                  </a:lnTo>
                  <a:lnTo>
                    <a:pt x="387" y="191"/>
                  </a:lnTo>
                  <a:lnTo>
                    <a:pt x="332" y="222"/>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6" name="Freeform 455">
              <a:extLst>
                <a:ext uri="{FF2B5EF4-FFF2-40B4-BE49-F238E27FC236}">
                  <a16:creationId xmlns:a16="http://schemas.microsoft.com/office/drawing/2014/main" id="{7A21BE0F-FC0A-91AA-D1D7-2770105F7541}"/>
                </a:ext>
              </a:extLst>
            </p:cNvPr>
            <p:cNvSpPr>
              <a:spLocks/>
            </p:cNvSpPr>
            <p:nvPr/>
          </p:nvSpPr>
          <p:spPr bwMode="auto">
            <a:xfrm>
              <a:off x="6616" y="2812"/>
              <a:ext cx="383" cy="221"/>
            </a:xfrm>
            <a:custGeom>
              <a:avLst/>
              <a:gdLst>
                <a:gd name="T0" fmla="*/ 0 w 383"/>
                <a:gd name="T1" fmla="*/ 30 h 221"/>
                <a:gd name="T2" fmla="*/ 55 w 383"/>
                <a:gd name="T3" fmla="*/ 0 h 221"/>
                <a:gd name="T4" fmla="*/ 383 w 383"/>
                <a:gd name="T5" fmla="*/ 186 h 221"/>
                <a:gd name="T6" fmla="*/ 327 w 383"/>
                <a:gd name="T7" fmla="*/ 221 h 221"/>
                <a:gd name="T8" fmla="*/ 0 w 383"/>
                <a:gd name="T9" fmla="*/ 30 h 221"/>
              </a:gdLst>
              <a:ahLst/>
              <a:cxnLst>
                <a:cxn ang="0">
                  <a:pos x="T0" y="T1"/>
                </a:cxn>
                <a:cxn ang="0">
                  <a:pos x="T2" y="T3"/>
                </a:cxn>
                <a:cxn ang="0">
                  <a:pos x="T4" y="T5"/>
                </a:cxn>
                <a:cxn ang="0">
                  <a:pos x="T6" y="T7"/>
                </a:cxn>
                <a:cxn ang="0">
                  <a:pos x="T8" y="T9"/>
                </a:cxn>
              </a:cxnLst>
              <a:rect l="0" t="0" r="r" b="b"/>
              <a:pathLst>
                <a:path w="383" h="221">
                  <a:moveTo>
                    <a:pt x="0" y="30"/>
                  </a:moveTo>
                  <a:lnTo>
                    <a:pt x="55" y="0"/>
                  </a:lnTo>
                  <a:lnTo>
                    <a:pt x="383" y="186"/>
                  </a:lnTo>
                  <a:lnTo>
                    <a:pt x="327" y="221"/>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7" name="Freeform 456">
              <a:extLst>
                <a:ext uri="{FF2B5EF4-FFF2-40B4-BE49-F238E27FC236}">
                  <a16:creationId xmlns:a16="http://schemas.microsoft.com/office/drawing/2014/main" id="{0B3F9812-F828-3C35-EC91-B503240F360E}"/>
                </a:ext>
              </a:extLst>
            </p:cNvPr>
            <p:cNvSpPr>
              <a:spLocks/>
            </p:cNvSpPr>
            <p:nvPr/>
          </p:nvSpPr>
          <p:spPr bwMode="auto">
            <a:xfrm>
              <a:off x="6495" y="2882"/>
              <a:ext cx="383" cy="222"/>
            </a:xfrm>
            <a:custGeom>
              <a:avLst/>
              <a:gdLst>
                <a:gd name="T0" fmla="*/ 0 w 383"/>
                <a:gd name="T1" fmla="*/ 30 h 222"/>
                <a:gd name="T2" fmla="*/ 55 w 383"/>
                <a:gd name="T3" fmla="*/ 0 h 222"/>
                <a:gd name="T4" fmla="*/ 383 w 383"/>
                <a:gd name="T5" fmla="*/ 186 h 222"/>
                <a:gd name="T6" fmla="*/ 327 w 383"/>
                <a:gd name="T7" fmla="*/ 222 h 222"/>
                <a:gd name="T8" fmla="*/ 0 w 383"/>
                <a:gd name="T9" fmla="*/ 30 h 222"/>
              </a:gdLst>
              <a:ahLst/>
              <a:cxnLst>
                <a:cxn ang="0">
                  <a:pos x="T0" y="T1"/>
                </a:cxn>
                <a:cxn ang="0">
                  <a:pos x="T2" y="T3"/>
                </a:cxn>
                <a:cxn ang="0">
                  <a:pos x="T4" y="T5"/>
                </a:cxn>
                <a:cxn ang="0">
                  <a:pos x="T6" y="T7"/>
                </a:cxn>
                <a:cxn ang="0">
                  <a:pos x="T8" y="T9"/>
                </a:cxn>
              </a:cxnLst>
              <a:rect l="0" t="0" r="r" b="b"/>
              <a:pathLst>
                <a:path w="383" h="222">
                  <a:moveTo>
                    <a:pt x="0" y="30"/>
                  </a:moveTo>
                  <a:lnTo>
                    <a:pt x="55" y="0"/>
                  </a:lnTo>
                  <a:lnTo>
                    <a:pt x="383" y="186"/>
                  </a:lnTo>
                  <a:lnTo>
                    <a:pt x="327" y="222"/>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8" name="Freeform 457">
              <a:extLst>
                <a:ext uri="{FF2B5EF4-FFF2-40B4-BE49-F238E27FC236}">
                  <a16:creationId xmlns:a16="http://schemas.microsoft.com/office/drawing/2014/main" id="{6CAD3E4C-6458-2157-0185-0ED745BBBE3D}"/>
                </a:ext>
              </a:extLst>
            </p:cNvPr>
            <p:cNvSpPr>
              <a:spLocks/>
            </p:cNvSpPr>
            <p:nvPr/>
          </p:nvSpPr>
          <p:spPr bwMode="auto">
            <a:xfrm>
              <a:off x="6374" y="2953"/>
              <a:ext cx="383" cy="221"/>
            </a:xfrm>
            <a:custGeom>
              <a:avLst/>
              <a:gdLst>
                <a:gd name="T0" fmla="*/ 0 w 383"/>
                <a:gd name="T1" fmla="*/ 30 h 221"/>
                <a:gd name="T2" fmla="*/ 56 w 383"/>
                <a:gd name="T3" fmla="*/ 0 h 221"/>
                <a:gd name="T4" fmla="*/ 383 w 383"/>
                <a:gd name="T5" fmla="*/ 186 h 221"/>
                <a:gd name="T6" fmla="*/ 327 w 383"/>
                <a:gd name="T7" fmla="*/ 221 h 221"/>
                <a:gd name="T8" fmla="*/ 0 w 383"/>
                <a:gd name="T9" fmla="*/ 30 h 221"/>
              </a:gdLst>
              <a:ahLst/>
              <a:cxnLst>
                <a:cxn ang="0">
                  <a:pos x="T0" y="T1"/>
                </a:cxn>
                <a:cxn ang="0">
                  <a:pos x="T2" y="T3"/>
                </a:cxn>
                <a:cxn ang="0">
                  <a:pos x="T4" y="T5"/>
                </a:cxn>
                <a:cxn ang="0">
                  <a:pos x="T6" y="T7"/>
                </a:cxn>
                <a:cxn ang="0">
                  <a:pos x="T8" y="T9"/>
                </a:cxn>
              </a:cxnLst>
              <a:rect l="0" t="0" r="r" b="b"/>
              <a:pathLst>
                <a:path w="383" h="221">
                  <a:moveTo>
                    <a:pt x="0" y="30"/>
                  </a:moveTo>
                  <a:lnTo>
                    <a:pt x="56" y="0"/>
                  </a:lnTo>
                  <a:lnTo>
                    <a:pt x="383" y="186"/>
                  </a:lnTo>
                  <a:lnTo>
                    <a:pt x="327" y="221"/>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9" name="Freeform 458">
              <a:extLst>
                <a:ext uri="{FF2B5EF4-FFF2-40B4-BE49-F238E27FC236}">
                  <a16:creationId xmlns:a16="http://schemas.microsoft.com/office/drawing/2014/main" id="{74E8F65F-9B1D-061D-102C-37386E07F4B5}"/>
                </a:ext>
              </a:extLst>
            </p:cNvPr>
            <p:cNvSpPr>
              <a:spLocks/>
            </p:cNvSpPr>
            <p:nvPr/>
          </p:nvSpPr>
          <p:spPr bwMode="auto">
            <a:xfrm>
              <a:off x="6253" y="3018"/>
              <a:ext cx="383" cy="222"/>
            </a:xfrm>
            <a:custGeom>
              <a:avLst/>
              <a:gdLst>
                <a:gd name="T0" fmla="*/ 0 w 383"/>
                <a:gd name="T1" fmla="*/ 35 h 222"/>
                <a:gd name="T2" fmla="*/ 56 w 383"/>
                <a:gd name="T3" fmla="*/ 0 h 222"/>
                <a:gd name="T4" fmla="*/ 383 w 383"/>
                <a:gd name="T5" fmla="*/ 191 h 222"/>
                <a:gd name="T6" fmla="*/ 328 w 383"/>
                <a:gd name="T7" fmla="*/ 222 h 222"/>
                <a:gd name="T8" fmla="*/ 0 w 383"/>
                <a:gd name="T9" fmla="*/ 35 h 222"/>
              </a:gdLst>
              <a:ahLst/>
              <a:cxnLst>
                <a:cxn ang="0">
                  <a:pos x="T0" y="T1"/>
                </a:cxn>
                <a:cxn ang="0">
                  <a:pos x="T2" y="T3"/>
                </a:cxn>
                <a:cxn ang="0">
                  <a:pos x="T4" y="T5"/>
                </a:cxn>
                <a:cxn ang="0">
                  <a:pos x="T6" y="T7"/>
                </a:cxn>
                <a:cxn ang="0">
                  <a:pos x="T8" y="T9"/>
                </a:cxn>
              </a:cxnLst>
              <a:rect l="0" t="0" r="r" b="b"/>
              <a:pathLst>
                <a:path w="383" h="222">
                  <a:moveTo>
                    <a:pt x="0" y="35"/>
                  </a:moveTo>
                  <a:lnTo>
                    <a:pt x="56" y="0"/>
                  </a:lnTo>
                  <a:lnTo>
                    <a:pt x="383" y="191"/>
                  </a:lnTo>
                  <a:lnTo>
                    <a:pt x="328" y="222"/>
                  </a:lnTo>
                  <a:lnTo>
                    <a:pt x="0" y="35"/>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0" name="Freeform 459">
              <a:extLst>
                <a:ext uri="{FF2B5EF4-FFF2-40B4-BE49-F238E27FC236}">
                  <a16:creationId xmlns:a16="http://schemas.microsoft.com/office/drawing/2014/main" id="{4A2D22DE-2369-3970-1683-F69E728EBBFD}"/>
                </a:ext>
              </a:extLst>
            </p:cNvPr>
            <p:cNvSpPr>
              <a:spLocks/>
            </p:cNvSpPr>
            <p:nvPr/>
          </p:nvSpPr>
          <p:spPr bwMode="auto">
            <a:xfrm>
              <a:off x="6732" y="2741"/>
              <a:ext cx="141" cy="81"/>
            </a:xfrm>
            <a:custGeom>
              <a:avLst/>
              <a:gdLst>
                <a:gd name="T0" fmla="*/ 0 w 141"/>
                <a:gd name="T1" fmla="*/ 30 h 81"/>
                <a:gd name="T2" fmla="*/ 60 w 141"/>
                <a:gd name="T3" fmla="*/ 0 h 81"/>
                <a:gd name="T4" fmla="*/ 141 w 141"/>
                <a:gd name="T5" fmla="*/ 45 h 81"/>
                <a:gd name="T6" fmla="*/ 85 w 141"/>
                <a:gd name="T7" fmla="*/ 81 h 81"/>
                <a:gd name="T8" fmla="*/ 0 w 141"/>
                <a:gd name="T9" fmla="*/ 30 h 81"/>
              </a:gdLst>
              <a:ahLst/>
              <a:cxnLst>
                <a:cxn ang="0">
                  <a:pos x="T0" y="T1"/>
                </a:cxn>
                <a:cxn ang="0">
                  <a:pos x="T2" y="T3"/>
                </a:cxn>
                <a:cxn ang="0">
                  <a:pos x="T4" y="T5"/>
                </a:cxn>
                <a:cxn ang="0">
                  <a:pos x="T6" y="T7"/>
                </a:cxn>
                <a:cxn ang="0">
                  <a:pos x="T8" y="T9"/>
                </a:cxn>
              </a:cxnLst>
              <a:rect l="0" t="0" r="r" b="b"/>
              <a:pathLst>
                <a:path w="141" h="81">
                  <a:moveTo>
                    <a:pt x="0" y="30"/>
                  </a:moveTo>
                  <a:lnTo>
                    <a:pt x="60" y="0"/>
                  </a:lnTo>
                  <a:lnTo>
                    <a:pt x="141" y="45"/>
                  </a:lnTo>
                  <a:lnTo>
                    <a:pt x="85" y="81"/>
                  </a:lnTo>
                  <a:lnTo>
                    <a:pt x="0" y="30"/>
                  </a:ln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1" name="Freeform 460">
              <a:extLst>
                <a:ext uri="{FF2B5EF4-FFF2-40B4-BE49-F238E27FC236}">
                  <a16:creationId xmlns:a16="http://schemas.microsoft.com/office/drawing/2014/main" id="{768E0EE7-54AF-71A3-1F6A-D436823EDDB5}"/>
                </a:ext>
              </a:extLst>
            </p:cNvPr>
            <p:cNvSpPr>
              <a:spLocks/>
            </p:cNvSpPr>
            <p:nvPr/>
          </p:nvSpPr>
          <p:spPr bwMode="auto">
            <a:xfrm>
              <a:off x="6616" y="2812"/>
              <a:ext cx="247" cy="141"/>
            </a:xfrm>
            <a:custGeom>
              <a:avLst/>
              <a:gdLst>
                <a:gd name="T0" fmla="*/ 0 w 247"/>
                <a:gd name="T1" fmla="*/ 30 h 141"/>
                <a:gd name="T2" fmla="*/ 55 w 247"/>
                <a:gd name="T3" fmla="*/ 0 h 141"/>
                <a:gd name="T4" fmla="*/ 247 w 247"/>
                <a:gd name="T5" fmla="*/ 110 h 141"/>
                <a:gd name="T6" fmla="*/ 191 w 247"/>
                <a:gd name="T7" fmla="*/ 141 h 141"/>
                <a:gd name="T8" fmla="*/ 0 w 247"/>
                <a:gd name="T9" fmla="*/ 30 h 141"/>
              </a:gdLst>
              <a:ahLst/>
              <a:cxnLst>
                <a:cxn ang="0">
                  <a:pos x="T0" y="T1"/>
                </a:cxn>
                <a:cxn ang="0">
                  <a:pos x="T2" y="T3"/>
                </a:cxn>
                <a:cxn ang="0">
                  <a:pos x="T4" y="T5"/>
                </a:cxn>
                <a:cxn ang="0">
                  <a:pos x="T6" y="T7"/>
                </a:cxn>
                <a:cxn ang="0">
                  <a:pos x="T8" y="T9"/>
                </a:cxn>
              </a:cxnLst>
              <a:rect l="0" t="0" r="r" b="b"/>
              <a:pathLst>
                <a:path w="247" h="141">
                  <a:moveTo>
                    <a:pt x="0" y="30"/>
                  </a:moveTo>
                  <a:lnTo>
                    <a:pt x="55" y="0"/>
                  </a:lnTo>
                  <a:lnTo>
                    <a:pt x="247" y="110"/>
                  </a:lnTo>
                  <a:lnTo>
                    <a:pt x="191" y="141"/>
                  </a:lnTo>
                  <a:lnTo>
                    <a:pt x="0" y="30"/>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2" name="Freeform 461">
              <a:extLst>
                <a:ext uri="{FF2B5EF4-FFF2-40B4-BE49-F238E27FC236}">
                  <a16:creationId xmlns:a16="http://schemas.microsoft.com/office/drawing/2014/main" id="{F678A6B5-2FFA-A22A-0FB9-FEDF0988E3C5}"/>
                </a:ext>
              </a:extLst>
            </p:cNvPr>
            <p:cNvSpPr>
              <a:spLocks/>
            </p:cNvSpPr>
            <p:nvPr/>
          </p:nvSpPr>
          <p:spPr bwMode="auto">
            <a:xfrm>
              <a:off x="6495" y="2882"/>
              <a:ext cx="191" cy="111"/>
            </a:xfrm>
            <a:custGeom>
              <a:avLst/>
              <a:gdLst>
                <a:gd name="T0" fmla="*/ 0 w 191"/>
                <a:gd name="T1" fmla="*/ 30 h 111"/>
                <a:gd name="T2" fmla="*/ 55 w 191"/>
                <a:gd name="T3" fmla="*/ 0 h 111"/>
                <a:gd name="T4" fmla="*/ 191 w 191"/>
                <a:gd name="T5" fmla="*/ 81 h 111"/>
                <a:gd name="T6" fmla="*/ 136 w 191"/>
                <a:gd name="T7" fmla="*/ 111 h 111"/>
                <a:gd name="T8" fmla="*/ 0 w 191"/>
                <a:gd name="T9" fmla="*/ 30 h 111"/>
              </a:gdLst>
              <a:ahLst/>
              <a:cxnLst>
                <a:cxn ang="0">
                  <a:pos x="T0" y="T1"/>
                </a:cxn>
                <a:cxn ang="0">
                  <a:pos x="T2" y="T3"/>
                </a:cxn>
                <a:cxn ang="0">
                  <a:pos x="T4" y="T5"/>
                </a:cxn>
                <a:cxn ang="0">
                  <a:pos x="T6" y="T7"/>
                </a:cxn>
                <a:cxn ang="0">
                  <a:pos x="T8" y="T9"/>
                </a:cxn>
              </a:cxnLst>
              <a:rect l="0" t="0" r="r" b="b"/>
              <a:pathLst>
                <a:path w="191" h="111">
                  <a:moveTo>
                    <a:pt x="0" y="30"/>
                  </a:moveTo>
                  <a:lnTo>
                    <a:pt x="55" y="0"/>
                  </a:lnTo>
                  <a:lnTo>
                    <a:pt x="191" y="81"/>
                  </a:lnTo>
                  <a:lnTo>
                    <a:pt x="136" y="111"/>
                  </a:lnTo>
                  <a:lnTo>
                    <a:pt x="0" y="3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3" name="Freeform 462">
              <a:extLst>
                <a:ext uri="{FF2B5EF4-FFF2-40B4-BE49-F238E27FC236}">
                  <a16:creationId xmlns:a16="http://schemas.microsoft.com/office/drawing/2014/main" id="{F064E368-92BF-D8CB-633A-405F535C367D}"/>
                </a:ext>
              </a:extLst>
            </p:cNvPr>
            <p:cNvSpPr>
              <a:spLocks/>
            </p:cNvSpPr>
            <p:nvPr/>
          </p:nvSpPr>
          <p:spPr bwMode="auto">
            <a:xfrm>
              <a:off x="6374" y="2953"/>
              <a:ext cx="292" cy="166"/>
            </a:xfrm>
            <a:custGeom>
              <a:avLst/>
              <a:gdLst>
                <a:gd name="T0" fmla="*/ 0 w 292"/>
                <a:gd name="T1" fmla="*/ 30 h 166"/>
                <a:gd name="T2" fmla="*/ 56 w 292"/>
                <a:gd name="T3" fmla="*/ 0 h 166"/>
                <a:gd name="T4" fmla="*/ 292 w 292"/>
                <a:gd name="T5" fmla="*/ 136 h 166"/>
                <a:gd name="T6" fmla="*/ 237 w 292"/>
                <a:gd name="T7" fmla="*/ 166 h 166"/>
                <a:gd name="T8" fmla="*/ 0 w 292"/>
                <a:gd name="T9" fmla="*/ 30 h 166"/>
              </a:gdLst>
              <a:ahLst/>
              <a:cxnLst>
                <a:cxn ang="0">
                  <a:pos x="T0" y="T1"/>
                </a:cxn>
                <a:cxn ang="0">
                  <a:pos x="T2" y="T3"/>
                </a:cxn>
                <a:cxn ang="0">
                  <a:pos x="T4" y="T5"/>
                </a:cxn>
                <a:cxn ang="0">
                  <a:pos x="T6" y="T7"/>
                </a:cxn>
                <a:cxn ang="0">
                  <a:pos x="T8" y="T9"/>
                </a:cxn>
              </a:cxnLst>
              <a:rect l="0" t="0" r="r" b="b"/>
              <a:pathLst>
                <a:path w="292" h="166">
                  <a:moveTo>
                    <a:pt x="0" y="30"/>
                  </a:moveTo>
                  <a:lnTo>
                    <a:pt x="56" y="0"/>
                  </a:lnTo>
                  <a:lnTo>
                    <a:pt x="292" y="136"/>
                  </a:lnTo>
                  <a:lnTo>
                    <a:pt x="237" y="166"/>
                  </a:lnTo>
                  <a:lnTo>
                    <a:pt x="0"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4" name="Freeform 463">
              <a:extLst>
                <a:ext uri="{FF2B5EF4-FFF2-40B4-BE49-F238E27FC236}">
                  <a16:creationId xmlns:a16="http://schemas.microsoft.com/office/drawing/2014/main" id="{8AA8B750-BBD9-9B93-0259-292F0FB4FB42}"/>
                </a:ext>
              </a:extLst>
            </p:cNvPr>
            <p:cNvSpPr>
              <a:spLocks/>
            </p:cNvSpPr>
            <p:nvPr/>
          </p:nvSpPr>
          <p:spPr bwMode="auto">
            <a:xfrm>
              <a:off x="6253" y="3018"/>
              <a:ext cx="333" cy="196"/>
            </a:xfrm>
            <a:custGeom>
              <a:avLst/>
              <a:gdLst>
                <a:gd name="T0" fmla="*/ 0 w 333"/>
                <a:gd name="T1" fmla="*/ 35 h 196"/>
                <a:gd name="T2" fmla="*/ 56 w 333"/>
                <a:gd name="T3" fmla="*/ 0 h 196"/>
                <a:gd name="T4" fmla="*/ 333 w 333"/>
                <a:gd name="T5" fmla="*/ 161 h 196"/>
                <a:gd name="T6" fmla="*/ 277 w 333"/>
                <a:gd name="T7" fmla="*/ 196 h 196"/>
                <a:gd name="T8" fmla="*/ 0 w 333"/>
                <a:gd name="T9" fmla="*/ 35 h 196"/>
              </a:gdLst>
              <a:ahLst/>
              <a:cxnLst>
                <a:cxn ang="0">
                  <a:pos x="T0" y="T1"/>
                </a:cxn>
                <a:cxn ang="0">
                  <a:pos x="T2" y="T3"/>
                </a:cxn>
                <a:cxn ang="0">
                  <a:pos x="T4" y="T5"/>
                </a:cxn>
                <a:cxn ang="0">
                  <a:pos x="T6" y="T7"/>
                </a:cxn>
                <a:cxn ang="0">
                  <a:pos x="T8" y="T9"/>
                </a:cxn>
              </a:cxnLst>
              <a:rect l="0" t="0" r="r" b="b"/>
              <a:pathLst>
                <a:path w="333" h="196">
                  <a:moveTo>
                    <a:pt x="0" y="35"/>
                  </a:moveTo>
                  <a:lnTo>
                    <a:pt x="56" y="0"/>
                  </a:lnTo>
                  <a:lnTo>
                    <a:pt x="333" y="161"/>
                  </a:lnTo>
                  <a:lnTo>
                    <a:pt x="277" y="196"/>
                  </a:lnTo>
                  <a:lnTo>
                    <a:pt x="0" y="35"/>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5" name="Freeform 464">
              <a:extLst>
                <a:ext uri="{FF2B5EF4-FFF2-40B4-BE49-F238E27FC236}">
                  <a16:creationId xmlns:a16="http://schemas.microsoft.com/office/drawing/2014/main" id="{0142B7B3-B3BF-9FD1-4AF4-95CEA9F10F80}"/>
                </a:ext>
              </a:extLst>
            </p:cNvPr>
            <p:cNvSpPr>
              <a:spLocks/>
            </p:cNvSpPr>
            <p:nvPr/>
          </p:nvSpPr>
          <p:spPr bwMode="auto">
            <a:xfrm>
              <a:off x="6319" y="3260"/>
              <a:ext cx="206" cy="121"/>
            </a:xfrm>
            <a:custGeom>
              <a:avLst/>
              <a:gdLst>
                <a:gd name="T0" fmla="*/ 181 w 206"/>
                <a:gd name="T1" fmla="*/ 0 h 121"/>
                <a:gd name="T2" fmla="*/ 0 w 206"/>
                <a:gd name="T3" fmla="*/ 106 h 121"/>
                <a:gd name="T4" fmla="*/ 25 w 206"/>
                <a:gd name="T5" fmla="*/ 121 h 121"/>
                <a:gd name="T6" fmla="*/ 206 w 206"/>
                <a:gd name="T7" fmla="*/ 15 h 121"/>
                <a:gd name="T8" fmla="*/ 181 w 206"/>
                <a:gd name="T9" fmla="*/ 0 h 121"/>
              </a:gdLst>
              <a:ahLst/>
              <a:cxnLst>
                <a:cxn ang="0">
                  <a:pos x="T0" y="T1"/>
                </a:cxn>
                <a:cxn ang="0">
                  <a:pos x="T2" y="T3"/>
                </a:cxn>
                <a:cxn ang="0">
                  <a:pos x="T4" y="T5"/>
                </a:cxn>
                <a:cxn ang="0">
                  <a:pos x="T6" y="T7"/>
                </a:cxn>
                <a:cxn ang="0">
                  <a:pos x="T8" y="T9"/>
                </a:cxn>
              </a:cxnLst>
              <a:rect l="0" t="0" r="r" b="b"/>
              <a:pathLst>
                <a:path w="206" h="121">
                  <a:moveTo>
                    <a:pt x="181" y="0"/>
                  </a:moveTo>
                  <a:lnTo>
                    <a:pt x="0" y="106"/>
                  </a:lnTo>
                  <a:lnTo>
                    <a:pt x="25" y="121"/>
                  </a:lnTo>
                  <a:lnTo>
                    <a:pt x="206" y="15"/>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6" name="Freeform 465">
              <a:extLst>
                <a:ext uri="{FF2B5EF4-FFF2-40B4-BE49-F238E27FC236}">
                  <a16:creationId xmlns:a16="http://schemas.microsoft.com/office/drawing/2014/main" id="{8B19C43E-919B-A3D3-5576-AD36208A266A}"/>
                </a:ext>
              </a:extLst>
            </p:cNvPr>
            <p:cNvSpPr>
              <a:spLocks/>
            </p:cNvSpPr>
            <p:nvPr/>
          </p:nvSpPr>
          <p:spPr bwMode="auto">
            <a:xfrm>
              <a:off x="6263" y="3230"/>
              <a:ext cx="207" cy="115"/>
            </a:xfrm>
            <a:custGeom>
              <a:avLst/>
              <a:gdLst>
                <a:gd name="T0" fmla="*/ 182 w 207"/>
                <a:gd name="T1" fmla="*/ 0 h 115"/>
                <a:gd name="T2" fmla="*/ 0 w 207"/>
                <a:gd name="T3" fmla="*/ 105 h 115"/>
                <a:gd name="T4" fmla="*/ 26 w 207"/>
                <a:gd name="T5" fmla="*/ 115 h 115"/>
                <a:gd name="T6" fmla="*/ 207 w 207"/>
                <a:gd name="T7" fmla="*/ 10 h 115"/>
                <a:gd name="T8" fmla="*/ 182 w 207"/>
                <a:gd name="T9" fmla="*/ 0 h 115"/>
              </a:gdLst>
              <a:ahLst/>
              <a:cxnLst>
                <a:cxn ang="0">
                  <a:pos x="T0" y="T1"/>
                </a:cxn>
                <a:cxn ang="0">
                  <a:pos x="T2" y="T3"/>
                </a:cxn>
                <a:cxn ang="0">
                  <a:pos x="T4" y="T5"/>
                </a:cxn>
                <a:cxn ang="0">
                  <a:pos x="T6" y="T7"/>
                </a:cxn>
                <a:cxn ang="0">
                  <a:pos x="T8" y="T9"/>
                </a:cxn>
              </a:cxnLst>
              <a:rect l="0" t="0" r="r" b="b"/>
              <a:pathLst>
                <a:path w="207" h="115">
                  <a:moveTo>
                    <a:pt x="182" y="0"/>
                  </a:moveTo>
                  <a:lnTo>
                    <a:pt x="0" y="105"/>
                  </a:lnTo>
                  <a:lnTo>
                    <a:pt x="26" y="115"/>
                  </a:lnTo>
                  <a:lnTo>
                    <a:pt x="207" y="10"/>
                  </a:lnTo>
                  <a:lnTo>
                    <a:pt x="182"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7" name="Freeform 466">
              <a:extLst>
                <a:ext uri="{FF2B5EF4-FFF2-40B4-BE49-F238E27FC236}">
                  <a16:creationId xmlns:a16="http://schemas.microsoft.com/office/drawing/2014/main" id="{4CFA2A3F-6628-1EF5-76A9-DF2397E0657A}"/>
                </a:ext>
              </a:extLst>
            </p:cNvPr>
            <p:cNvSpPr>
              <a:spLocks/>
            </p:cNvSpPr>
            <p:nvPr/>
          </p:nvSpPr>
          <p:spPr bwMode="auto">
            <a:xfrm>
              <a:off x="6208" y="3194"/>
              <a:ext cx="206" cy="121"/>
            </a:xfrm>
            <a:custGeom>
              <a:avLst/>
              <a:gdLst>
                <a:gd name="T0" fmla="*/ 186 w 206"/>
                <a:gd name="T1" fmla="*/ 0 h 121"/>
                <a:gd name="T2" fmla="*/ 0 w 206"/>
                <a:gd name="T3" fmla="*/ 106 h 121"/>
                <a:gd name="T4" fmla="*/ 25 w 206"/>
                <a:gd name="T5" fmla="*/ 121 h 121"/>
                <a:gd name="T6" fmla="*/ 206 w 206"/>
                <a:gd name="T7" fmla="*/ 15 h 121"/>
                <a:gd name="T8" fmla="*/ 186 w 206"/>
                <a:gd name="T9" fmla="*/ 0 h 121"/>
              </a:gdLst>
              <a:ahLst/>
              <a:cxnLst>
                <a:cxn ang="0">
                  <a:pos x="T0" y="T1"/>
                </a:cxn>
                <a:cxn ang="0">
                  <a:pos x="T2" y="T3"/>
                </a:cxn>
                <a:cxn ang="0">
                  <a:pos x="T4" y="T5"/>
                </a:cxn>
                <a:cxn ang="0">
                  <a:pos x="T6" y="T7"/>
                </a:cxn>
                <a:cxn ang="0">
                  <a:pos x="T8" y="T9"/>
                </a:cxn>
              </a:cxnLst>
              <a:rect l="0" t="0" r="r" b="b"/>
              <a:pathLst>
                <a:path w="206" h="121">
                  <a:moveTo>
                    <a:pt x="186" y="0"/>
                  </a:moveTo>
                  <a:lnTo>
                    <a:pt x="0" y="106"/>
                  </a:lnTo>
                  <a:lnTo>
                    <a:pt x="25" y="121"/>
                  </a:lnTo>
                  <a:lnTo>
                    <a:pt x="206" y="15"/>
                  </a:lnTo>
                  <a:lnTo>
                    <a:pt x="186"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8" name="Freeform 467">
              <a:extLst>
                <a:ext uri="{FF2B5EF4-FFF2-40B4-BE49-F238E27FC236}">
                  <a16:creationId xmlns:a16="http://schemas.microsoft.com/office/drawing/2014/main" id="{BB536D1A-E9A7-05F2-3CB5-86AD86268FBE}"/>
                </a:ext>
              </a:extLst>
            </p:cNvPr>
            <p:cNvSpPr>
              <a:spLocks/>
            </p:cNvSpPr>
            <p:nvPr/>
          </p:nvSpPr>
          <p:spPr bwMode="auto">
            <a:xfrm>
              <a:off x="6158" y="3164"/>
              <a:ext cx="201" cy="121"/>
            </a:xfrm>
            <a:custGeom>
              <a:avLst/>
              <a:gdLst>
                <a:gd name="T0" fmla="*/ 181 w 201"/>
                <a:gd name="T1" fmla="*/ 0 h 121"/>
                <a:gd name="T2" fmla="*/ 0 w 201"/>
                <a:gd name="T3" fmla="*/ 106 h 121"/>
                <a:gd name="T4" fmla="*/ 20 w 201"/>
                <a:gd name="T5" fmla="*/ 121 h 121"/>
                <a:gd name="T6" fmla="*/ 201 w 201"/>
                <a:gd name="T7" fmla="*/ 15 h 121"/>
                <a:gd name="T8" fmla="*/ 181 w 201"/>
                <a:gd name="T9" fmla="*/ 0 h 121"/>
              </a:gdLst>
              <a:ahLst/>
              <a:cxnLst>
                <a:cxn ang="0">
                  <a:pos x="T0" y="T1"/>
                </a:cxn>
                <a:cxn ang="0">
                  <a:pos x="T2" y="T3"/>
                </a:cxn>
                <a:cxn ang="0">
                  <a:pos x="T4" y="T5"/>
                </a:cxn>
                <a:cxn ang="0">
                  <a:pos x="T6" y="T7"/>
                </a:cxn>
                <a:cxn ang="0">
                  <a:pos x="T8" y="T9"/>
                </a:cxn>
              </a:cxnLst>
              <a:rect l="0" t="0" r="r" b="b"/>
              <a:pathLst>
                <a:path w="201" h="121">
                  <a:moveTo>
                    <a:pt x="181" y="0"/>
                  </a:moveTo>
                  <a:lnTo>
                    <a:pt x="0" y="106"/>
                  </a:lnTo>
                  <a:lnTo>
                    <a:pt x="20" y="121"/>
                  </a:lnTo>
                  <a:lnTo>
                    <a:pt x="201" y="15"/>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9" name="Freeform 468">
              <a:extLst>
                <a:ext uri="{FF2B5EF4-FFF2-40B4-BE49-F238E27FC236}">
                  <a16:creationId xmlns:a16="http://schemas.microsoft.com/office/drawing/2014/main" id="{20615DCE-63D0-A207-FE9B-49C08E094A52}"/>
                </a:ext>
              </a:extLst>
            </p:cNvPr>
            <p:cNvSpPr>
              <a:spLocks/>
            </p:cNvSpPr>
            <p:nvPr/>
          </p:nvSpPr>
          <p:spPr bwMode="auto">
            <a:xfrm>
              <a:off x="6102" y="3134"/>
              <a:ext cx="207" cy="116"/>
            </a:xfrm>
            <a:custGeom>
              <a:avLst/>
              <a:gdLst>
                <a:gd name="T0" fmla="*/ 181 w 207"/>
                <a:gd name="T1" fmla="*/ 0 h 116"/>
                <a:gd name="T2" fmla="*/ 0 w 207"/>
                <a:gd name="T3" fmla="*/ 106 h 116"/>
                <a:gd name="T4" fmla="*/ 20 w 207"/>
                <a:gd name="T5" fmla="*/ 116 h 116"/>
                <a:gd name="T6" fmla="*/ 207 w 207"/>
                <a:gd name="T7" fmla="*/ 15 h 116"/>
                <a:gd name="T8" fmla="*/ 181 w 207"/>
                <a:gd name="T9" fmla="*/ 0 h 116"/>
              </a:gdLst>
              <a:ahLst/>
              <a:cxnLst>
                <a:cxn ang="0">
                  <a:pos x="T0" y="T1"/>
                </a:cxn>
                <a:cxn ang="0">
                  <a:pos x="T2" y="T3"/>
                </a:cxn>
                <a:cxn ang="0">
                  <a:pos x="T4" y="T5"/>
                </a:cxn>
                <a:cxn ang="0">
                  <a:pos x="T6" y="T7"/>
                </a:cxn>
                <a:cxn ang="0">
                  <a:pos x="T8" y="T9"/>
                </a:cxn>
              </a:cxnLst>
              <a:rect l="0" t="0" r="r" b="b"/>
              <a:pathLst>
                <a:path w="207" h="116">
                  <a:moveTo>
                    <a:pt x="181" y="0"/>
                  </a:moveTo>
                  <a:lnTo>
                    <a:pt x="0" y="106"/>
                  </a:lnTo>
                  <a:lnTo>
                    <a:pt x="20" y="116"/>
                  </a:lnTo>
                  <a:lnTo>
                    <a:pt x="207" y="15"/>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0" name="Freeform 469">
              <a:extLst>
                <a:ext uri="{FF2B5EF4-FFF2-40B4-BE49-F238E27FC236}">
                  <a16:creationId xmlns:a16="http://schemas.microsoft.com/office/drawing/2014/main" id="{432C7882-DB23-678F-83AB-985EC3E10032}"/>
                </a:ext>
              </a:extLst>
            </p:cNvPr>
            <p:cNvSpPr>
              <a:spLocks/>
            </p:cNvSpPr>
            <p:nvPr/>
          </p:nvSpPr>
          <p:spPr bwMode="auto">
            <a:xfrm>
              <a:off x="6047" y="3104"/>
              <a:ext cx="206" cy="116"/>
            </a:xfrm>
            <a:custGeom>
              <a:avLst/>
              <a:gdLst>
                <a:gd name="T0" fmla="*/ 181 w 206"/>
                <a:gd name="T1" fmla="*/ 0 h 116"/>
                <a:gd name="T2" fmla="*/ 0 w 206"/>
                <a:gd name="T3" fmla="*/ 100 h 116"/>
                <a:gd name="T4" fmla="*/ 25 w 206"/>
                <a:gd name="T5" fmla="*/ 116 h 116"/>
                <a:gd name="T6" fmla="*/ 206 w 206"/>
                <a:gd name="T7" fmla="*/ 10 h 116"/>
                <a:gd name="T8" fmla="*/ 181 w 206"/>
                <a:gd name="T9" fmla="*/ 0 h 116"/>
              </a:gdLst>
              <a:ahLst/>
              <a:cxnLst>
                <a:cxn ang="0">
                  <a:pos x="T0" y="T1"/>
                </a:cxn>
                <a:cxn ang="0">
                  <a:pos x="T2" y="T3"/>
                </a:cxn>
                <a:cxn ang="0">
                  <a:pos x="T4" y="T5"/>
                </a:cxn>
                <a:cxn ang="0">
                  <a:pos x="T6" y="T7"/>
                </a:cxn>
                <a:cxn ang="0">
                  <a:pos x="T8" y="T9"/>
                </a:cxn>
              </a:cxnLst>
              <a:rect l="0" t="0" r="r" b="b"/>
              <a:pathLst>
                <a:path w="206" h="116">
                  <a:moveTo>
                    <a:pt x="181" y="0"/>
                  </a:moveTo>
                  <a:lnTo>
                    <a:pt x="0" y="100"/>
                  </a:lnTo>
                  <a:lnTo>
                    <a:pt x="25" y="116"/>
                  </a:lnTo>
                  <a:lnTo>
                    <a:pt x="206" y="10"/>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1" name="Freeform 470">
              <a:extLst>
                <a:ext uri="{FF2B5EF4-FFF2-40B4-BE49-F238E27FC236}">
                  <a16:creationId xmlns:a16="http://schemas.microsoft.com/office/drawing/2014/main" id="{BA3EA039-D3E4-D05B-2A88-87FD2DBE89C0}"/>
                </a:ext>
              </a:extLst>
            </p:cNvPr>
            <p:cNvSpPr>
              <a:spLocks/>
            </p:cNvSpPr>
            <p:nvPr/>
          </p:nvSpPr>
          <p:spPr bwMode="auto">
            <a:xfrm>
              <a:off x="5991" y="3038"/>
              <a:ext cx="151" cy="86"/>
            </a:xfrm>
            <a:custGeom>
              <a:avLst/>
              <a:gdLst>
                <a:gd name="T0" fmla="*/ 126 w 151"/>
                <a:gd name="T1" fmla="*/ 0 h 86"/>
                <a:gd name="T2" fmla="*/ 0 w 151"/>
                <a:gd name="T3" fmla="*/ 76 h 86"/>
                <a:gd name="T4" fmla="*/ 26 w 151"/>
                <a:gd name="T5" fmla="*/ 86 h 86"/>
                <a:gd name="T6" fmla="*/ 151 w 151"/>
                <a:gd name="T7" fmla="*/ 15 h 86"/>
                <a:gd name="T8" fmla="*/ 126 w 151"/>
                <a:gd name="T9" fmla="*/ 0 h 86"/>
              </a:gdLst>
              <a:ahLst/>
              <a:cxnLst>
                <a:cxn ang="0">
                  <a:pos x="T0" y="T1"/>
                </a:cxn>
                <a:cxn ang="0">
                  <a:pos x="T2" y="T3"/>
                </a:cxn>
                <a:cxn ang="0">
                  <a:pos x="T4" y="T5"/>
                </a:cxn>
                <a:cxn ang="0">
                  <a:pos x="T6" y="T7"/>
                </a:cxn>
                <a:cxn ang="0">
                  <a:pos x="T8" y="T9"/>
                </a:cxn>
              </a:cxnLst>
              <a:rect l="0" t="0" r="r" b="b"/>
              <a:pathLst>
                <a:path w="151" h="86">
                  <a:moveTo>
                    <a:pt x="126" y="0"/>
                  </a:moveTo>
                  <a:lnTo>
                    <a:pt x="0" y="76"/>
                  </a:lnTo>
                  <a:lnTo>
                    <a:pt x="26" y="86"/>
                  </a:lnTo>
                  <a:lnTo>
                    <a:pt x="151" y="15"/>
                  </a:lnTo>
                  <a:lnTo>
                    <a:pt x="126"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2" name="Freeform 471">
              <a:extLst>
                <a:ext uri="{FF2B5EF4-FFF2-40B4-BE49-F238E27FC236}">
                  <a16:creationId xmlns:a16="http://schemas.microsoft.com/office/drawing/2014/main" id="{ED665AF7-0BEE-DE06-68B5-3DA861B96767}"/>
                </a:ext>
              </a:extLst>
            </p:cNvPr>
            <p:cNvSpPr>
              <a:spLocks/>
            </p:cNvSpPr>
            <p:nvPr/>
          </p:nvSpPr>
          <p:spPr bwMode="auto">
            <a:xfrm>
              <a:off x="5991" y="3068"/>
              <a:ext cx="207" cy="121"/>
            </a:xfrm>
            <a:custGeom>
              <a:avLst/>
              <a:gdLst>
                <a:gd name="T0" fmla="*/ 182 w 207"/>
                <a:gd name="T1" fmla="*/ 0 h 121"/>
                <a:gd name="T2" fmla="*/ 0 w 207"/>
                <a:gd name="T3" fmla="*/ 106 h 121"/>
                <a:gd name="T4" fmla="*/ 26 w 207"/>
                <a:gd name="T5" fmla="*/ 121 h 121"/>
                <a:gd name="T6" fmla="*/ 207 w 207"/>
                <a:gd name="T7" fmla="*/ 16 h 121"/>
                <a:gd name="T8" fmla="*/ 182 w 207"/>
                <a:gd name="T9" fmla="*/ 0 h 121"/>
              </a:gdLst>
              <a:ahLst/>
              <a:cxnLst>
                <a:cxn ang="0">
                  <a:pos x="T0" y="T1"/>
                </a:cxn>
                <a:cxn ang="0">
                  <a:pos x="T2" y="T3"/>
                </a:cxn>
                <a:cxn ang="0">
                  <a:pos x="T4" y="T5"/>
                </a:cxn>
                <a:cxn ang="0">
                  <a:pos x="T6" y="T7"/>
                </a:cxn>
                <a:cxn ang="0">
                  <a:pos x="T8" y="T9"/>
                </a:cxn>
              </a:cxnLst>
              <a:rect l="0" t="0" r="r" b="b"/>
              <a:pathLst>
                <a:path w="207" h="121">
                  <a:moveTo>
                    <a:pt x="182" y="0"/>
                  </a:moveTo>
                  <a:lnTo>
                    <a:pt x="0" y="106"/>
                  </a:lnTo>
                  <a:lnTo>
                    <a:pt x="26" y="121"/>
                  </a:lnTo>
                  <a:lnTo>
                    <a:pt x="207" y="16"/>
                  </a:lnTo>
                  <a:lnTo>
                    <a:pt x="182"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3" name="Freeform 472">
              <a:extLst>
                <a:ext uri="{FF2B5EF4-FFF2-40B4-BE49-F238E27FC236}">
                  <a16:creationId xmlns:a16="http://schemas.microsoft.com/office/drawing/2014/main" id="{F5646BD3-E14E-D97D-9603-70907D1149D8}"/>
                </a:ext>
              </a:extLst>
            </p:cNvPr>
            <p:cNvSpPr>
              <a:spLocks/>
            </p:cNvSpPr>
            <p:nvPr/>
          </p:nvSpPr>
          <p:spPr bwMode="auto">
            <a:xfrm>
              <a:off x="6193" y="2706"/>
              <a:ext cx="564" cy="327"/>
            </a:xfrm>
            <a:custGeom>
              <a:avLst/>
              <a:gdLst>
                <a:gd name="T0" fmla="*/ 539 w 564"/>
                <a:gd name="T1" fmla="*/ 0 h 327"/>
                <a:gd name="T2" fmla="*/ 0 w 564"/>
                <a:gd name="T3" fmla="*/ 312 h 327"/>
                <a:gd name="T4" fmla="*/ 25 w 564"/>
                <a:gd name="T5" fmla="*/ 327 h 327"/>
                <a:gd name="T6" fmla="*/ 564 w 564"/>
                <a:gd name="T7" fmla="*/ 15 h 327"/>
                <a:gd name="T8" fmla="*/ 539 w 564"/>
                <a:gd name="T9" fmla="*/ 0 h 327"/>
              </a:gdLst>
              <a:ahLst/>
              <a:cxnLst>
                <a:cxn ang="0">
                  <a:pos x="T0" y="T1"/>
                </a:cxn>
                <a:cxn ang="0">
                  <a:pos x="T2" y="T3"/>
                </a:cxn>
                <a:cxn ang="0">
                  <a:pos x="T4" y="T5"/>
                </a:cxn>
                <a:cxn ang="0">
                  <a:pos x="T6" y="T7"/>
                </a:cxn>
                <a:cxn ang="0">
                  <a:pos x="T8" y="T9"/>
                </a:cxn>
              </a:cxnLst>
              <a:rect l="0" t="0" r="r" b="b"/>
              <a:pathLst>
                <a:path w="564" h="327">
                  <a:moveTo>
                    <a:pt x="539" y="0"/>
                  </a:moveTo>
                  <a:lnTo>
                    <a:pt x="0" y="312"/>
                  </a:lnTo>
                  <a:lnTo>
                    <a:pt x="25" y="327"/>
                  </a:lnTo>
                  <a:lnTo>
                    <a:pt x="564" y="15"/>
                  </a:lnTo>
                  <a:lnTo>
                    <a:pt x="539"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4" name="Freeform 473">
              <a:extLst>
                <a:ext uri="{FF2B5EF4-FFF2-40B4-BE49-F238E27FC236}">
                  <a16:creationId xmlns:a16="http://schemas.microsoft.com/office/drawing/2014/main" id="{54535223-04B3-718C-4737-8620445EF406}"/>
                </a:ext>
              </a:extLst>
            </p:cNvPr>
            <p:cNvSpPr>
              <a:spLocks/>
            </p:cNvSpPr>
            <p:nvPr/>
          </p:nvSpPr>
          <p:spPr bwMode="auto">
            <a:xfrm>
              <a:off x="6707" y="3159"/>
              <a:ext cx="599" cy="348"/>
            </a:xfrm>
            <a:custGeom>
              <a:avLst/>
              <a:gdLst>
                <a:gd name="T0" fmla="*/ 0 w 599"/>
                <a:gd name="T1" fmla="*/ 222 h 348"/>
                <a:gd name="T2" fmla="*/ 382 w 599"/>
                <a:gd name="T3" fmla="*/ 0 h 348"/>
                <a:gd name="T4" fmla="*/ 599 w 599"/>
                <a:gd name="T5" fmla="*/ 126 h 348"/>
                <a:gd name="T6" fmla="*/ 216 w 599"/>
                <a:gd name="T7" fmla="*/ 348 h 348"/>
                <a:gd name="T8" fmla="*/ 0 w 599"/>
                <a:gd name="T9" fmla="*/ 222 h 348"/>
              </a:gdLst>
              <a:ahLst/>
              <a:cxnLst>
                <a:cxn ang="0">
                  <a:pos x="T0" y="T1"/>
                </a:cxn>
                <a:cxn ang="0">
                  <a:pos x="T2" y="T3"/>
                </a:cxn>
                <a:cxn ang="0">
                  <a:pos x="T4" y="T5"/>
                </a:cxn>
                <a:cxn ang="0">
                  <a:pos x="T6" y="T7"/>
                </a:cxn>
                <a:cxn ang="0">
                  <a:pos x="T8" y="T9"/>
                </a:cxn>
              </a:cxnLst>
              <a:rect l="0" t="0" r="r" b="b"/>
              <a:pathLst>
                <a:path w="599" h="348">
                  <a:moveTo>
                    <a:pt x="0" y="222"/>
                  </a:moveTo>
                  <a:lnTo>
                    <a:pt x="382" y="0"/>
                  </a:lnTo>
                  <a:lnTo>
                    <a:pt x="599" y="126"/>
                  </a:lnTo>
                  <a:lnTo>
                    <a:pt x="216" y="348"/>
                  </a:lnTo>
                  <a:lnTo>
                    <a:pt x="0" y="222"/>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5" name="Freeform 474">
              <a:extLst>
                <a:ext uri="{FF2B5EF4-FFF2-40B4-BE49-F238E27FC236}">
                  <a16:creationId xmlns:a16="http://schemas.microsoft.com/office/drawing/2014/main" id="{BBB00093-5428-7848-4C29-C76535DBCF50}"/>
                </a:ext>
              </a:extLst>
            </p:cNvPr>
            <p:cNvSpPr>
              <a:spLocks/>
            </p:cNvSpPr>
            <p:nvPr/>
          </p:nvSpPr>
          <p:spPr bwMode="auto">
            <a:xfrm>
              <a:off x="6923" y="3285"/>
              <a:ext cx="383" cy="222"/>
            </a:xfrm>
            <a:custGeom>
              <a:avLst/>
              <a:gdLst>
                <a:gd name="T0" fmla="*/ 0 w 383"/>
                <a:gd name="T1" fmla="*/ 222 h 222"/>
                <a:gd name="T2" fmla="*/ 45 w 383"/>
                <a:gd name="T3" fmla="*/ 25 h 222"/>
                <a:gd name="T4" fmla="*/ 383 w 383"/>
                <a:gd name="T5" fmla="*/ 0 h 222"/>
                <a:gd name="T6" fmla="*/ 0 w 383"/>
                <a:gd name="T7" fmla="*/ 222 h 222"/>
              </a:gdLst>
              <a:ahLst/>
              <a:cxnLst>
                <a:cxn ang="0">
                  <a:pos x="T0" y="T1"/>
                </a:cxn>
                <a:cxn ang="0">
                  <a:pos x="T2" y="T3"/>
                </a:cxn>
                <a:cxn ang="0">
                  <a:pos x="T4" y="T5"/>
                </a:cxn>
                <a:cxn ang="0">
                  <a:pos x="T6" y="T7"/>
                </a:cxn>
              </a:cxnLst>
              <a:rect l="0" t="0" r="r" b="b"/>
              <a:pathLst>
                <a:path w="383" h="222">
                  <a:moveTo>
                    <a:pt x="0" y="222"/>
                  </a:moveTo>
                  <a:lnTo>
                    <a:pt x="45" y="25"/>
                  </a:lnTo>
                  <a:lnTo>
                    <a:pt x="383" y="0"/>
                  </a:lnTo>
                  <a:lnTo>
                    <a:pt x="0" y="222"/>
                  </a:ln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6" name="Freeform 475">
              <a:extLst>
                <a:ext uri="{FF2B5EF4-FFF2-40B4-BE49-F238E27FC236}">
                  <a16:creationId xmlns:a16="http://schemas.microsoft.com/office/drawing/2014/main" id="{670311BE-884E-BD99-52C1-97688F77DCA5}"/>
                </a:ext>
              </a:extLst>
            </p:cNvPr>
            <p:cNvSpPr>
              <a:spLocks/>
            </p:cNvSpPr>
            <p:nvPr/>
          </p:nvSpPr>
          <p:spPr bwMode="auto">
            <a:xfrm>
              <a:off x="6707" y="3159"/>
              <a:ext cx="382" cy="222"/>
            </a:xfrm>
            <a:custGeom>
              <a:avLst/>
              <a:gdLst>
                <a:gd name="T0" fmla="*/ 382 w 382"/>
                <a:gd name="T1" fmla="*/ 0 h 222"/>
                <a:gd name="T2" fmla="*/ 337 w 382"/>
                <a:gd name="T3" fmla="*/ 196 h 222"/>
                <a:gd name="T4" fmla="*/ 0 w 382"/>
                <a:gd name="T5" fmla="*/ 222 h 222"/>
                <a:gd name="T6" fmla="*/ 382 w 382"/>
                <a:gd name="T7" fmla="*/ 0 h 222"/>
              </a:gdLst>
              <a:ahLst/>
              <a:cxnLst>
                <a:cxn ang="0">
                  <a:pos x="T0" y="T1"/>
                </a:cxn>
                <a:cxn ang="0">
                  <a:pos x="T2" y="T3"/>
                </a:cxn>
                <a:cxn ang="0">
                  <a:pos x="T4" y="T5"/>
                </a:cxn>
                <a:cxn ang="0">
                  <a:pos x="T6" y="T7"/>
                </a:cxn>
              </a:cxnLst>
              <a:rect l="0" t="0" r="r" b="b"/>
              <a:pathLst>
                <a:path w="382" h="222">
                  <a:moveTo>
                    <a:pt x="382" y="0"/>
                  </a:moveTo>
                  <a:lnTo>
                    <a:pt x="337" y="196"/>
                  </a:lnTo>
                  <a:lnTo>
                    <a:pt x="0" y="222"/>
                  </a:lnTo>
                  <a:lnTo>
                    <a:pt x="382" y="0"/>
                  </a:ln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7" name="Freeform 476">
              <a:extLst>
                <a:ext uri="{FF2B5EF4-FFF2-40B4-BE49-F238E27FC236}">
                  <a16:creationId xmlns:a16="http://schemas.microsoft.com/office/drawing/2014/main" id="{6AF5ADBF-60B1-2148-42AA-611A83245C28}"/>
                </a:ext>
              </a:extLst>
            </p:cNvPr>
            <p:cNvSpPr>
              <a:spLocks/>
            </p:cNvSpPr>
            <p:nvPr/>
          </p:nvSpPr>
          <p:spPr bwMode="auto">
            <a:xfrm>
              <a:off x="7991" y="3673"/>
              <a:ext cx="1500" cy="866"/>
            </a:xfrm>
            <a:custGeom>
              <a:avLst/>
              <a:gdLst>
                <a:gd name="T0" fmla="*/ 836 w 1500"/>
                <a:gd name="T1" fmla="*/ 0 h 866"/>
                <a:gd name="T2" fmla="*/ 1500 w 1500"/>
                <a:gd name="T3" fmla="*/ 383 h 866"/>
                <a:gd name="T4" fmla="*/ 659 w 1500"/>
                <a:gd name="T5" fmla="*/ 866 h 866"/>
                <a:gd name="T6" fmla="*/ 0 w 1500"/>
                <a:gd name="T7" fmla="*/ 483 h 866"/>
                <a:gd name="T8" fmla="*/ 836 w 1500"/>
                <a:gd name="T9" fmla="*/ 0 h 866"/>
              </a:gdLst>
              <a:ahLst/>
              <a:cxnLst>
                <a:cxn ang="0">
                  <a:pos x="T0" y="T1"/>
                </a:cxn>
                <a:cxn ang="0">
                  <a:pos x="T2" y="T3"/>
                </a:cxn>
                <a:cxn ang="0">
                  <a:pos x="T4" y="T5"/>
                </a:cxn>
                <a:cxn ang="0">
                  <a:pos x="T6" y="T7"/>
                </a:cxn>
                <a:cxn ang="0">
                  <a:pos x="T8" y="T9"/>
                </a:cxn>
              </a:cxnLst>
              <a:rect l="0" t="0" r="r" b="b"/>
              <a:pathLst>
                <a:path w="1500" h="866">
                  <a:moveTo>
                    <a:pt x="836" y="0"/>
                  </a:moveTo>
                  <a:lnTo>
                    <a:pt x="1500" y="383"/>
                  </a:lnTo>
                  <a:lnTo>
                    <a:pt x="659" y="866"/>
                  </a:lnTo>
                  <a:lnTo>
                    <a:pt x="0" y="483"/>
                  </a:lnTo>
                  <a:lnTo>
                    <a:pt x="83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8" name="Rectangle 477">
              <a:extLst>
                <a:ext uri="{FF2B5EF4-FFF2-40B4-BE49-F238E27FC236}">
                  <a16:creationId xmlns:a16="http://schemas.microsoft.com/office/drawing/2014/main" id="{EC66D3D2-F5AD-5C32-9B6A-942BA5B2F899}"/>
                </a:ext>
              </a:extLst>
            </p:cNvPr>
            <p:cNvSpPr>
              <a:spLocks noChangeArrowheads="1"/>
            </p:cNvSpPr>
            <p:nvPr/>
          </p:nvSpPr>
          <p:spPr bwMode="auto">
            <a:xfrm>
              <a:off x="8645" y="4161"/>
              <a:ext cx="1" cy="1"/>
            </a:xfrm>
            <a:prstGeom prst="rect">
              <a:avLst/>
            </a:prstGeom>
            <a:solidFill>
              <a:srgbClr val="EC827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9" name="Freeform 478">
              <a:extLst>
                <a:ext uri="{FF2B5EF4-FFF2-40B4-BE49-F238E27FC236}">
                  <a16:creationId xmlns:a16="http://schemas.microsoft.com/office/drawing/2014/main" id="{D1C414A2-A668-9199-50A1-ECF7E6682FF4}"/>
                </a:ext>
              </a:extLst>
            </p:cNvPr>
            <p:cNvSpPr>
              <a:spLocks/>
            </p:cNvSpPr>
            <p:nvPr/>
          </p:nvSpPr>
          <p:spPr bwMode="auto">
            <a:xfrm>
              <a:off x="8459" y="4015"/>
              <a:ext cx="186" cy="146"/>
            </a:xfrm>
            <a:custGeom>
              <a:avLst/>
              <a:gdLst>
                <a:gd name="T0" fmla="*/ 37 w 37"/>
                <a:gd name="T1" fmla="*/ 29 h 29"/>
                <a:gd name="T2" fmla="*/ 19 w 37"/>
                <a:gd name="T3" fmla="*/ 0 h 29"/>
                <a:gd name="T4" fmla="*/ 0 w 37"/>
                <a:gd name="T5" fmla="*/ 7 h 29"/>
                <a:gd name="T6" fmla="*/ 37 w 37"/>
                <a:gd name="T7" fmla="*/ 29 h 29"/>
              </a:gdLst>
              <a:ahLst/>
              <a:cxnLst>
                <a:cxn ang="0">
                  <a:pos x="T0" y="T1"/>
                </a:cxn>
                <a:cxn ang="0">
                  <a:pos x="T2" y="T3"/>
                </a:cxn>
                <a:cxn ang="0">
                  <a:pos x="T4" y="T5"/>
                </a:cxn>
                <a:cxn ang="0">
                  <a:pos x="T6" y="T7"/>
                </a:cxn>
              </a:cxnLst>
              <a:rect l="0" t="0" r="r" b="b"/>
              <a:pathLst>
                <a:path w="37" h="29">
                  <a:moveTo>
                    <a:pt x="37" y="29"/>
                  </a:moveTo>
                  <a:cubicBezTo>
                    <a:pt x="19" y="0"/>
                    <a:pt x="19" y="0"/>
                    <a:pt x="19" y="0"/>
                  </a:cubicBezTo>
                  <a:cubicBezTo>
                    <a:pt x="12" y="1"/>
                    <a:pt x="5" y="3"/>
                    <a:pt x="0" y="7"/>
                  </a:cubicBezTo>
                  <a:lnTo>
                    <a:pt x="37" y="29"/>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0" name="Freeform 479">
              <a:extLst>
                <a:ext uri="{FF2B5EF4-FFF2-40B4-BE49-F238E27FC236}">
                  <a16:creationId xmlns:a16="http://schemas.microsoft.com/office/drawing/2014/main" id="{8A134141-486A-8A50-9B48-137C5A121162}"/>
                </a:ext>
              </a:extLst>
            </p:cNvPr>
            <p:cNvSpPr>
              <a:spLocks/>
            </p:cNvSpPr>
            <p:nvPr/>
          </p:nvSpPr>
          <p:spPr bwMode="auto">
            <a:xfrm>
              <a:off x="8555" y="3995"/>
              <a:ext cx="282" cy="166"/>
            </a:xfrm>
            <a:custGeom>
              <a:avLst/>
              <a:gdLst>
                <a:gd name="T0" fmla="*/ 18 w 56"/>
                <a:gd name="T1" fmla="*/ 33 h 33"/>
                <a:gd name="T2" fmla="*/ 56 w 56"/>
                <a:gd name="T3" fmla="*/ 11 h 33"/>
                <a:gd name="T4" fmla="*/ 0 w 56"/>
                <a:gd name="T5" fmla="*/ 4 h 33"/>
                <a:gd name="T6" fmla="*/ 18 w 56"/>
                <a:gd name="T7" fmla="*/ 33 h 33"/>
              </a:gdLst>
              <a:ahLst/>
              <a:cxnLst>
                <a:cxn ang="0">
                  <a:pos x="T0" y="T1"/>
                </a:cxn>
                <a:cxn ang="0">
                  <a:pos x="T2" y="T3"/>
                </a:cxn>
                <a:cxn ang="0">
                  <a:pos x="T4" y="T5"/>
                </a:cxn>
                <a:cxn ang="0">
                  <a:pos x="T6" y="T7"/>
                </a:cxn>
              </a:cxnLst>
              <a:rect l="0" t="0" r="r" b="b"/>
              <a:pathLst>
                <a:path w="56" h="33">
                  <a:moveTo>
                    <a:pt x="18" y="33"/>
                  </a:moveTo>
                  <a:cubicBezTo>
                    <a:pt x="56" y="11"/>
                    <a:pt x="56" y="11"/>
                    <a:pt x="56" y="11"/>
                  </a:cubicBezTo>
                  <a:cubicBezTo>
                    <a:pt x="41" y="2"/>
                    <a:pt x="19" y="0"/>
                    <a:pt x="0" y="4"/>
                  </a:cubicBezTo>
                  <a:lnTo>
                    <a:pt x="18" y="33"/>
                  </a:ln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1" name="Freeform 480">
              <a:extLst>
                <a:ext uri="{FF2B5EF4-FFF2-40B4-BE49-F238E27FC236}">
                  <a16:creationId xmlns:a16="http://schemas.microsoft.com/office/drawing/2014/main" id="{83527C56-E1B0-2BA6-CCF0-0E70097E9C39}"/>
                </a:ext>
              </a:extLst>
            </p:cNvPr>
            <p:cNvSpPr>
              <a:spLocks/>
            </p:cNvSpPr>
            <p:nvPr/>
          </p:nvSpPr>
          <p:spPr bwMode="auto">
            <a:xfrm>
              <a:off x="8368" y="4141"/>
              <a:ext cx="277" cy="126"/>
            </a:xfrm>
            <a:custGeom>
              <a:avLst/>
              <a:gdLst>
                <a:gd name="T0" fmla="*/ 18 w 55"/>
                <a:gd name="T1" fmla="*/ 25 h 25"/>
                <a:gd name="T2" fmla="*/ 55 w 55"/>
                <a:gd name="T3" fmla="*/ 4 h 25"/>
                <a:gd name="T4" fmla="*/ 2 w 55"/>
                <a:gd name="T5" fmla="*/ 0 h 25"/>
                <a:gd name="T6" fmla="*/ 18 w 55"/>
                <a:gd name="T7" fmla="*/ 25 h 25"/>
              </a:gdLst>
              <a:ahLst/>
              <a:cxnLst>
                <a:cxn ang="0">
                  <a:pos x="T0" y="T1"/>
                </a:cxn>
                <a:cxn ang="0">
                  <a:pos x="T2" y="T3"/>
                </a:cxn>
                <a:cxn ang="0">
                  <a:pos x="T4" y="T5"/>
                </a:cxn>
                <a:cxn ang="0">
                  <a:pos x="T6" y="T7"/>
                </a:cxn>
              </a:cxnLst>
              <a:rect l="0" t="0" r="r" b="b"/>
              <a:pathLst>
                <a:path w="55" h="25">
                  <a:moveTo>
                    <a:pt x="18" y="25"/>
                  </a:moveTo>
                  <a:cubicBezTo>
                    <a:pt x="55" y="4"/>
                    <a:pt x="55" y="4"/>
                    <a:pt x="55" y="4"/>
                  </a:cubicBezTo>
                  <a:cubicBezTo>
                    <a:pt x="2" y="0"/>
                    <a:pt x="2" y="0"/>
                    <a:pt x="2" y="0"/>
                  </a:cubicBezTo>
                  <a:cubicBezTo>
                    <a:pt x="0" y="9"/>
                    <a:pt x="6" y="19"/>
                    <a:pt x="18" y="25"/>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2" name="Freeform 481">
              <a:extLst>
                <a:ext uri="{FF2B5EF4-FFF2-40B4-BE49-F238E27FC236}">
                  <a16:creationId xmlns:a16="http://schemas.microsoft.com/office/drawing/2014/main" id="{CCC286AD-B029-0449-7DF0-BAD6A32821BA}"/>
                </a:ext>
              </a:extLst>
            </p:cNvPr>
            <p:cNvSpPr>
              <a:spLocks/>
            </p:cNvSpPr>
            <p:nvPr/>
          </p:nvSpPr>
          <p:spPr bwMode="auto">
            <a:xfrm>
              <a:off x="8645" y="4050"/>
              <a:ext cx="297" cy="252"/>
            </a:xfrm>
            <a:custGeom>
              <a:avLst/>
              <a:gdLst>
                <a:gd name="T0" fmla="*/ 19 w 59"/>
                <a:gd name="T1" fmla="*/ 50 h 50"/>
                <a:gd name="T2" fmla="*/ 38 w 59"/>
                <a:gd name="T3" fmla="*/ 43 h 50"/>
                <a:gd name="T4" fmla="*/ 38 w 59"/>
                <a:gd name="T5" fmla="*/ 0 h 50"/>
                <a:gd name="T6" fmla="*/ 0 w 59"/>
                <a:gd name="T7" fmla="*/ 22 h 50"/>
                <a:gd name="T8" fmla="*/ 19 w 59"/>
                <a:gd name="T9" fmla="*/ 50 h 50"/>
              </a:gdLst>
              <a:ahLst/>
              <a:cxnLst>
                <a:cxn ang="0">
                  <a:pos x="T0" y="T1"/>
                </a:cxn>
                <a:cxn ang="0">
                  <a:pos x="T2" y="T3"/>
                </a:cxn>
                <a:cxn ang="0">
                  <a:pos x="T4" y="T5"/>
                </a:cxn>
                <a:cxn ang="0">
                  <a:pos x="T6" y="T7"/>
                </a:cxn>
                <a:cxn ang="0">
                  <a:pos x="T8" y="T9"/>
                </a:cxn>
              </a:cxnLst>
              <a:rect l="0" t="0" r="r" b="b"/>
              <a:pathLst>
                <a:path w="59" h="50">
                  <a:moveTo>
                    <a:pt x="19" y="50"/>
                  </a:moveTo>
                  <a:cubicBezTo>
                    <a:pt x="26" y="49"/>
                    <a:pt x="32" y="47"/>
                    <a:pt x="38" y="43"/>
                  </a:cubicBezTo>
                  <a:cubicBezTo>
                    <a:pt x="59" y="31"/>
                    <a:pt x="59" y="12"/>
                    <a:pt x="38" y="0"/>
                  </a:cubicBezTo>
                  <a:cubicBezTo>
                    <a:pt x="0" y="22"/>
                    <a:pt x="0" y="22"/>
                    <a:pt x="0" y="22"/>
                  </a:cubicBezTo>
                  <a:lnTo>
                    <a:pt x="19" y="5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3" name="Freeform 482">
              <a:extLst>
                <a:ext uri="{FF2B5EF4-FFF2-40B4-BE49-F238E27FC236}">
                  <a16:creationId xmlns:a16="http://schemas.microsoft.com/office/drawing/2014/main" id="{75FA12CC-DB8B-33A1-16C6-594E1EECED89}"/>
                </a:ext>
              </a:extLst>
            </p:cNvPr>
            <p:cNvSpPr>
              <a:spLocks/>
            </p:cNvSpPr>
            <p:nvPr/>
          </p:nvSpPr>
          <p:spPr bwMode="auto">
            <a:xfrm>
              <a:off x="8459" y="4161"/>
              <a:ext cx="282" cy="161"/>
            </a:xfrm>
            <a:custGeom>
              <a:avLst/>
              <a:gdLst>
                <a:gd name="T0" fmla="*/ 56 w 56"/>
                <a:gd name="T1" fmla="*/ 28 h 32"/>
                <a:gd name="T2" fmla="*/ 37 w 56"/>
                <a:gd name="T3" fmla="*/ 0 h 32"/>
                <a:gd name="T4" fmla="*/ 0 w 56"/>
                <a:gd name="T5" fmla="*/ 21 h 32"/>
                <a:gd name="T6" fmla="*/ 56 w 56"/>
                <a:gd name="T7" fmla="*/ 28 h 32"/>
              </a:gdLst>
              <a:ahLst/>
              <a:cxnLst>
                <a:cxn ang="0">
                  <a:pos x="T0" y="T1"/>
                </a:cxn>
                <a:cxn ang="0">
                  <a:pos x="T2" y="T3"/>
                </a:cxn>
                <a:cxn ang="0">
                  <a:pos x="T4" y="T5"/>
                </a:cxn>
                <a:cxn ang="0">
                  <a:pos x="T6" y="T7"/>
                </a:cxn>
              </a:cxnLst>
              <a:rect l="0" t="0" r="r" b="b"/>
              <a:pathLst>
                <a:path w="56" h="32">
                  <a:moveTo>
                    <a:pt x="56" y="28"/>
                  </a:moveTo>
                  <a:cubicBezTo>
                    <a:pt x="37" y="0"/>
                    <a:pt x="37" y="0"/>
                    <a:pt x="37" y="0"/>
                  </a:cubicBezTo>
                  <a:cubicBezTo>
                    <a:pt x="0" y="21"/>
                    <a:pt x="0" y="21"/>
                    <a:pt x="0" y="21"/>
                  </a:cubicBezTo>
                  <a:cubicBezTo>
                    <a:pt x="15" y="30"/>
                    <a:pt x="37" y="32"/>
                    <a:pt x="56" y="28"/>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4" name="Freeform 483">
              <a:extLst>
                <a:ext uri="{FF2B5EF4-FFF2-40B4-BE49-F238E27FC236}">
                  <a16:creationId xmlns:a16="http://schemas.microsoft.com/office/drawing/2014/main" id="{341B7494-EFCB-49CB-C025-8C5894FB6B65}"/>
                </a:ext>
              </a:extLst>
            </p:cNvPr>
            <p:cNvSpPr>
              <a:spLocks/>
            </p:cNvSpPr>
            <p:nvPr/>
          </p:nvSpPr>
          <p:spPr bwMode="auto">
            <a:xfrm>
              <a:off x="8681" y="3839"/>
              <a:ext cx="513" cy="302"/>
            </a:xfrm>
            <a:custGeom>
              <a:avLst/>
              <a:gdLst>
                <a:gd name="T0" fmla="*/ 101 w 102"/>
                <a:gd name="T1" fmla="*/ 60 h 60"/>
                <a:gd name="T2" fmla="*/ 100 w 102"/>
                <a:gd name="T3" fmla="*/ 60 h 60"/>
                <a:gd name="T4" fmla="*/ 1 w 102"/>
                <a:gd name="T5" fmla="*/ 3 h 60"/>
                <a:gd name="T6" fmla="*/ 0 w 102"/>
                <a:gd name="T7" fmla="*/ 1 h 60"/>
                <a:gd name="T8" fmla="*/ 2 w 102"/>
                <a:gd name="T9" fmla="*/ 0 h 60"/>
                <a:gd name="T10" fmla="*/ 101 w 102"/>
                <a:gd name="T11" fmla="*/ 57 h 60"/>
                <a:gd name="T12" fmla="*/ 102 w 102"/>
                <a:gd name="T13" fmla="*/ 60 h 60"/>
                <a:gd name="T14" fmla="*/ 101 w 102"/>
                <a:gd name="T15" fmla="*/ 60 h 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60">
                  <a:moveTo>
                    <a:pt x="101" y="60"/>
                  </a:moveTo>
                  <a:cubicBezTo>
                    <a:pt x="100" y="60"/>
                    <a:pt x="100" y="60"/>
                    <a:pt x="100" y="60"/>
                  </a:cubicBezTo>
                  <a:cubicBezTo>
                    <a:pt x="1" y="3"/>
                    <a:pt x="1" y="3"/>
                    <a:pt x="1" y="3"/>
                  </a:cubicBezTo>
                  <a:cubicBezTo>
                    <a:pt x="0" y="2"/>
                    <a:pt x="0" y="2"/>
                    <a:pt x="0" y="1"/>
                  </a:cubicBezTo>
                  <a:cubicBezTo>
                    <a:pt x="1" y="0"/>
                    <a:pt x="2" y="0"/>
                    <a:pt x="2" y="0"/>
                  </a:cubicBezTo>
                  <a:cubicBezTo>
                    <a:pt x="101" y="57"/>
                    <a:pt x="101" y="57"/>
                    <a:pt x="101" y="57"/>
                  </a:cubicBezTo>
                  <a:cubicBezTo>
                    <a:pt x="102" y="58"/>
                    <a:pt x="102" y="59"/>
                    <a:pt x="102" y="60"/>
                  </a:cubicBezTo>
                  <a:cubicBezTo>
                    <a:pt x="102" y="60"/>
                    <a:pt x="101" y="60"/>
                    <a:pt x="101" y="60"/>
                  </a:cubicBez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5" name="Freeform 484">
              <a:extLst>
                <a:ext uri="{FF2B5EF4-FFF2-40B4-BE49-F238E27FC236}">
                  <a16:creationId xmlns:a16="http://schemas.microsoft.com/office/drawing/2014/main" id="{F3E3F4DA-204F-51B6-AC1A-8A5085289FFA}"/>
                </a:ext>
              </a:extLst>
            </p:cNvPr>
            <p:cNvSpPr>
              <a:spLocks/>
            </p:cNvSpPr>
            <p:nvPr/>
          </p:nvSpPr>
          <p:spPr bwMode="auto">
            <a:xfrm>
              <a:off x="8741" y="3804"/>
              <a:ext cx="514" cy="307"/>
            </a:xfrm>
            <a:custGeom>
              <a:avLst/>
              <a:gdLst>
                <a:gd name="T0" fmla="*/ 100 w 102"/>
                <a:gd name="T1" fmla="*/ 61 h 61"/>
                <a:gd name="T2" fmla="*/ 100 w 102"/>
                <a:gd name="T3" fmla="*/ 60 h 61"/>
                <a:gd name="T4" fmla="*/ 1 w 102"/>
                <a:gd name="T5" fmla="*/ 3 h 61"/>
                <a:gd name="T6" fmla="*/ 0 w 102"/>
                <a:gd name="T7" fmla="*/ 1 h 61"/>
                <a:gd name="T8" fmla="*/ 2 w 102"/>
                <a:gd name="T9" fmla="*/ 1 h 61"/>
                <a:gd name="T10" fmla="*/ 101 w 102"/>
                <a:gd name="T11" fmla="*/ 58 h 61"/>
                <a:gd name="T12" fmla="*/ 102 w 102"/>
                <a:gd name="T13" fmla="*/ 60 h 61"/>
                <a:gd name="T14" fmla="*/ 100 w 102"/>
                <a:gd name="T15" fmla="*/ 61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61">
                  <a:moveTo>
                    <a:pt x="100" y="61"/>
                  </a:moveTo>
                  <a:cubicBezTo>
                    <a:pt x="100" y="61"/>
                    <a:pt x="100" y="60"/>
                    <a:pt x="100" y="60"/>
                  </a:cubicBezTo>
                  <a:cubicBezTo>
                    <a:pt x="1" y="3"/>
                    <a:pt x="1" y="3"/>
                    <a:pt x="1" y="3"/>
                  </a:cubicBezTo>
                  <a:cubicBezTo>
                    <a:pt x="0" y="3"/>
                    <a:pt x="0" y="2"/>
                    <a:pt x="0" y="1"/>
                  </a:cubicBezTo>
                  <a:cubicBezTo>
                    <a:pt x="0" y="0"/>
                    <a:pt x="1" y="0"/>
                    <a:pt x="2" y="1"/>
                  </a:cubicBezTo>
                  <a:cubicBezTo>
                    <a:pt x="101" y="58"/>
                    <a:pt x="101" y="58"/>
                    <a:pt x="101" y="58"/>
                  </a:cubicBezTo>
                  <a:cubicBezTo>
                    <a:pt x="102" y="58"/>
                    <a:pt x="102" y="59"/>
                    <a:pt x="102" y="60"/>
                  </a:cubicBezTo>
                  <a:cubicBezTo>
                    <a:pt x="101" y="60"/>
                    <a:pt x="101" y="61"/>
                    <a:pt x="100" y="61"/>
                  </a:cubicBez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6" name="Freeform 485">
              <a:extLst>
                <a:ext uri="{FF2B5EF4-FFF2-40B4-BE49-F238E27FC236}">
                  <a16:creationId xmlns:a16="http://schemas.microsoft.com/office/drawing/2014/main" id="{6EB88EE1-F5CD-3F5B-8147-55E55FD83002}"/>
                </a:ext>
              </a:extLst>
            </p:cNvPr>
            <p:cNvSpPr>
              <a:spLocks/>
            </p:cNvSpPr>
            <p:nvPr/>
          </p:nvSpPr>
          <p:spPr bwMode="auto">
            <a:xfrm>
              <a:off x="8796" y="3768"/>
              <a:ext cx="519" cy="308"/>
            </a:xfrm>
            <a:custGeom>
              <a:avLst/>
              <a:gdLst>
                <a:gd name="T0" fmla="*/ 101 w 103"/>
                <a:gd name="T1" fmla="*/ 61 h 61"/>
                <a:gd name="T2" fmla="*/ 100 w 103"/>
                <a:gd name="T3" fmla="*/ 61 h 61"/>
                <a:gd name="T4" fmla="*/ 1 w 103"/>
                <a:gd name="T5" fmla="*/ 3 h 61"/>
                <a:gd name="T6" fmla="*/ 1 w 103"/>
                <a:gd name="T7" fmla="*/ 1 h 61"/>
                <a:gd name="T8" fmla="*/ 3 w 103"/>
                <a:gd name="T9" fmla="*/ 1 h 61"/>
                <a:gd name="T10" fmla="*/ 102 w 103"/>
                <a:gd name="T11" fmla="*/ 58 h 61"/>
                <a:gd name="T12" fmla="*/ 102 w 103"/>
                <a:gd name="T13" fmla="*/ 60 h 61"/>
                <a:gd name="T14" fmla="*/ 101 w 103"/>
                <a:gd name="T15" fmla="*/ 61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61">
                  <a:moveTo>
                    <a:pt x="101" y="61"/>
                  </a:moveTo>
                  <a:cubicBezTo>
                    <a:pt x="101" y="61"/>
                    <a:pt x="100" y="61"/>
                    <a:pt x="100" y="61"/>
                  </a:cubicBezTo>
                  <a:cubicBezTo>
                    <a:pt x="1" y="3"/>
                    <a:pt x="1" y="3"/>
                    <a:pt x="1" y="3"/>
                  </a:cubicBezTo>
                  <a:cubicBezTo>
                    <a:pt x="0" y="3"/>
                    <a:pt x="0" y="2"/>
                    <a:pt x="1" y="1"/>
                  </a:cubicBezTo>
                  <a:cubicBezTo>
                    <a:pt x="1" y="1"/>
                    <a:pt x="2" y="0"/>
                    <a:pt x="3" y="1"/>
                  </a:cubicBezTo>
                  <a:cubicBezTo>
                    <a:pt x="102" y="58"/>
                    <a:pt x="102" y="58"/>
                    <a:pt x="102" y="58"/>
                  </a:cubicBezTo>
                  <a:cubicBezTo>
                    <a:pt x="102" y="58"/>
                    <a:pt x="103" y="59"/>
                    <a:pt x="102" y="60"/>
                  </a:cubicBezTo>
                  <a:cubicBezTo>
                    <a:pt x="102" y="61"/>
                    <a:pt x="101" y="61"/>
                    <a:pt x="101" y="61"/>
                  </a:cubicBez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7" name="Freeform 486">
              <a:extLst>
                <a:ext uri="{FF2B5EF4-FFF2-40B4-BE49-F238E27FC236}">
                  <a16:creationId xmlns:a16="http://schemas.microsoft.com/office/drawing/2014/main" id="{104B7C86-1A48-934B-F5E4-47AA4C7E4FAF}"/>
                </a:ext>
              </a:extLst>
            </p:cNvPr>
            <p:cNvSpPr>
              <a:spLocks/>
            </p:cNvSpPr>
            <p:nvPr/>
          </p:nvSpPr>
          <p:spPr bwMode="auto">
            <a:xfrm>
              <a:off x="9330" y="4569"/>
              <a:ext cx="25" cy="126"/>
            </a:xfrm>
            <a:custGeom>
              <a:avLst/>
              <a:gdLst>
                <a:gd name="T0" fmla="*/ 5 w 5"/>
                <a:gd name="T1" fmla="*/ 0 h 25"/>
                <a:gd name="T2" fmla="*/ 5 w 5"/>
                <a:gd name="T3" fmla="*/ 19 h 25"/>
                <a:gd name="T4" fmla="*/ 0 w 5"/>
                <a:gd name="T5" fmla="*/ 25 h 25"/>
                <a:gd name="T6" fmla="*/ 0 w 5"/>
                <a:gd name="T7" fmla="*/ 7 h 25"/>
                <a:gd name="T8" fmla="*/ 5 w 5"/>
                <a:gd name="T9" fmla="*/ 0 h 25"/>
              </a:gdLst>
              <a:ahLst/>
              <a:cxnLst>
                <a:cxn ang="0">
                  <a:pos x="T0" y="T1"/>
                </a:cxn>
                <a:cxn ang="0">
                  <a:pos x="T2" y="T3"/>
                </a:cxn>
                <a:cxn ang="0">
                  <a:pos x="T4" y="T5"/>
                </a:cxn>
                <a:cxn ang="0">
                  <a:pos x="T6" y="T7"/>
                </a:cxn>
                <a:cxn ang="0">
                  <a:pos x="T8" y="T9"/>
                </a:cxn>
              </a:cxnLst>
              <a:rect l="0" t="0" r="r" b="b"/>
              <a:pathLst>
                <a:path w="5" h="25">
                  <a:moveTo>
                    <a:pt x="5" y="0"/>
                  </a:moveTo>
                  <a:cubicBezTo>
                    <a:pt x="5" y="19"/>
                    <a:pt x="5" y="19"/>
                    <a:pt x="5" y="19"/>
                  </a:cubicBezTo>
                  <a:cubicBezTo>
                    <a:pt x="5" y="21"/>
                    <a:pt x="3" y="23"/>
                    <a:pt x="0" y="25"/>
                  </a:cubicBezTo>
                  <a:cubicBezTo>
                    <a:pt x="0" y="7"/>
                    <a:pt x="0" y="7"/>
                    <a:pt x="0" y="7"/>
                  </a:cubicBezTo>
                  <a:cubicBezTo>
                    <a:pt x="3" y="5"/>
                    <a:pt x="5" y="3"/>
                    <a:pt x="5" y="0"/>
                  </a:cubicBez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8" name="Freeform 487">
              <a:extLst>
                <a:ext uri="{FF2B5EF4-FFF2-40B4-BE49-F238E27FC236}">
                  <a16:creationId xmlns:a16="http://schemas.microsoft.com/office/drawing/2014/main" id="{59AB4C15-8F3C-1323-D95B-B0FF5E5A1F8F}"/>
                </a:ext>
              </a:extLst>
            </p:cNvPr>
            <p:cNvSpPr>
              <a:spLocks/>
            </p:cNvSpPr>
            <p:nvPr/>
          </p:nvSpPr>
          <p:spPr bwMode="auto">
            <a:xfrm>
              <a:off x="8419" y="4569"/>
              <a:ext cx="25" cy="126"/>
            </a:xfrm>
            <a:custGeom>
              <a:avLst/>
              <a:gdLst>
                <a:gd name="T0" fmla="*/ 0 w 5"/>
                <a:gd name="T1" fmla="*/ 19 h 25"/>
                <a:gd name="T2" fmla="*/ 0 w 5"/>
                <a:gd name="T3" fmla="*/ 0 h 25"/>
                <a:gd name="T4" fmla="*/ 5 w 5"/>
                <a:gd name="T5" fmla="*/ 7 h 25"/>
                <a:gd name="T6" fmla="*/ 5 w 5"/>
                <a:gd name="T7" fmla="*/ 25 h 25"/>
                <a:gd name="T8" fmla="*/ 0 w 5"/>
                <a:gd name="T9" fmla="*/ 19 h 25"/>
              </a:gdLst>
              <a:ahLst/>
              <a:cxnLst>
                <a:cxn ang="0">
                  <a:pos x="T0" y="T1"/>
                </a:cxn>
                <a:cxn ang="0">
                  <a:pos x="T2" y="T3"/>
                </a:cxn>
                <a:cxn ang="0">
                  <a:pos x="T4" y="T5"/>
                </a:cxn>
                <a:cxn ang="0">
                  <a:pos x="T6" y="T7"/>
                </a:cxn>
                <a:cxn ang="0">
                  <a:pos x="T8" y="T9"/>
                </a:cxn>
              </a:cxnLst>
              <a:rect l="0" t="0" r="r" b="b"/>
              <a:pathLst>
                <a:path w="5" h="25">
                  <a:moveTo>
                    <a:pt x="0" y="19"/>
                  </a:moveTo>
                  <a:cubicBezTo>
                    <a:pt x="0" y="0"/>
                    <a:pt x="0" y="0"/>
                    <a:pt x="0" y="0"/>
                  </a:cubicBezTo>
                  <a:cubicBezTo>
                    <a:pt x="0" y="3"/>
                    <a:pt x="2" y="5"/>
                    <a:pt x="5" y="7"/>
                  </a:cubicBezTo>
                  <a:cubicBezTo>
                    <a:pt x="5" y="25"/>
                    <a:pt x="5" y="25"/>
                    <a:pt x="5" y="25"/>
                  </a:cubicBezTo>
                  <a:cubicBezTo>
                    <a:pt x="2" y="23"/>
                    <a:pt x="0" y="21"/>
                    <a:pt x="0" y="19"/>
                  </a:cubicBez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9" name="Freeform 488">
              <a:extLst>
                <a:ext uri="{FF2B5EF4-FFF2-40B4-BE49-F238E27FC236}">
                  <a16:creationId xmlns:a16="http://schemas.microsoft.com/office/drawing/2014/main" id="{9DAE0E49-9975-93A9-62E8-07190BBF2D5A}"/>
                </a:ext>
              </a:extLst>
            </p:cNvPr>
            <p:cNvSpPr>
              <a:spLocks/>
            </p:cNvSpPr>
            <p:nvPr/>
          </p:nvSpPr>
          <p:spPr bwMode="auto">
            <a:xfrm>
              <a:off x="8947" y="4604"/>
              <a:ext cx="383" cy="318"/>
            </a:xfrm>
            <a:custGeom>
              <a:avLst/>
              <a:gdLst>
                <a:gd name="T0" fmla="*/ 383 w 383"/>
                <a:gd name="T1" fmla="*/ 0 h 318"/>
                <a:gd name="T2" fmla="*/ 383 w 383"/>
                <a:gd name="T3" fmla="*/ 91 h 318"/>
                <a:gd name="T4" fmla="*/ 0 w 383"/>
                <a:gd name="T5" fmla="*/ 318 h 318"/>
                <a:gd name="T6" fmla="*/ 0 w 383"/>
                <a:gd name="T7" fmla="*/ 222 h 318"/>
                <a:gd name="T8" fmla="*/ 383 w 383"/>
                <a:gd name="T9" fmla="*/ 0 h 318"/>
              </a:gdLst>
              <a:ahLst/>
              <a:cxnLst>
                <a:cxn ang="0">
                  <a:pos x="T0" y="T1"/>
                </a:cxn>
                <a:cxn ang="0">
                  <a:pos x="T2" y="T3"/>
                </a:cxn>
                <a:cxn ang="0">
                  <a:pos x="T4" y="T5"/>
                </a:cxn>
                <a:cxn ang="0">
                  <a:pos x="T6" y="T7"/>
                </a:cxn>
                <a:cxn ang="0">
                  <a:pos x="T8" y="T9"/>
                </a:cxn>
              </a:cxnLst>
              <a:rect l="0" t="0" r="r" b="b"/>
              <a:pathLst>
                <a:path w="383" h="318">
                  <a:moveTo>
                    <a:pt x="383" y="0"/>
                  </a:moveTo>
                  <a:lnTo>
                    <a:pt x="383" y="91"/>
                  </a:lnTo>
                  <a:lnTo>
                    <a:pt x="0" y="318"/>
                  </a:lnTo>
                  <a:lnTo>
                    <a:pt x="0" y="222"/>
                  </a:lnTo>
                  <a:lnTo>
                    <a:pt x="383" y="0"/>
                  </a:ln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0" name="Freeform 489">
              <a:extLst>
                <a:ext uri="{FF2B5EF4-FFF2-40B4-BE49-F238E27FC236}">
                  <a16:creationId xmlns:a16="http://schemas.microsoft.com/office/drawing/2014/main" id="{6AF1B6AF-F5B2-EAF7-C86A-804C528D8003}"/>
                </a:ext>
              </a:extLst>
            </p:cNvPr>
            <p:cNvSpPr>
              <a:spLocks/>
            </p:cNvSpPr>
            <p:nvPr/>
          </p:nvSpPr>
          <p:spPr bwMode="auto">
            <a:xfrm>
              <a:off x="8444" y="4604"/>
              <a:ext cx="388" cy="318"/>
            </a:xfrm>
            <a:custGeom>
              <a:avLst/>
              <a:gdLst>
                <a:gd name="T0" fmla="*/ 388 w 388"/>
                <a:gd name="T1" fmla="*/ 222 h 318"/>
                <a:gd name="T2" fmla="*/ 388 w 388"/>
                <a:gd name="T3" fmla="*/ 318 h 318"/>
                <a:gd name="T4" fmla="*/ 0 w 388"/>
                <a:gd name="T5" fmla="*/ 91 h 318"/>
                <a:gd name="T6" fmla="*/ 0 w 388"/>
                <a:gd name="T7" fmla="*/ 0 h 318"/>
                <a:gd name="T8" fmla="*/ 388 w 388"/>
                <a:gd name="T9" fmla="*/ 222 h 318"/>
              </a:gdLst>
              <a:ahLst/>
              <a:cxnLst>
                <a:cxn ang="0">
                  <a:pos x="T0" y="T1"/>
                </a:cxn>
                <a:cxn ang="0">
                  <a:pos x="T2" y="T3"/>
                </a:cxn>
                <a:cxn ang="0">
                  <a:pos x="T4" y="T5"/>
                </a:cxn>
                <a:cxn ang="0">
                  <a:pos x="T6" y="T7"/>
                </a:cxn>
                <a:cxn ang="0">
                  <a:pos x="T8" y="T9"/>
                </a:cxn>
              </a:cxnLst>
              <a:rect l="0" t="0" r="r" b="b"/>
              <a:pathLst>
                <a:path w="388" h="318">
                  <a:moveTo>
                    <a:pt x="388" y="222"/>
                  </a:moveTo>
                  <a:lnTo>
                    <a:pt x="388" y="318"/>
                  </a:lnTo>
                  <a:lnTo>
                    <a:pt x="0" y="91"/>
                  </a:lnTo>
                  <a:lnTo>
                    <a:pt x="0" y="0"/>
                  </a:lnTo>
                  <a:lnTo>
                    <a:pt x="388" y="222"/>
                  </a:ln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1" name="Freeform 490">
              <a:extLst>
                <a:ext uri="{FF2B5EF4-FFF2-40B4-BE49-F238E27FC236}">
                  <a16:creationId xmlns:a16="http://schemas.microsoft.com/office/drawing/2014/main" id="{4F342740-96E7-C09C-1F84-A278155D8963}"/>
                </a:ext>
              </a:extLst>
            </p:cNvPr>
            <p:cNvSpPr>
              <a:spLocks/>
            </p:cNvSpPr>
            <p:nvPr/>
          </p:nvSpPr>
          <p:spPr bwMode="auto">
            <a:xfrm>
              <a:off x="8832" y="4826"/>
              <a:ext cx="115" cy="106"/>
            </a:xfrm>
            <a:custGeom>
              <a:avLst/>
              <a:gdLst>
                <a:gd name="T0" fmla="*/ 23 w 23"/>
                <a:gd name="T1" fmla="*/ 0 h 21"/>
                <a:gd name="T2" fmla="*/ 23 w 23"/>
                <a:gd name="T3" fmla="*/ 19 h 21"/>
                <a:gd name="T4" fmla="*/ 11 w 23"/>
                <a:gd name="T5" fmla="*/ 21 h 21"/>
                <a:gd name="T6" fmla="*/ 0 w 23"/>
                <a:gd name="T7" fmla="*/ 19 h 21"/>
                <a:gd name="T8" fmla="*/ 0 w 23"/>
                <a:gd name="T9" fmla="*/ 0 h 21"/>
                <a:gd name="T10" fmla="*/ 11 w 23"/>
                <a:gd name="T11" fmla="*/ 3 h 21"/>
                <a:gd name="T12" fmla="*/ 23 w 23"/>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3" y="0"/>
                  </a:moveTo>
                  <a:cubicBezTo>
                    <a:pt x="23" y="19"/>
                    <a:pt x="23" y="19"/>
                    <a:pt x="23" y="19"/>
                  </a:cubicBezTo>
                  <a:cubicBezTo>
                    <a:pt x="20" y="20"/>
                    <a:pt x="16" y="21"/>
                    <a:pt x="11" y="21"/>
                  </a:cubicBezTo>
                  <a:cubicBezTo>
                    <a:pt x="7" y="21"/>
                    <a:pt x="3" y="20"/>
                    <a:pt x="0" y="19"/>
                  </a:cubicBezTo>
                  <a:cubicBezTo>
                    <a:pt x="0" y="0"/>
                    <a:pt x="0" y="0"/>
                    <a:pt x="0" y="0"/>
                  </a:cubicBezTo>
                  <a:cubicBezTo>
                    <a:pt x="3" y="2"/>
                    <a:pt x="7" y="3"/>
                    <a:pt x="11" y="3"/>
                  </a:cubicBezTo>
                  <a:cubicBezTo>
                    <a:pt x="16" y="3"/>
                    <a:pt x="20" y="2"/>
                    <a:pt x="23" y="0"/>
                  </a:cubicBez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2" name="Freeform 491">
              <a:extLst>
                <a:ext uri="{FF2B5EF4-FFF2-40B4-BE49-F238E27FC236}">
                  <a16:creationId xmlns:a16="http://schemas.microsoft.com/office/drawing/2014/main" id="{66A3F32B-2290-7D07-BA65-29982D9A703B}"/>
                </a:ext>
              </a:extLst>
            </p:cNvPr>
            <p:cNvSpPr>
              <a:spLocks/>
            </p:cNvSpPr>
            <p:nvPr/>
          </p:nvSpPr>
          <p:spPr bwMode="auto">
            <a:xfrm>
              <a:off x="8414" y="4292"/>
              <a:ext cx="951" cy="554"/>
            </a:xfrm>
            <a:custGeom>
              <a:avLst/>
              <a:gdLst>
                <a:gd name="T0" fmla="*/ 182 w 189"/>
                <a:gd name="T1" fmla="*/ 48 h 110"/>
                <a:gd name="T2" fmla="*/ 182 w 189"/>
                <a:gd name="T3" fmla="*/ 62 h 110"/>
                <a:gd name="T4" fmla="*/ 106 w 189"/>
                <a:gd name="T5" fmla="*/ 106 h 110"/>
                <a:gd name="T6" fmla="*/ 83 w 189"/>
                <a:gd name="T7" fmla="*/ 106 h 110"/>
                <a:gd name="T8" fmla="*/ 6 w 189"/>
                <a:gd name="T9" fmla="*/ 62 h 110"/>
                <a:gd name="T10" fmla="*/ 6 w 189"/>
                <a:gd name="T11" fmla="*/ 48 h 110"/>
                <a:gd name="T12" fmla="*/ 82 w 189"/>
                <a:gd name="T13" fmla="*/ 4 h 110"/>
                <a:gd name="T14" fmla="*/ 106 w 189"/>
                <a:gd name="T15" fmla="*/ 4 h 110"/>
                <a:gd name="T16" fmla="*/ 182 w 189"/>
                <a:gd name="T17" fmla="*/ 4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110">
                  <a:moveTo>
                    <a:pt x="182" y="48"/>
                  </a:moveTo>
                  <a:cubicBezTo>
                    <a:pt x="189" y="52"/>
                    <a:pt x="189" y="58"/>
                    <a:pt x="182" y="62"/>
                  </a:cubicBezTo>
                  <a:cubicBezTo>
                    <a:pt x="106" y="106"/>
                    <a:pt x="106" y="106"/>
                    <a:pt x="106" y="106"/>
                  </a:cubicBezTo>
                  <a:cubicBezTo>
                    <a:pt x="100" y="110"/>
                    <a:pt x="89" y="110"/>
                    <a:pt x="83" y="106"/>
                  </a:cubicBezTo>
                  <a:cubicBezTo>
                    <a:pt x="6" y="62"/>
                    <a:pt x="6" y="62"/>
                    <a:pt x="6" y="62"/>
                  </a:cubicBezTo>
                  <a:cubicBezTo>
                    <a:pt x="0" y="58"/>
                    <a:pt x="0" y="52"/>
                    <a:pt x="6" y="48"/>
                  </a:cubicBezTo>
                  <a:cubicBezTo>
                    <a:pt x="82" y="4"/>
                    <a:pt x="82" y="4"/>
                    <a:pt x="82" y="4"/>
                  </a:cubicBezTo>
                  <a:cubicBezTo>
                    <a:pt x="89" y="0"/>
                    <a:pt x="99" y="0"/>
                    <a:pt x="106" y="4"/>
                  </a:cubicBezTo>
                  <a:lnTo>
                    <a:pt x="182" y="48"/>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3" name="Freeform 492">
              <a:extLst>
                <a:ext uri="{FF2B5EF4-FFF2-40B4-BE49-F238E27FC236}">
                  <a16:creationId xmlns:a16="http://schemas.microsoft.com/office/drawing/2014/main" id="{9B2094BD-9EE0-F2F6-4B0B-384C67AA833D}"/>
                </a:ext>
              </a:extLst>
            </p:cNvPr>
            <p:cNvSpPr>
              <a:spLocks/>
            </p:cNvSpPr>
            <p:nvPr/>
          </p:nvSpPr>
          <p:spPr bwMode="auto">
            <a:xfrm>
              <a:off x="10101" y="4307"/>
              <a:ext cx="25" cy="126"/>
            </a:xfrm>
            <a:custGeom>
              <a:avLst/>
              <a:gdLst>
                <a:gd name="T0" fmla="*/ 5 w 5"/>
                <a:gd name="T1" fmla="*/ 0 h 25"/>
                <a:gd name="T2" fmla="*/ 5 w 5"/>
                <a:gd name="T3" fmla="*/ 18 h 25"/>
                <a:gd name="T4" fmla="*/ 0 w 5"/>
                <a:gd name="T5" fmla="*/ 25 h 25"/>
                <a:gd name="T6" fmla="*/ 0 w 5"/>
                <a:gd name="T7" fmla="*/ 7 h 25"/>
                <a:gd name="T8" fmla="*/ 5 w 5"/>
                <a:gd name="T9" fmla="*/ 0 h 25"/>
              </a:gdLst>
              <a:ahLst/>
              <a:cxnLst>
                <a:cxn ang="0">
                  <a:pos x="T0" y="T1"/>
                </a:cxn>
                <a:cxn ang="0">
                  <a:pos x="T2" y="T3"/>
                </a:cxn>
                <a:cxn ang="0">
                  <a:pos x="T4" y="T5"/>
                </a:cxn>
                <a:cxn ang="0">
                  <a:pos x="T6" y="T7"/>
                </a:cxn>
                <a:cxn ang="0">
                  <a:pos x="T8" y="T9"/>
                </a:cxn>
              </a:cxnLst>
              <a:rect l="0" t="0" r="r" b="b"/>
              <a:pathLst>
                <a:path w="5" h="25">
                  <a:moveTo>
                    <a:pt x="5" y="0"/>
                  </a:moveTo>
                  <a:cubicBezTo>
                    <a:pt x="5" y="18"/>
                    <a:pt x="5" y="18"/>
                    <a:pt x="5" y="18"/>
                  </a:cubicBezTo>
                  <a:cubicBezTo>
                    <a:pt x="5" y="21"/>
                    <a:pt x="3" y="23"/>
                    <a:pt x="0" y="25"/>
                  </a:cubicBezTo>
                  <a:cubicBezTo>
                    <a:pt x="0" y="7"/>
                    <a:pt x="0" y="7"/>
                    <a:pt x="0" y="7"/>
                  </a:cubicBezTo>
                  <a:cubicBezTo>
                    <a:pt x="3" y="5"/>
                    <a:pt x="5" y="2"/>
                    <a:pt x="5" y="0"/>
                  </a:cubicBez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4" name="Freeform 493">
              <a:extLst>
                <a:ext uri="{FF2B5EF4-FFF2-40B4-BE49-F238E27FC236}">
                  <a16:creationId xmlns:a16="http://schemas.microsoft.com/office/drawing/2014/main" id="{46371C2F-85BB-14E2-4F3E-38DC2F709DB1}"/>
                </a:ext>
              </a:extLst>
            </p:cNvPr>
            <p:cNvSpPr>
              <a:spLocks/>
            </p:cNvSpPr>
            <p:nvPr/>
          </p:nvSpPr>
          <p:spPr bwMode="auto">
            <a:xfrm>
              <a:off x="9189" y="4307"/>
              <a:ext cx="25" cy="126"/>
            </a:xfrm>
            <a:custGeom>
              <a:avLst/>
              <a:gdLst>
                <a:gd name="T0" fmla="*/ 0 w 5"/>
                <a:gd name="T1" fmla="*/ 18 h 25"/>
                <a:gd name="T2" fmla="*/ 0 w 5"/>
                <a:gd name="T3" fmla="*/ 0 h 25"/>
                <a:gd name="T4" fmla="*/ 5 w 5"/>
                <a:gd name="T5" fmla="*/ 7 h 25"/>
                <a:gd name="T6" fmla="*/ 5 w 5"/>
                <a:gd name="T7" fmla="*/ 25 h 25"/>
                <a:gd name="T8" fmla="*/ 0 w 5"/>
                <a:gd name="T9" fmla="*/ 18 h 25"/>
              </a:gdLst>
              <a:ahLst/>
              <a:cxnLst>
                <a:cxn ang="0">
                  <a:pos x="T0" y="T1"/>
                </a:cxn>
                <a:cxn ang="0">
                  <a:pos x="T2" y="T3"/>
                </a:cxn>
                <a:cxn ang="0">
                  <a:pos x="T4" y="T5"/>
                </a:cxn>
                <a:cxn ang="0">
                  <a:pos x="T6" y="T7"/>
                </a:cxn>
                <a:cxn ang="0">
                  <a:pos x="T8" y="T9"/>
                </a:cxn>
              </a:cxnLst>
              <a:rect l="0" t="0" r="r" b="b"/>
              <a:pathLst>
                <a:path w="5" h="25">
                  <a:moveTo>
                    <a:pt x="0" y="18"/>
                  </a:moveTo>
                  <a:cubicBezTo>
                    <a:pt x="0" y="0"/>
                    <a:pt x="0" y="0"/>
                    <a:pt x="0" y="0"/>
                  </a:cubicBezTo>
                  <a:cubicBezTo>
                    <a:pt x="0" y="2"/>
                    <a:pt x="2" y="5"/>
                    <a:pt x="5" y="7"/>
                  </a:cubicBezTo>
                  <a:cubicBezTo>
                    <a:pt x="5" y="25"/>
                    <a:pt x="5" y="25"/>
                    <a:pt x="5" y="25"/>
                  </a:cubicBezTo>
                  <a:cubicBezTo>
                    <a:pt x="2" y="23"/>
                    <a:pt x="0" y="21"/>
                    <a:pt x="0" y="18"/>
                  </a:cubicBez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5" name="Freeform 494">
              <a:extLst>
                <a:ext uri="{FF2B5EF4-FFF2-40B4-BE49-F238E27FC236}">
                  <a16:creationId xmlns:a16="http://schemas.microsoft.com/office/drawing/2014/main" id="{CA42D1C9-3C7B-BDEF-C339-6260ADBC0C30}"/>
                </a:ext>
              </a:extLst>
            </p:cNvPr>
            <p:cNvSpPr>
              <a:spLocks/>
            </p:cNvSpPr>
            <p:nvPr/>
          </p:nvSpPr>
          <p:spPr bwMode="auto">
            <a:xfrm>
              <a:off x="9718" y="4343"/>
              <a:ext cx="383" cy="312"/>
            </a:xfrm>
            <a:custGeom>
              <a:avLst/>
              <a:gdLst>
                <a:gd name="T0" fmla="*/ 383 w 383"/>
                <a:gd name="T1" fmla="*/ 0 h 312"/>
                <a:gd name="T2" fmla="*/ 383 w 383"/>
                <a:gd name="T3" fmla="*/ 90 h 312"/>
                <a:gd name="T4" fmla="*/ 0 w 383"/>
                <a:gd name="T5" fmla="*/ 312 h 312"/>
                <a:gd name="T6" fmla="*/ 0 w 383"/>
                <a:gd name="T7" fmla="*/ 221 h 312"/>
                <a:gd name="T8" fmla="*/ 383 w 383"/>
                <a:gd name="T9" fmla="*/ 0 h 312"/>
              </a:gdLst>
              <a:ahLst/>
              <a:cxnLst>
                <a:cxn ang="0">
                  <a:pos x="T0" y="T1"/>
                </a:cxn>
                <a:cxn ang="0">
                  <a:pos x="T2" y="T3"/>
                </a:cxn>
                <a:cxn ang="0">
                  <a:pos x="T4" y="T5"/>
                </a:cxn>
                <a:cxn ang="0">
                  <a:pos x="T6" y="T7"/>
                </a:cxn>
                <a:cxn ang="0">
                  <a:pos x="T8" y="T9"/>
                </a:cxn>
              </a:cxnLst>
              <a:rect l="0" t="0" r="r" b="b"/>
              <a:pathLst>
                <a:path w="383" h="312">
                  <a:moveTo>
                    <a:pt x="383" y="0"/>
                  </a:moveTo>
                  <a:lnTo>
                    <a:pt x="383" y="90"/>
                  </a:lnTo>
                  <a:lnTo>
                    <a:pt x="0" y="312"/>
                  </a:lnTo>
                  <a:lnTo>
                    <a:pt x="0" y="221"/>
                  </a:lnTo>
                  <a:lnTo>
                    <a:pt x="383" y="0"/>
                  </a:ln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6" name="Freeform 495">
              <a:extLst>
                <a:ext uri="{FF2B5EF4-FFF2-40B4-BE49-F238E27FC236}">
                  <a16:creationId xmlns:a16="http://schemas.microsoft.com/office/drawing/2014/main" id="{1CEABD31-DE38-FC6E-9501-C9DEACD064F8}"/>
                </a:ext>
              </a:extLst>
            </p:cNvPr>
            <p:cNvSpPr>
              <a:spLocks/>
            </p:cNvSpPr>
            <p:nvPr/>
          </p:nvSpPr>
          <p:spPr bwMode="auto">
            <a:xfrm>
              <a:off x="9214" y="4343"/>
              <a:ext cx="388" cy="312"/>
            </a:xfrm>
            <a:custGeom>
              <a:avLst/>
              <a:gdLst>
                <a:gd name="T0" fmla="*/ 388 w 388"/>
                <a:gd name="T1" fmla="*/ 221 h 312"/>
                <a:gd name="T2" fmla="*/ 388 w 388"/>
                <a:gd name="T3" fmla="*/ 312 h 312"/>
                <a:gd name="T4" fmla="*/ 0 w 388"/>
                <a:gd name="T5" fmla="*/ 90 h 312"/>
                <a:gd name="T6" fmla="*/ 0 w 388"/>
                <a:gd name="T7" fmla="*/ 0 h 312"/>
                <a:gd name="T8" fmla="*/ 388 w 388"/>
                <a:gd name="T9" fmla="*/ 221 h 312"/>
              </a:gdLst>
              <a:ahLst/>
              <a:cxnLst>
                <a:cxn ang="0">
                  <a:pos x="T0" y="T1"/>
                </a:cxn>
                <a:cxn ang="0">
                  <a:pos x="T2" y="T3"/>
                </a:cxn>
                <a:cxn ang="0">
                  <a:pos x="T4" y="T5"/>
                </a:cxn>
                <a:cxn ang="0">
                  <a:pos x="T6" y="T7"/>
                </a:cxn>
                <a:cxn ang="0">
                  <a:pos x="T8" y="T9"/>
                </a:cxn>
              </a:cxnLst>
              <a:rect l="0" t="0" r="r" b="b"/>
              <a:pathLst>
                <a:path w="388" h="312">
                  <a:moveTo>
                    <a:pt x="388" y="221"/>
                  </a:moveTo>
                  <a:lnTo>
                    <a:pt x="388" y="312"/>
                  </a:lnTo>
                  <a:lnTo>
                    <a:pt x="0" y="90"/>
                  </a:lnTo>
                  <a:lnTo>
                    <a:pt x="0" y="0"/>
                  </a:lnTo>
                  <a:lnTo>
                    <a:pt x="388" y="221"/>
                  </a:ln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7" name="Freeform 496">
              <a:extLst>
                <a:ext uri="{FF2B5EF4-FFF2-40B4-BE49-F238E27FC236}">
                  <a16:creationId xmlns:a16="http://schemas.microsoft.com/office/drawing/2014/main" id="{172C1429-99A3-8CB0-F2BF-71651D7867CB}"/>
                </a:ext>
              </a:extLst>
            </p:cNvPr>
            <p:cNvSpPr>
              <a:spLocks/>
            </p:cNvSpPr>
            <p:nvPr/>
          </p:nvSpPr>
          <p:spPr bwMode="auto">
            <a:xfrm>
              <a:off x="9602" y="4564"/>
              <a:ext cx="116" cy="106"/>
            </a:xfrm>
            <a:custGeom>
              <a:avLst/>
              <a:gdLst>
                <a:gd name="T0" fmla="*/ 23 w 23"/>
                <a:gd name="T1" fmla="*/ 0 h 21"/>
                <a:gd name="T2" fmla="*/ 23 w 23"/>
                <a:gd name="T3" fmla="*/ 18 h 21"/>
                <a:gd name="T4" fmla="*/ 11 w 23"/>
                <a:gd name="T5" fmla="*/ 21 h 21"/>
                <a:gd name="T6" fmla="*/ 0 w 23"/>
                <a:gd name="T7" fmla="*/ 18 h 21"/>
                <a:gd name="T8" fmla="*/ 0 w 23"/>
                <a:gd name="T9" fmla="*/ 0 h 21"/>
                <a:gd name="T10" fmla="*/ 11 w 23"/>
                <a:gd name="T11" fmla="*/ 3 h 21"/>
                <a:gd name="T12" fmla="*/ 23 w 23"/>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3" y="0"/>
                  </a:moveTo>
                  <a:cubicBezTo>
                    <a:pt x="23" y="18"/>
                    <a:pt x="23" y="18"/>
                    <a:pt x="23" y="18"/>
                  </a:cubicBezTo>
                  <a:cubicBezTo>
                    <a:pt x="20" y="20"/>
                    <a:pt x="16" y="21"/>
                    <a:pt x="11" y="21"/>
                  </a:cubicBezTo>
                  <a:cubicBezTo>
                    <a:pt x="7" y="21"/>
                    <a:pt x="3" y="20"/>
                    <a:pt x="0" y="18"/>
                  </a:cubicBezTo>
                  <a:cubicBezTo>
                    <a:pt x="0" y="0"/>
                    <a:pt x="0" y="0"/>
                    <a:pt x="0" y="0"/>
                  </a:cubicBezTo>
                  <a:cubicBezTo>
                    <a:pt x="3" y="2"/>
                    <a:pt x="7" y="3"/>
                    <a:pt x="11" y="3"/>
                  </a:cubicBezTo>
                  <a:cubicBezTo>
                    <a:pt x="16" y="3"/>
                    <a:pt x="20" y="2"/>
                    <a:pt x="23" y="0"/>
                  </a:cubicBez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8" name="Freeform 497">
              <a:extLst>
                <a:ext uri="{FF2B5EF4-FFF2-40B4-BE49-F238E27FC236}">
                  <a16:creationId xmlns:a16="http://schemas.microsoft.com/office/drawing/2014/main" id="{C261874C-8D6A-E9D6-C455-F1EE1B941A54}"/>
                </a:ext>
              </a:extLst>
            </p:cNvPr>
            <p:cNvSpPr>
              <a:spLocks/>
            </p:cNvSpPr>
            <p:nvPr/>
          </p:nvSpPr>
          <p:spPr bwMode="auto">
            <a:xfrm>
              <a:off x="9184" y="4030"/>
              <a:ext cx="952" cy="549"/>
            </a:xfrm>
            <a:custGeom>
              <a:avLst/>
              <a:gdLst>
                <a:gd name="T0" fmla="*/ 182 w 189"/>
                <a:gd name="T1" fmla="*/ 48 h 109"/>
                <a:gd name="T2" fmla="*/ 182 w 189"/>
                <a:gd name="T3" fmla="*/ 62 h 109"/>
                <a:gd name="T4" fmla="*/ 106 w 189"/>
                <a:gd name="T5" fmla="*/ 106 h 109"/>
                <a:gd name="T6" fmla="*/ 83 w 189"/>
                <a:gd name="T7" fmla="*/ 106 h 109"/>
                <a:gd name="T8" fmla="*/ 6 w 189"/>
                <a:gd name="T9" fmla="*/ 62 h 109"/>
                <a:gd name="T10" fmla="*/ 6 w 189"/>
                <a:gd name="T11" fmla="*/ 48 h 109"/>
                <a:gd name="T12" fmla="*/ 82 w 189"/>
                <a:gd name="T13" fmla="*/ 4 h 109"/>
                <a:gd name="T14" fmla="*/ 106 w 189"/>
                <a:gd name="T15" fmla="*/ 4 h 109"/>
                <a:gd name="T16" fmla="*/ 182 w 189"/>
                <a:gd name="T17" fmla="*/ 4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109">
                  <a:moveTo>
                    <a:pt x="182" y="48"/>
                  </a:moveTo>
                  <a:cubicBezTo>
                    <a:pt x="189" y="52"/>
                    <a:pt x="189" y="58"/>
                    <a:pt x="182" y="62"/>
                  </a:cubicBezTo>
                  <a:cubicBezTo>
                    <a:pt x="106" y="106"/>
                    <a:pt x="106" y="106"/>
                    <a:pt x="106" y="106"/>
                  </a:cubicBezTo>
                  <a:cubicBezTo>
                    <a:pt x="100" y="109"/>
                    <a:pt x="89" y="109"/>
                    <a:pt x="83" y="106"/>
                  </a:cubicBezTo>
                  <a:cubicBezTo>
                    <a:pt x="6" y="62"/>
                    <a:pt x="6" y="62"/>
                    <a:pt x="6" y="62"/>
                  </a:cubicBezTo>
                  <a:cubicBezTo>
                    <a:pt x="0" y="58"/>
                    <a:pt x="0" y="52"/>
                    <a:pt x="6" y="48"/>
                  </a:cubicBezTo>
                  <a:cubicBezTo>
                    <a:pt x="82" y="4"/>
                    <a:pt x="82" y="4"/>
                    <a:pt x="82" y="4"/>
                  </a:cubicBezTo>
                  <a:cubicBezTo>
                    <a:pt x="89" y="0"/>
                    <a:pt x="99" y="0"/>
                    <a:pt x="106" y="4"/>
                  </a:cubicBezTo>
                  <a:lnTo>
                    <a:pt x="182" y="48"/>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9" name="Freeform 498">
              <a:extLst>
                <a:ext uri="{FF2B5EF4-FFF2-40B4-BE49-F238E27FC236}">
                  <a16:creationId xmlns:a16="http://schemas.microsoft.com/office/drawing/2014/main" id="{D35887CF-013D-2EE6-B522-5372FC218E37}"/>
                </a:ext>
              </a:extLst>
            </p:cNvPr>
            <p:cNvSpPr>
              <a:spLocks noEditPoints="1"/>
            </p:cNvSpPr>
            <p:nvPr/>
          </p:nvSpPr>
          <p:spPr bwMode="auto">
            <a:xfrm>
              <a:off x="8978" y="4599"/>
              <a:ext cx="151" cy="86"/>
            </a:xfrm>
            <a:custGeom>
              <a:avLst/>
              <a:gdLst>
                <a:gd name="T0" fmla="*/ 0 w 30"/>
                <a:gd name="T1" fmla="*/ 8 h 17"/>
                <a:gd name="T2" fmla="*/ 4 w 30"/>
                <a:gd name="T3" fmla="*/ 14 h 17"/>
                <a:gd name="T4" fmla="*/ 11 w 30"/>
                <a:gd name="T5" fmla="*/ 17 h 17"/>
                <a:gd name="T6" fmla="*/ 30 w 30"/>
                <a:gd name="T7" fmla="*/ 6 h 17"/>
                <a:gd name="T8" fmla="*/ 25 w 30"/>
                <a:gd name="T9" fmla="*/ 3 h 17"/>
                <a:gd name="T10" fmla="*/ 14 w 30"/>
                <a:gd name="T11" fmla="*/ 0 h 17"/>
                <a:gd name="T12" fmla="*/ 4 w 30"/>
                <a:gd name="T13" fmla="*/ 2 h 17"/>
                <a:gd name="T14" fmla="*/ 0 w 30"/>
                <a:gd name="T15" fmla="*/ 8 h 17"/>
                <a:gd name="T16" fmla="*/ 22 w 30"/>
                <a:gd name="T17" fmla="*/ 4 h 17"/>
                <a:gd name="T18" fmla="*/ 24 w 30"/>
                <a:gd name="T19" fmla="*/ 5 h 17"/>
                <a:gd name="T20" fmla="*/ 10 w 30"/>
                <a:gd name="T21" fmla="*/ 14 h 17"/>
                <a:gd name="T22" fmla="*/ 7 w 30"/>
                <a:gd name="T23" fmla="*/ 12 h 17"/>
                <a:gd name="T24" fmla="*/ 8 w 30"/>
                <a:gd name="T25" fmla="*/ 4 h 17"/>
                <a:gd name="T26" fmla="*/ 22 w 30"/>
                <a:gd name="T27" fmla="*/ 4 h 17"/>
                <a:gd name="T28" fmla="*/ 22 w 30"/>
                <a:gd name="T29" fmla="*/ 4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 h="17">
                  <a:moveTo>
                    <a:pt x="0" y="8"/>
                  </a:moveTo>
                  <a:cubicBezTo>
                    <a:pt x="0" y="10"/>
                    <a:pt x="1" y="12"/>
                    <a:pt x="4" y="14"/>
                  </a:cubicBezTo>
                  <a:cubicBezTo>
                    <a:pt x="11" y="17"/>
                    <a:pt x="11" y="17"/>
                    <a:pt x="11" y="17"/>
                  </a:cubicBezTo>
                  <a:cubicBezTo>
                    <a:pt x="30" y="6"/>
                    <a:pt x="30" y="6"/>
                    <a:pt x="30" y="6"/>
                  </a:cubicBezTo>
                  <a:cubicBezTo>
                    <a:pt x="25" y="3"/>
                    <a:pt x="25" y="3"/>
                    <a:pt x="25" y="3"/>
                  </a:cubicBezTo>
                  <a:cubicBezTo>
                    <a:pt x="21" y="1"/>
                    <a:pt x="18" y="0"/>
                    <a:pt x="14" y="0"/>
                  </a:cubicBezTo>
                  <a:cubicBezTo>
                    <a:pt x="11" y="0"/>
                    <a:pt x="7" y="0"/>
                    <a:pt x="4" y="2"/>
                  </a:cubicBezTo>
                  <a:cubicBezTo>
                    <a:pt x="1" y="4"/>
                    <a:pt x="0" y="6"/>
                    <a:pt x="0" y="8"/>
                  </a:cubicBezTo>
                  <a:close/>
                  <a:moveTo>
                    <a:pt x="22" y="4"/>
                  </a:moveTo>
                  <a:cubicBezTo>
                    <a:pt x="24" y="5"/>
                    <a:pt x="24" y="5"/>
                    <a:pt x="24" y="5"/>
                  </a:cubicBezTo>
                  <a:cubicBezTo>
                    <a:pt x="10" y="14"/>
                    <a:pt x="10" y="14"/>
                    <a:pt x="10" y="14"/>
                  </a:cubicBezTo>
                  <a:cubicBezTo>
                    <a:pt x="7" y="12"/>
                    <a:pt x="7" y="12"/>
                    <a:pt x="7" y="12"/>
                  </a:cubicBezTo>
                  <a:cubicBezTo>
                    <a:pt x="3" y="10"/>
                    <a:pt x="3" y="7"/>
                    <a:pt x="8" y="4"/>
                  </a:cubicBezTo>
                  <a:cubicBezTo>
                    <a:pt x="13" y="1"/>
                    <a:pt x="17" y="1"/>
                    <a:pt x="22" y="4"/>
                  </a:cubicBezTo>
                  <a:cubicBezTo>
                    <a:pt x="22" y="4"/>
                    <a:pt x="22" y="4"/>
                    <a:pt x="22"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0" name="Freeform 499">
              <a:extLst>
                <a:ext uri="{FF2B5EF4-FFF2-40B4-BE49-F238E27FC236}">
                  <a16:creationId xmlns:a16="http://schemas.microsoft.com/office/drawing/2014/main" id="{40860129-040C-D357-8F09-B711896CADC9}"/>
                </a:ext>
              </a:extLst>
            </p:cNvPr>
            <p:cNvSpPr>
              <a:spLocks noEditPoints="1"/>
            </p:cNvSpPr>
            <p:nvPr/>
          </p:nvSpPr>
          <p:spPr bwMode="auto">
            <a:xfrm>
              <a:off x="8887" y="4524"/>
              <a:ext cx="156" cy="91"/>
            </a:xfrm>
            <a:custGeom>
              <a:avLst/>
              <a:gdLst>
                <a:gd name="T0" fmla="*/ 12 w 31"/>
                <a:gd name="T1" fmla="*/ 0 h 18"/>
                <a:gd name="T2" fmla="*/ 0 w 31"/>
                <a:gd name="T3" fmla="*/ 16 h 18"/>
                <a:gd name="T4" fmla="*/ 3 w 31"/>
                <a:gd name="T5" fmla="*/ 18 h 18"/>
                <a:gd name="T6" fmla="*/ 31 w 31"/>
                <a:gd name="T7" fmla="*/ 11 h 18"/>
                <a:gd name="T8" fmla="*/ 27 w 31"/>
                <a:gd name="T9" fmla="*/ 9 h 18"/>
                <a:gd name="T10" fmla="*/ 20 w 31"/>
                <a:gd name="T11" fmla="*/ 11 h 18"/>
                <a:gd name="T12" fmla="*/ 12 w 31"/>
                <a:gd name="T13" fmla="*/ 6 h 18"/>
                <a:gd name="T14" fmla="*/ 16 w 31"/>
                <a:gd name="T15" fmla="*/ 2 h 18"/>
                <a:gd name="T16" fmla="*/ 12 w 31"/>
                <a:gd name="T17" fmla="*/ 0 h 18"/>
                <a:gd name="T18" fmla="*/ 16 w 31"/>
                <a:gd name="T19" fmla="*/ 12 h 18"/>
                <a:gd name="T20" fmla="*/ 9 w 31"/>
                <a:gd name="T21" fmla="*/ 14 h 18"/>
                <a:gd name="T22" fmla="*/ 4 w 31"/>
                <a:gd name="T23" fmla="*/ 15 h 18"/>
                <a:gd name="T24" fmla="*/ 6 w 31"/>
                <a:gd name="T25" fmla="*/ 14 h 18"/>
                <a:gd name="T26" fmla="*/ 7 w 31"/>
                <a:gd name="T27" fmla="*/ 13 h 18"/>
                <a:gd name="T28" fmla="*/ 10 w 31"/>
                <a:gd name="T29" fmla="*/ 8 h 18"/>
                <a:gd name="T30" fmla="*/ 16 w 31"/>
                <a:gd name="T31"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 h="18">
                  <a:moveTo>
                    <a:pt x="12" y="0"/>
                  </a:moveTo>
                  <a:cubicBezTo>
                    <a:pt x="0" y="16"/>
                    <a:pt x="0" y="16"/>
                    <a:pt x="0" y="16"/>
                  </a:cubicBezTo>
                  <a:cubicBezTo>
                    <a:pt x="3" y="18"/>
                    <a:pt x="3" y="18"/>
                    <a:pt x="3" y="18"/>
                  </a:cubicBezTo>
                  <a:cubicBezTo>
                    <a:pt x="31" y="11"/>
                    <a:pt x="31" y="11"/>
                    <a:pt x="31" y="11"/>
                  </a:cubicBezTo>
                  <a:cubicBezTo>
                    <a:pt x="27" y="9"/>
                    <a:pt x="27" y="9"/>
                    <a:pt x="27" y="9"/>
                  </a:cubicBezTo>
                  <a:cubicBezTo>
                    <a:pt x="20" y="11"/>
                    <a:pt x="20" y="11"/>
                    <a:pt x="20" y="11"/>
                  </a:cubicBezTo>
                  <a:cubicBezTo>
                    <a:pt x="12" y="6"/>
                    <a:pt x="12" y="6"/>
                    <a:pt x="12" y="6"/>
                  </a:cubicBezTo>
                  <a:cubicBezTo>
                    <a:pt x="16" y="2"/>
                    <a:pt x="16" y="2"/>
                    <a:pt x="16" y="2"/>
                  </a:cubicBezTo>
                  <a:cubicBezTo>
                    <a:pt x="12" y="0"/>
                    <a:pt x="12" y="0"/>
                    <a:pt x="12" y="0"/>
                  </a:cubicBezTo>
                  <a:close/>
                  <a:moveTo>
                    <a:pt x="16" y="12"/>
                  </a:moveTo>
                  <a:cubicBezTo>
                    <a:pt x="9" y="14"/>
                    <a:pt x="9" y="14"/>
                    <a:pt x="9" y="14"/>
                  </a:cubicBezTo>
                  <a:cubicBezTo>
                    <a:pt x="7" y="14"/>
                    <a:pt x="6" y="15"/>
                    <a:pt x="4" y="15"/>
                  </a:cubicBezTo>
                  <a:cubicBezTo>
                    <a:pt x="5" y="15"/>
                    <a:pt x="5" y="14"/>
                    <a:pt x="6" y="14"/>
                  </a:cubicBezTo>
                  <a:cubicBezTo>
                    <a:pt x="6" y="13"/>
                    <a:pt x="7" y="13"/>
                    <a:pt x="7" y="13"/>
                  </a:cubicBezTo>
                  <a:cubicBezTo>
                    <a:pt x="10" y="8"/>
                    <a:pt x="10" y="8"/>
                    <a:pt x="10" y="8"/>
                  </a:cubicBezTo>
                  <a:cubicBezTo>
                    <a:pt x="16" y="12"/>
                    <a:pt x="16" y="12"/>
                    <a:pt x="16" y="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1" name="Freeform 500">
              <a:extLst>
                <a:ext uri="{FF2B5EF4-FFF2-40B4-BE49-F238E27FC236}">
                  <a16:creationId xmlns:a16="http://schemas.microsoft.com/office/drawing/2014/main" id="{1EAE35EB-BBD2-81EB-68B9-D6BAA4790846}"/>
                </a:ext>
              </a:extLst>
            </p:cNvPr>
            <p:cNvSpPr>
              <a:spLocks/>
            </p:cNvSpPr>
            <p:nvPr/>
          </p:nvSpPr>
          <p:spPr bwMode="auto">
            <a:xfrm>
              <a:off x="8771" y="4499"/>
              <a:ext cx="146" cy="80"/>
            </a:xfrm>
            <a:custGeom>
              <a:avLst/>
              <a:gdLst>
                <a:gd name="T0" fmla="*/ 46 w 146"/>
                <a:gd name="T1" fmla="*/ 45 h 80"/>
                <a:gd name="T2" fmla="*/ 15 w 146"/>
                <a:gd name="T3" fmla="*/ 30 h 80"/>
                <a:gd name="T4" fmla="*/ 0 w 146"/>
                <a:gd name="T5" fmla="*/ 40 h 80"/>
                <a:gd name="T6" fmla="*/ 76 w 146"/>
                <a:gd name="T7" fmla="*/ 80 h 80"/>
                <a:gd name="T8" fmla="*/ 91 w 146"/>
                <a:gd name="T9" fmla="*/ 75 h 80"/>
                <a:gd name="T10" fmla="*/ 61 w 146"/>
                <a:gd name="T11" fmla="*/ 55 h 80"/>
                <a:gd name="T12" fmla="*/ 146 w 146"/>
                <a:gd name="T13" fmla="*/ 5 h 80"/>
                <a:gd name="T14" fmla="*/ 131 w 146"/>
                <a:gd name="T15" fmla="*/ 0 h 80"/>
                <a:gd name="T16" fmla="*/ 46 w 146"/>
                <a:gd name="T17" fmla="*/ 45 h 80"/>
                <a:gd name="T18" fmla="*/ 46 w 146"/>
                <a:gd name="T19" fmla="*/ 45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6" h="80">
                  <a:moveTo>
                    <a:pt x="46" y="45"/>
                  </a:moveTo>
                  <a:lnTo>
                    <a:pt x="15" y="30"/>
                  </a:lnTo>
                  <a:lnTo>
                    <a:pt x="0" y="40"/>
                  </a:lnTo>
                  <a:lnTo>
                    <a:pt x="76" y="80"/>
                  </a:lnTo>
                  <a:lnTo>
                    <a:pt x="91" y="75"/>
                  </a:lnTo>
                  <a:lnTo>
                    <a:pt x="61" y="55"/>
                  </a:lnTo>
                  <a:lnTo>
                    <a:pt x="146" y="5"/>
                  </a:lnTo>
                  <a:lnTo>
                    <a:pt x="131" y="0"/>
                  </a:lnTo>
                  <a:lnTo>
                    <a:pt x="46" y="45"/>
                  </a:lnTo>
                  <a:lnTo>
                    <a:pt x="46" y="4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2" name="Freeform 501">
              <a:extLst>
                <a:ext uri="{FF2B5EF4-FFF2-40B4-BE49-F238E27FC236}">
                  <a16:creationId xmlns:a16="http://schemas.microsoft.com/office/drawing/2014/main" id="{6638AA43-D1DD-A2D9-8311-E94065400514}"/>
                </a:ext>
              </a:extLst>
            </p:cNvPr>
            <p:cNvSpPr>
              <a:spLocks noEditPoints="1"/>
            </p:cNvSpPr>
            <p:nvPr/>
          </p:nvSpPr>
          <p:spPr bwMode="auto">
            <a:xfrm>
              <a:off x="8716" y="4423"/>
              <a:ext cx="156" cy="91"/>
            </a:xfrm>
            <a:custGeom>
              <a:avLst/>
              <a:gdLst>
                <a:gd name="T0" fmla="*/ 12 w 31"/>
                <a:gd name="T1" fmla="*/ 0 h 18"/>
                <a:gd name="T2" fmla="*/ 0 w 31"/>
                <a:gd name="T3" fmla="*/ 16 h 18"/>
                <a:gd name="T4" fmla="*/ 3 w 31"/>
                <a:gd name="T5" fmla="*/ 18 h 18"/>
                <a:gd name="T6" fmla="*/ 31 w 31"/>
                <a:gd name="T7" fmla="*/ 11 h 18"/>
                <a:gd name="T8" fmla="*/ 27 w 31"/>
                <a:gd name="T9" fmla="*/ 9 h 18"/>
                <a:gd name="T10" fmla="*/ 20 w 31"/>
                <a:gd name="T11" fmla="*/ 11 h 18"/>
                <a:gd name="T12" fmla="*/ 12 w 31"/>
                <a:gd name="T13" fmla="*/ 7 h 18"/>
                <a:gd name="T14" fmla="*/ 16 w 31"/>
                <a:gd name="T15" fmla="*/ 2 h 18"/>
                <a:gd name="T16" fmla="*/ 12 w 31"/>
                <a:gd name="T17" fmla="*/ 0 h 18"/>
                <a:gd name="T18" fmla="*/ 16 w 31"/>
                <a:gd name="T19" fmla="*/ 12 h 18"/>
                <a:gd name="T20" fmla="*/ 9 w 31"/>
                <a:gd name="T21" fmla="*/ 14 h 18"/>
                <a:gd name="T22" fmla="*/ 4 w 31"/>
                <a:gd name="T23" fmla="*/ 16 h 18"/>
                <a:gd name="T24" fmla="*/ 6 w 31"/>
                <a:gd name="T25" fmla="*/ 14 h 18"/>
                <a:gd name="T26" fmla="*/ 7 w 31"/>
                <a:gd name="T27" fmla="*/ 13 h 18"/>
                <a:gd name="T28" fmla="*/ 10 w 31"/>
                <a:gd name="T29" fmla="*/ 9 h 18"/>
                <a:gd name="T30" fmla="*/ 16 w 31"/>
                <a:gd name="T31"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 h="18">
                  <a:moveTo>
                    <a:pt x="12" y="0"/>
                  </a:moveTo>
                  <a:cubicBezTo>
                    <a:pt x="0" y="16"/>
                    <a:pt x="0" y="16"/>
                    <a:pt x="0" y="16"/>
                  </a:cubicBezTo>
                  <a:cubicBezTo>
                    <a:pt x="3" y="18"/>
                    <a:pt x="3" y="18"/>
                    <a:pt x="3" y="18"/>
                  </a:cubicBezTo>
                  <a:cubicBezTo>
                    <a:pt x="31" y="11"/>
                    <a:pt x="31" y="11"/>
                    <a:pt x="31" y="11"/>
                  </a:cubicBezTo>
                  <a:cubicBezTo>
                    <a:pt x="27" y="9"/>
                    <a:pt x="27" y="9"/>
                    <a:pt x="27" y="9"/>
                  </a:cubicBezTo>
                  <a:cubicBezTo>
                    <a:pt x="20" y="11"/>
                    <a:pt x="20" y="11"/>
                    <a:pt x="20" y="11"/>
                  </a:cubicBezTo>
                  <a:cubicBezTo>
                    <a:pt x="12" y="7"/>
                    <a:pt x="12" y="7"/>
                    <a:pt x="12" y="7"/>
                  </a:cubicBezTo>
                  <a:cubicBezTo>
                    <a:pt x="16" y="2"/>
                    <a:pt x="16" y="2"/>
                    <a:pt x="16" y="2"/>
                  </a:cubicBezTo>
                  <a:cubicBezTo>
                    <a:pt x="12" y="0"/>
                    <a:pt x="12" y="0"/>
                    <a:pt x="12" y="0"/>
                  </a:cubicBezTo>
                  <a:close/>
                  <a:moveTo>
                    <a:pt x="16" y="12"/>
                  </a:moveTo>
                  <a:cubicBezTo>
                    <a:pt x="9" y="14"/>
                    <a:pt x="9" y="14"/>
                    <a:pt x="9" y="14"/>
                  </a:cubicBezTo>
                  <a:cubicBezTo>
                    <a:pt x="7" y="15"/>
                    <a:pt x="6" y="15"/>
                    <a:pt x="4" y="16"/>
                  </a:cubicBezTo>
                  <a:cubicBezTo>
                    <a:pt x="5" y="15"/>
                    <a:pt x="5" y="15"/>
                    <a:pt x="6" y="14"/>
                  </a:cubicBezTo>
                  <a:cubicBezTo>
                    <a:pt x="6" y="14"/>
                    <a:pt x="7" y="13"/>
                    <a:pt x="7" y="13"/>
                  </a:cubicBezTo>
                  <a:cubicBezTo>
                    <a:pt x="10" y="9"/>
                    <a:pt x="10" y="9"/>
                    <a:pt x="10" y="9"/>
                  </a:cubicBezTo>
                  <a:cubicBezTo>
                    <a:pt x="16" y="12"/>
                    <a:pt x="16" y="12"/>
                    <a:pt x="16" y="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3" name="Freeform 502">
              <a:extLst>
                <a:ext uri="{FF2B5EF4-FFF2-40B4-BE49-F238E27FC236}">
                  <a16:creationId xmlns:a16="http://schemas.microsoft.com/office/drawing/2014/main" id="{A2B7EAE6-AE3F-1A52-6BD2-3B10BB389E97}"/>
                </a:ext>
              </a:extLst>
            </p:cNvPr>
            <p:cNvSpPr>
              <a:spLocks noEditPoints="1"/>
            </p:cNvSpPr>
            <p:nvPr/>
          </p:nvSpPr>
          <p:spPr bwMode="auto">
            <a:xfrm>
              <a:off x="9743" y="4348"/>
              <a:ext cx="192" cy="110"/>
            </a:xfrm>
            <a:custGeom>
              <a:avLst/>
              <a:gdLst>
                <a:gd name="T0" fmla="*/ 0 w 38"/>
                <a:gd name="T1" fmla="*/ 11 h 22"/>
                <a:gd name="T2" fmla="*/ 6 w 38"/>
                <a:gd name="T3" fmla="*/ 18 h 22"/>
                <a:gd name="T4" fmla="*/ 14 w 38"/>
                <a:gd name="T5" fmla="*/ 22 h 22"/>
                <a:gd name="T6" fmla="*/ 38 w 38"/>
                <a:gd name="T7" fmla="*/ 8 h 22"/>
                <a:gd name="T8" fmla="*/ 32 w 38"/>
                <a:gd name="T9" fmla="*/ 4 h 22"/>
                <a:gd name="T10" fmla="*/ 18 w 38"/>
                <a:gd name="T11" fmla="*/ 0 h 22"/>
                <a:gd name="T12" fmla="*/ 6 w 38"/>
                <a:gd name="T13" fmla="*/ 4 h 22"/>
                <a:gd name="T14" fmla="*/ 0 w 38"/>
                <a:gd name="T15" fmla="*/ 11 h 22"/>
                <a:gd name="T16" fmla="*/ 28 w 38"/>
                <a:gd name="T17" fmla="*/ 6 h 22"/>
                <a:gd name="T18" fmla="*/ 31 w 38"/>
                <a:gd name="T19" fmla="*/ 8 h 22"/>
                <a:gd name="T20" fmla="*/ 13 w 38"/>
                <a:gd name="T21" fmla="*/ 18 h 22"/>
                <a:gd name="T22" fmla="*/ 10 w 38"/>
                <a:gd name="T23" fmla="*/ 16 h 22"/>
                <a:gd name="T24" fmla="*/ 10 w 38"/>
                <a:gd name="T25" fmla="*/ 6 h 22"/>
                <a:gd name="T26" fmla="*/ 28 w 38"/>
                <a:gd name="T27" fmla="*/ 6 h 22"/>
                <a:gd name="T28" fmla="*/ 28 w 38"/>
                <a:gd name="T29" fmla="*/ 6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 h="22">
                  <a:moveTo>
                    <a:pt x="0" y="11"/>
                  </a:moveTo>
                  <a:cubicBezTo>
                    <a:pt x="0" y="13"/>
                    <a:pt x="2" y="16"/>
                    <a:pt x="6" y="18"/>
                  </a:cubicBezTo>
                  <a:cubicBezTo>
                    <a:pt x="14" y="22"/>
                    <a:pt x="14" y="22"/>
                    <a:pt x="14" y="22"/>
                  </a:cubicBezTo>
                  <a:cubicBezTo>
                    <a:pt x="38" y="8"/>
                    <a:pt x="38" y="8"/>
                    <a:pt x="38" y="8"/>
                  </a:cubicBezTo>
                  <a:cubicBezTo>
                    <a:pt x="32" y="4"/>
                    <a:pt x="32" y="4"/>
                    <a:pt x="32" y="4"/>
                  </a:cubicBezTo>
                  <a:cubicBezTo>
                    <a:pt x="27" y="2"/>
                    <a:pt x="23" y="0"/>
                    <a:pt x="18" y="0"/>
                  </a:cubicBezTo>
                  <a:cubicBezTo>
                    <a:pt x="14" y="0"/>
                    <a:pt x="10" y="1"/>
                    <a:pt x="6" y="4"/>
                  </a:cubicBezTo>
                  <a:cubicBezTo>
                    <a:pt x="2" y="6"/>
                    <a:pt x="0" y="8"/>
                    <a:pt x="0" y="11"/>
                  </a:cubicBezTo>
                  <a:close/>
                  <a:moveTo>
                    <a:pt x="28" y="6"/>
                  </a:moveTo>
                  <a:cubicBezTo>
                    <a:pt x="31" y="8"/>
                    <a:pt x="31" y="8"/>
                    <a:pt x="31" y="8"/>
                  </a:cubicBezTo>
                  <a:cubicBezTo>
                    <a:pt x="13" y="18"/>
                    <a:pt x="13" y="18"/>
                    <a:pt x="13" y="18"/>
                  </a:cubicBezTo>
                  <a:cubicBezTo>
                    <a:pt x="10" y="16"/>
                    <a:pt x="10" y="16"/>
                    <a:pt x="10" y="16"/>
                  </a:cubicBezTo>
                  <a:cubicBezTo>
                    <a:pt x="4" y="13"/>
                    <a:pt x="4" y="10"/>
                    <a:pt x="10" y="6"/>
                  </a:cubicBezTo>
                  <a:cubicBezTo>
                    <a:pt x="16" y="3"/>
                    <a:pt x="22" y="3"/>
                    <a:pt x="28" y="6"/>
                  </a:cubicBezTo>
                  <a:cubicBezTo>
                    <a:pt x="28" y="6"/>
                    <a:pt x="28" y="6"/>
                    <a:pt x="28"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4" name="Freeform 503">
              <a:extLst>
                <a:ext uri="{FF2B5EF4-FFF2-40B4-BE49-F238E27FC236}">
                  <a16:creationId xmlns:a16="http://schemas.microsoft.com/office/drawing/2014/main" id="{776D84E6-D07C-79D9-B29E-AEE1C65E23E5}"/>
                </a:ext>
              </a:extLst>
            </p:cNvPr>
            <p:cNvSpPr>
              <a:spLocks noEditPoints="1"/>
            </p:cNvSpPr>
            <p:nvPr/>
          </p:nvSpPr>
          <p:spPr bwMode="auto">
            <a:xfrm>
              <a:off x="9632" y="4257"/>
              <a:ext cx="192" cy="111"/>
            </a:xfrm>
            <a:custGeom>
              <a:avLst/>
              <a:gdLst>
                <a:gd name="T0" fmla="*/ 15 w 38"/>
                <a:gd name="T1" fmla="*/ 0 h 22"/>
                <a:gd name="T2" fmla="*/ 0 w 38"/>
                <a:gd name="T3" fmla="*/ 20 h 22"/>
                <a:gd name="T4" fmla="*/ 4 w 38"/>
                <a:gd name="T5" fmla="*/ 22 h 22"/>
                <a:gd name="T6" fmla="*/ 38 w 38"/>
                <a:gd name="T7" fmla="*/ 13 h 22"/>
                <a:gd name="T8" fmla="*/ 34 w 38"/>
                <a:gd name="T9" fmla="*/ 11 h 22"/>
                <a:gd name="T10" fmla="*/ 25 w 38"/>
                <a:gd name="T11" fmla="*/ 13 h 22"/>
                <a:gd name="T12" fmla="*/ 15 w 38"/>
                <a:gd name="T13" fmla="*/ 8 h 22"/>
                <a:gd name="T14" fmla="*/ 20 w 38"/>
                <a:gd name="T15" fmla="*/ 3 h 22"/>
                <a:gd name="T16" fmla="*/ 15 w 38"/>
                <a:gd name="T17" fmla="*/ 0 h 22"/>
                <a:gd name="T18" fmla="*/ 20 w 38"/>
                <a:gd name="T19" fmla="*/ 15 h 22"/>
                <a:gd name="T20" fmla="*/ 11 w 38"/>
                <a:gd name="T21" fmla="*/ 17 h 22"/>
                <a:gd name="T22" fmla="*/ 5 w 38"/>
                <a:gd name="T23" fmla="*/ 19 h 22"/>
                <a:gd name="T24" fmla="*/ 7 w 38"/>
                <a:gd name="T25" fmla="*/ 18 h 22"/>
                <a:gd name="T26" fmla="*/ 8 w 38"/>
                <a:gd name="T27" fmla="*/ 16 h 22"/>
                <a:gd name="T28" fmla="*/ 13 w 38"/>
                <a:gd name="T29" fmla="*/ 11 h 22"/>
                <a:gd name="T30" fmla="*/ 20 w 38"/>
                <a:gd name="T31" fmla="*/ 15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8" h="22">
                  <a:moveTo>
                    <a:pt x="15" y="0"/>
                  </a:moveTo>
                  <a:cubicBezTo>
                    <a:pt x="0" y="20"/>
                    <a:pt x="0" y="20"/>
                    <a:pt x="0" y="20"/>
                  </a:cubicBezTo>
                  <a:cubicBezTo>
                    <a:pt x="4" y="22"/>
                    <a:pt x="4" y="22"/>
                    <a:pt x="4" y="22"/>
                  </a:cubicBezTo>
                  <a:cubicBezTo>
                    <a:pt x="38" y="13"/>
                    <a:pt x="38" y="13"/>
                    <a:pt x="38" y="13"/>
                  </a:cubicBezTo>
                  <a:cubicBezTo>
                    <a:pt x="34" y="11"/>
                    <a:pt x="34" y="11"/>
                    <a:pt x="34" y="11"/>
                  </a:cubicBezTo>
                  <a:cubicBezTo>
                    <a:pt x="25" y="13"/>
                    <a:pt x="25" y="13"/>
                    <a:pt x="25" y="13"/>
                  </a:cubicBezTo>
                  <a:cubicBezTo>
                    <a:pt x="15" y="8"/>
                    <a:pt x="15" y="8"/>
                    <a:pt x="15" y="8"/>
                  </a:cubicBezTo>
                  <a:cubicBezTo>
                    <a:pt x="20" y="3"/>
                    <a:pt x="20" y="3"/>
                    <a:pt x="20" y="3"/>
                  </a:cubicBezTo>
                  <a:cubicBezTo>
                    <a:pt x="15" y="0"/>
                    <a:pt x="15" y="0"/>
                    <a:pt x="15" y="0"/>
                  </a:cubicBezTo>
                  <a:close/>
                  <a:moveTo>
                    <a:pt x="20" y="15"/>
                  </a:moveTo>
                  <a:cubicBezTo>
                    <a:pt x="11" y="17"/>
                    <a:pt x="11" y="17"/>
                    <a:pt x="11" y="17"/>
                  </a:cubicBezTo>
                  <a:cubicBezTo>
                    <a:pt x="9" y="18"/>
                    <a:pt x="7" y="18"/>
                    <a:pt x="5" y="19"/>
                  </a:cubicBezTo>
                  <a:cubicBezTo>
                    <a:pt x="6" y="19"/>
                    <a:pt x="6" y="18"/>
                    <a:pt x="7" y="18"/>
                  </a:cubicBezTo>
                  <a:cubicBezTo>
                    <a:pt x="8" y="17"/>
                    <a:pt x="8" y="16"/>
                    <a:pt x="8" y="16"/>
                  </a:cubicBezTo>
                  <a:cubicBezTo>
                    <a:pt x="13" y="11"/>
                    <a:pt x="13" y="11"/>
                    <a:pt x="13" y="11"/>
                  </a:cubicBezTo>
                  <a:cubicBezTo>
                    <a:pt x="20" y="15"/>
                    <a:pt x="20" y="15"/>
                    <a:pt x="20" y="1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5" name="Freeform 504">
              <a:extLst>
                <a:ext uri="{FF2B5EF4-FFF2-40B4-BE49-F238E27FC236}">
                  <a16:creationId xmlns:a16="http://schemas.microsoft.com/office/drawing/2014/main" id="{8C873A50-3878-48EB-0BE9-055648CF974A}"/>
                </a:ext>
              </a:extLst>
            </p:cNvPr>
            <p:cNvSpPr>
              <a:spLocks/>
            </p:cNvSpPr>
            <p:nvPr/>
          </p:nvSpPr>
          <p:spPr bwMode="auto">
            <a:xfrm>
              <a:off x="9491" y="4222"/>
              <a:ext cx="182" cy="105"/>
            </a:xfrm>
            <a:custGeom>
              <a:avLst/>
              <a:gdLst>
                <a:gd name="T0" fmla="*/ 51 w 182"/>
                <a:gd name="T1" fmla="*/ 65 h 105"/>
                <a:gd name="T2" fmla="*/ 15 w 182"/>
                <a:gd name="T3" fmla="*/ 40 h 105"/>
                <a:gd name="T4" fmla="*/ 0 w 182"/>
                <a:gd name="T5" fmla="*/ 50 h 105"/>
                <a:gd name="T6" fmla="*/ 91 w 182"/>
                <a:gd name="T7" fmla="*/ 105 h 105"/>
                <a:gd name="T8" fmla="*/ 111 w 182"/>
                <a:gd name="T9" fmla="*/ 95 h 105"/>
                <a:gd name="T10" fmla="*/ 71 w 182"/>
                <a:gd name="T11" fmla="*/ 75 h 105"/>
                <a:gd name="T12" fmla="*/ 182 w 182"/>
                <a:gd name="T13" fmla="*/ 15 h 105"/>
                <a:gd name="T14" fmla="*/ 162 w 182"/>
                <a:gd name="T15" fmla="*/ 0 h 105"/>
                <a:gd name="T16" fmla="*/ 51 w 182"/>
                <a:gd name="T17" fmla="*/ 65 h 105"/>
                <a:gd name="T18" fmla="*/ 51 w 182"/>
                <a:gd name="T19" fmla="*/ 6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2" h="105">
                  <a:moveTo>
                    <a:pt x="51" y="65"/>
                  </a:moveTo>
                  <a:lnTo>
                    <a:pt x="15" y="40"/>
                  </a:lnTo>
                  <a:lnTo>
                    <a:pt x="0" y="50"/>
                  </a:lnTo>
                  <a:lnTo>
                    <a:pt x="91" y="105"/>
                  </a:lnTo>
                  <a:lnTo>
                    <a:pt x="111" y="95"/>
                  </a:lnTo>
                  <a:lnTo>
                    <a:pt x="71" y="75"/>
                  </a:lnTo>
                  <a:lnTo>
                    <a:pt x="182" y="15"/>
                  </a:lnTo>
                  <a:lnTo>
                    <a:pt x="162" y="0"/>
                  </a:lnTo>
                  <a:lnTo>
                    <a:pt x="51" y="65"/>
                  </a:lnTo>
                  <a:lnTo>
                    <a:pt x="51"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6" name="Freeform 505">
              <a:extLst>
                <a:ext uri="{FF2B5EF4-FFF2-40B4-BE49-F238E27FC236}">
                  <a16:creationId xmlns:a16="http://schemas.microsoft.com/office/drawing/2014/main" id="{F465389D-2463-39F1-4A7D-218CE7BB7D53}"/>
                </a:ext>
              </a:extLst>
            </p:cNvPr>
            <p:cNvSpPr>
              <a:spLocks noEditPoints="1"/>
            </p:cNvSpPr>
            <p:nvPr/>
          </p:nvSpPr>
          <p:spPr bwMode="auto">
            <a:xfrm>
              <a:off x="9416" y="4136"/>
              <a:ext cx="196" cy="111"/>
            </a:xfrm>
            <a:custGeom>
              <a:avLst/>
              <a:gdLst>
                <a:gd name="T0" fmla="*/ 16 w 39"/>
                <a:gd name="T1" fmla="*/ 0 h 22"/>
                <a:gd name="T2" fmla="*/ 0 w 39"/>
                <a:gd name="T3" fmla="*/ 19 h 22"/>
                <a:gd name="T4" fmla="*/ 5 w 39"/>
                <a:gd name="T5" fmla="*/ 22 h 22"/>
                <a:gd name="T6" fmla="*/ 39 w 39"/>
                <a:gd name="T7" fmla="*/ 13 h 22"/>
                <a:gd name="T8" fmla="*/ 34 w 39"/>
                <a:gd name="T9" fmla="*/ 10 h 22"/>
                <a:gd name="T10" fmla="*/ 25 w 39"/>
                <a:gd name="T11" fmla="*/ 13 h 22"/>
                <a:gd name="T12" fmla="*/ 16 w 39"/>
                <a:gd name="T13" fmla="*/ 7 h 22"/>
                <a:gd name="T14" fmla="*/ 20 w 39"/>
                <a:gd name="T15" fmla="*/ 2 h 22"/>
                <a:gd name="T16" fmla="*/ 16 w 39"/>
                <a:gd name="T17" fmla="*/ 0 h 22"/>
                <a:gd name="T18" fmla="*/ 21 w 39"/>
                <a:gd name="T19" fmla="*/ 14 h 22"/>
                <a:gd name="T20" fmla="*/ 12 w 39"/>
                <a:gd name="T21" fmla="*/ 17 h 22"/>
                <a:gd name="T22" fmla="*/ 6 w 39"/>
                <a:gd name="T23" fmla="*/ 19 h 22"/>
                <a:gd name="T24" fmla="*/ 7 w 39"/>
                <a:gd name="T25" fmla="*/ 17 h 22"/>
                <a:gd name="T26" fmla="*/ 9 w 39"/>
                <a:gd name="T27" fmla="*/ 15 h 22"/>
                <a:gd name="T28" fmla="*/ 13 w 39"/>
                <a:gd name="T29" fmla="*/ 10 h 22"/>
                <a:gd name="T30" fmla="*/ 21 w 39"/>
                <a:gd name="T31" fmla="*/ 1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9" h="22">
                  <a:moveTo>
                    <a:pt x="16" y="0"/>
                  </a:moveTo>
                  <a:cubicBezTo>
                    <a:pt x="0" y="19"/>
                    <a:pt x="0" y="19"/>
                    <a:pt x="0" y="19"/>
                  </a:cubicBezTo>
                  <a:cubicBezTo>
                    <a:pt x="5" y="22"/>
                    <a:pt x="5" y="22"/>
                    <a:pt x="5" y="22"/>
                  </a:cubicBezTo>
                  <a:cubicBezTo>
                    <a:pt x="39" y="13"/>
                    <a:pt x="39" y="13"/>
                    <a:pt x="39" y="13"/>
                  </a:cubicBezTo>
                  <a:cubicBezTo>
                    <a:pt x="34" y="10"/>
                    <a:pt x="34" y="10"/>
                    <a:pt x="34" y="10"/>
                  </a:cubicBezTo>
                  <a:cubicBezTo>
                    <a:pt x="25" y="13"/>
                    <a:pt x="25" y="13"/>
                    <a:pt x="25" y="13"/>
                  </a:cubicBezTo>
                  <a:cubicBezTo>
                    <a:pt x="16" y="7"/>
                    <a:pt x="16" y="7"/>
                    <a:pt x="16" y="7"/>
                  </a:cubicBezTo>
                  <a:cubicBezTo>
                    <a:pt x="20" y="2"/>
                    <a:pt x="20" y="2"/>
                    <a:pt x="20" y="2"/>
                  </a:cubicBezTo>
                  <a:cubicBezTo>
                    <a:pt x="16" y="0"/>
                    <a:pt x="16" y="0"/>
                    <a:pt x="16" y="0"/>
                  </a:cubicBezTo>
                  <a:close/>
                  <a:moveTo>
                    <a:pt x="21" y="14"/>
                  </a:moveTo>
                  <a:cubicBezTo>
                    <a:pt x="12" y="17"/>
                    <a:pt x="12" y="17"/>
                    <a:pt x="12" y="17"/>
                  </a:cubicBezTo>
                  <a:cubicBezTo>
                    <a:pt x="10" y="17"/>
                    <a:pt x="8" y="18"/>
                    <a:pt x="6" y="19"/>
                  </a:cubicBezTo>
                  <a:cubicBezTo>
                    <a:pt x="6" y="18"/>
                    <a:pt x="7" y="18"/>
                    <a:pt x="7" y="17"/>
                  </a:cubicBezTo>
                  <a:cubicBezTo>
                    <a:pt x="8" y="16"/>
                    <a:pt x="9" y="16"/>
                    <a:pt x="9" y="15"/>
                  </a:cubicBezTo>
                  <a:cubicBezTo>
                    <a:pt x="13" y="10"/>
                    <a:pt x="13" y="10"/>
                    <a:pt x="13" y="10"/>
                  </a:cubicBezTo>
                  <a:cubicBezTo>
                    <a:pt x="21" y="14"/>
                    <a:pt x="21" y="14"/>
                    <a:pt x="21" y="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7" name="Freeform 506">
              <a:extLst>
                <a:ext uri="{FF2B5EF4-FFF2-40B4-BE49-F238E27FC236}">
                  <a16:creationId xmlns:a16="http://schemas.microsoft.com/office/drawing/2014/main" id="{475B8D3B-FDAE-8BB8-4C73-859C51E05E60}"/>
                </a:ext>
              </a:extLst>
            </p:cNvPr>
            <p:cNvSpPr>
              <a:spLocks/>
            </p:cNvSpPr>
            <p:nvPr/>
          </p:nvSpPr>
          <p:spPr bwMode="auto">
            <a:xfrm>
              <a:off x="9602" y="4564"/>
              <a:ext cx="56" cy="106"/>
            </a:xfrm>
            <a:custGeom>
              <a:avLst/>
              <a:gdLst>
                <a:gd name="T0" fmla="*/ 11 w 11"/>
                <a:gd name="T1" fmla="*/ 3 h 21"/>
                <a:gd name="T2" fmla="*/ 11 w 11"/>
                <a:gd name="T3" fmla="*/ 21 h 21"/>
                <a:gd name="T4" fmla="*/ 0 w 11"/>
                <a:gd name="T5" fmla="*/ 18 h 21"/>
                <a:gd name="T6" fmla="*/ 0 w 11"/>
                <a:gd name="T7" fmla="*/ 0 h 21"/>
                <a:gd name="T8" fmla="*/ 11 w 11"/>
                <a:gd name="T9" fmla="*/ 3 h 21"/>
              </a:gdLst>
              <a:ahLst/>
              <a:cxnLst>
                <a:cxn ang="0">
                  <a:pos x="T0" y="T1"/>
                </a:cxn>
                <a:cxn ang="0">
                  <a:pos x="T2" y="T3"/>
                </a:cxn>
                <a:cxn ang="0">
                  <a:pos x="T4" y="T5"/>
                </a:cxn>
                <a:cxn ang="0">
                  <a:pos x="T6" y="T7"/>
                </a:cxn>
                <a:cxn ang="0">
                  <a:pos x="T8" y="T9"/>
                </a:cxn>
              </a:cxnLst>
              <a:rect l="0" t="0" r="r" b="b"/>
              <a:pathLst>
                <a:path w="11" h="21">
                  <a:moveTo>
                    <a:pt x="11" y="3"/>
                  </a:moveTo>
                  <a:cubicBezTo>
                    <a:pt x="11" y="21"/>
                    <a:pt x="11" y="21"/>
                    <a:pt x="11" y="21"/>
                  </a:cubicBezTo>
                  <a:cubicBezTo>
                    <a:pt x="7" y="21"/>
                    <a:pt x="3" y="20"/>
                    <a:pt x="0" y="18"/>
                  </a:cubicBezTo>
                  <a:cubicBezTo>
                    <a:pt x="0" y="0"/>
                    <a:pt x="0" y="0"/>
                    <a:pt x="0" y="0"/>
                  </a:cubicBezTo>
                  <a:cubicBezTo>
                    <a:pt x="3" y="2"/>
                    <a:pt x="7" y="3"/>
                    <a:pt x="11" y="3"/>
                  </a:cubicBez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8" name="Freeform 507">
              <a:extLst>
                <a:ext uri="{FF2B5EF4-FFF2-40B4-BE49-F238E27FC236}">
                  <a16:creationId xmlns:a16="http://schemas.microsoft.com/office/drawing/2014/main" id="{C7FEADD6-88A5-B126-48E8-42094A893E05}"/>
                </a:ext>
              </a:extLst>
            </p:cNvPr>
            <p:cNvSpPr>
              <a:spLocks/>
            </p:cNvSpPr>
            <p:nvPr/>
          </p:nvSpPr>
          <p:spPr bwMode="auto">
            <a:xfrm>
              <a:off x="8887" y="4826"/>
              <a:ext cx="60" cy="106"/>
            </a:xfrm>
            <a:custGeom>
              <a:avLst/>
              <a:gdLst>
                <a:gd name="T0" fmla="*/ 12 w 12"/>
                <a:gd name="T1" fmla="*/ 0 h 21"/>
                <a:gd name="T2" fmla="*/ 12 w 12"/>
                <a:gd name="T3" fmla="*/ 19 h 21"/>
                <a:gd name="T4" fmla="*/ 0 w 12"/>
                <a:gd name="T5" fmla="*/ 21 h 21"/>
                <a:gd name="T6" fmla="*/ 0 w 12"/>
                <a:gd name="T7" fmla="*/ 3 h 21"/>
                <a:gd name="T8" fmla="*/ 12 w 12"/>
                <a:gd name="T9" fmla="*/ 0 h 21"/>
              </a:gdLst>
              <a:ahLst/>
              <a:cxnLst>
                <a:cxn ang="0">
                  <a:pos x="T0" y="T1"/>
                </a:cxn>
                <a:cxn ang="0">
                  <a:pos x="T2" y="T3"/>
                </a:cxn>
                <a:cxn ang="0">
                  <a:pos x="T4" y="T5"/>
                </a:cxn>
                <a:cxn ang="0">
                  <a:pos x="T6" y="T7"/>
                </a:cxn>
                <a:cxn ang="0">
                  <a:pos x="T8" y="T9"/>
                </a:cxn>
              </a:cxnLst>
              <a:rect l="0" t="0" r="r" b="b"/>
              <a:pathLst>
                <a:path w="12" h="21">
                  <a:moveTo>
                    <a:pt x="12" y="0"/>
                  </a:moveTo>
                  <a:cubicBezTo>
                    <a:pt x="12" y="19"/>
                    <a:pt x="12" y="19"/>
                    <a:pt x="12" y="19"/>
                  </a:cubicBezTo>
                  <a:cubicBezTo>
                    <a:pt x="9" y="20"/>
                    <a:pt x="5" y="21"/>
                    <a:pt x="0" y="21"/>
                  </a:cubicBezTo>
                  <a:cubicBezTo>
                    <a:pt x="0" y="3"/>
                    <a:pt x="0" y="3"/>
                    <a:pt x="0" y="3"/>
                  </a:cubicBezTo>
                  <a:cubicBezTo>
                    <a:pt x="5" y="3"/>
                    <a:pt x="9" y="2"/>
                    <a:pt x="12" y="0"/>
                  </a:cubicBez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9" name="Freeform 508">
              <a:extLst>
                <a:ext uri="{FF2B5EF4-FFF2-40B4-BE49-F238E27FC236}">
                  <a16:creationId xmlns:a16="http://schemas.microsoft.com/office/drawing/2014/main" id="{ED1878D2-2E3D-0C60-B59E-4AD5A7D954C1}"/>
                </a:ext>
              </a:extLst>
            </p:cNvPr>
            <p:cNvSpPr>
              <a:spLocks/>
            </p:cNvSpPr>
            <p:nvPr/>
          </p:nvSpPr>
          <p:spPr bwMode="auto">
            <a:xfrm>
              <a:off x="9653" y="4056"/>
              <a:ext cx="468" cy="554"/>
            </a:xfrm>
            <a:custGeom>
              <a:avLst/>
              <a:gdLst>
                <a:gd name="T0" fmla="*/ 28 w 93"/>
                <a:gd name="T1" fmla="*/ 19 h 110"/>
                <a:gd name="T2" fmla="*/ 8 w 93"/>
                <a:gd name="T3" fmla="*/ 92 h 110"/>
                <a:gd name="T4" fmla="*/ 45 w 93"/>
                <a:gd name="T5" fmla="*/ 106 h 110"/>
                <a:gd name="T6" fmla="*/ 85 w 93"/>
                <a:gd name="T7" fmla="*/ 61 h 110"/>
                <a:gd name="T8" fmla="*/ 28 w 93"/>
                <a:gd name="T9" fmla="*/ 19 h 110"/>
              </a:gdLst>
              <a:ahLst/>
              <a:cxnLst>
                <a:cxn ang="0">
                  <a:pos x="T0" y="T1"/>
                </a:cxn>
                <a:cxn ang="0">
                  <a:pos x="T2" y="T3"/>
                </a:cxn>
                <a:cxn ang="0">
                  <a:pos x="T4" y="T5"/>
                </a:cxn>
                <a:cxn ang="0">
                  <a:pos x="T6" y="T7"/>
                </a:cxn>
                <a:cxn ang="0">
                  <a:pos x="T8" y="T9"/>
                </a:cxn>
              </a:cxnLst>
              <a:rect l="0" t="0" r="r" b="b"/>
              <a:pathLst>
                <a:path w="93" h="110">
                  <a:moveTo>
                    <a:pt x="28" y="19"/>
                  </a:moveTo>
                  <a:cubicBezTo>
                    <a:pt x="13" y="25"/>
                    <a:pt x="0" y="74"/>
                    <a:pt x="8" y="92"/>
                  </a:cubicBezTo>
                  <a:cubicBezTo>
                    <a:pt x="16" y="109"/>
                    <a:pt x="29" y="110"/>
                    <a:pt x="45" y="106"/>
                  </a:cubicBezTo>
                  <a:cubicBezTo>
                    <a:pt x="61" y="102"/>
                    <a:pt x="79" y="81"/>
                    <a:pt x="85" y="61"/>
                  </a:cubicBezTo>
                  <a:cubicBezTo>
                    <a:pt x="93" y="34"/>
                    <a:pt x="70" y="0"/>
                    <a:pt x="28" y="19"/>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0" name="Freeform 509">
              <a:extLst>
                <a:ext uri="{FF2B5EF4-FFF2-40B4-BE49-F238E27FC236}">
                  <a16:creationId xmlns:a16="http://schemas.microsoft.com/office/drawing/2014/main" id="{C782B532-E4C8-4184-1A65-486AF42E4558}"/>
                </a:ext>
              </a:extLst>
            </p:cNvPr>
            <p:cNvSpPr>
              <a:spLocks/>
            </p:cNvSpPr>
            <p:nvPr/>
          </p:nvSpPr>
          <p:spPr bwMode="auto">
            <a:xfrm>
              <a:off x="9290" y="7047"/>
              <a:ext cx="418" cy="121"/>
            </a:xfrm>
            <a:custGeom>
              <a:avLst/>
              <a:gdLst>
                <a:gd name="T0" fmla="*/ 83 w 83"/>
                <a:gd name="T1" fmla="*/ 16 h 24"/>
                <a:gd name="T2" fmla="*/ 83 w 83"/>
                <a:gd name="T3" fmla="*/ 20 h 24"/>
                <a:gd name="T4" fmla="*/ 53 w 83"/>
                <a:gd name="T5" fmla="*/ 20 h 24"/>
                <a:gd name="T6" fmla="*/ 38 w 83"/>
                <a:gd name="T7" fmla="*/ 18 h 24"/>
                <a:gd name="T8" fmla="*/ 8 w 83"/>
                <a:gd name="T9" fmla="*/ 13 h 24"/>
                <a:gd name="T10" fmla="*/ 1 w 83"/>
                <a:gd name="T11" fmla="*/ 0 h 24"/>
                <a:gd name="T12" fmla="*/ 83 w 83"/>
                <a:gd name="T13" fmla="*/ 16 h 24"/>
              </a:gdLst>
              <a:ahLst/>
              <a:cxnLst>
                <a:cxn ang="0">
                  <a:pos x="T0" y="T1"/>
                </a:cxn>
                <a:cxn ang="0">
                  <a:pos x="T2" y="T3"/>
                </a:cxn>
                <a:cxn ang="0">
                  <a:pos x="T4" y="T5"/>
                </a:cxn>
                <a:cxn ang="0">
                  <a:pos x="T6" y="T7"/>
                </a:cxn>
                <a:cxn ang="0">
                  <a:pos x="T8" y="T9"/>
                </a:cxn>
                <a:cxn ang="0">
                  <a:pos x="T10" y="T11"/>
                </a:cxn>
                <a:cxn ang="0">
                  <a:pos x="T12" y="T13"/>
                </a:cxn>
              </a:cxnLst>
              <a:rect l="0" t="0" r="r" b="b"/>
              <a:pathLst>
                <a:path w="83" h="24">
                  <a:moveTo>
                    <a:pt x="83" y="16"/>
                  </a:moveTo>
                  <a:cubicBezTo>
                    <a:pt x="83" y="20"/>
                    <a:pt x="83" y="20"/>
                    <a:pt x="83" y="20"/>
                  </a:cubicBezTo>
                  <a:cubicBezTo>
                    <a:pt x="75" y="24"/>
                    <a:pt x="58" y="22"/>
                    <a:pt x="53" y="20"/>
                  </a:cubicBezTo>
                  <a:cubicBezTo>
                    <a:pt x="50" y="15"/>
                    <a:pt x="42" y="17"/>
                    <a:pt x="38" y="18"/>
                  </a:cubicBezTo>
                  <a:cubicBezTo>
                    <a:pt x="20" y="20"/>
                    <a:pt x="14" y="17"/>
                    <a:pt x="8" y="13"/>
                  </a:cubicBezTo>
                  <a:cubicBezTo>
                    <a:pt x="5" y="11"/>
                    <a:pt x="0" y="5"/>
                    <a:pt x="1" y="0"/>
                  </a:cubicBezTo>
                  <a:cubicBezTo>
                    <a:pt x="21" y="4"/>
                    <a:pt x="83" y="16"/>
                    <a:pt x="83" y="16"/>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1" name="Freeform 510">
              <a:extLst>
                <a:ext uri="{FF2B5EF4-FFF2-40B4-BE49-F238E27FC236}">
                  <a16:creationId xmlns:a16="http://schemas.microsoft.com/office/drawing/2014/main" id="{FD47EF4D-6F8F-8E13-A04C-D62BE754C2D7}"/>
                </a:ext>
              </a:extLst>
            </p:cNvPr>
            <p:cNvSpPr>
              <a:spLocks/>
            </p:cNvSpPr>
            <p:nvPr/>
          </p:nvSpPr>
          <p:spPr bwMode="auto">
            <a:xfrm>
              <a:off x="9285" y="6977"/>
              <a:ext cx="443" cy="176"/>
            </a:xfrm>
            <a:custGeom>
              <a:avLst/>
              <a:gdLst>
                <a:gd name="T0" fmla="*/ 54 w 88"/>
                <a:gd name="T1" fmla="*/ 0 h 35"/>
                <a:gd name="T2" fmla="*/ 24 w 88"/>
                <a:gd name="T3" fmla="*/ 7 h 35"/>
                <a:gd name="T4" fmla="*/ 2 w 88"/>
                <a:gd name="T5" fmla="*/ 11 h 35"/>
                <a:gd name="T6" fmla="*/ 15 w 88"/>
                <a:gd name="T7" fmla="*/ 29 h 35"/>
                <a:gd name="T8" fmla="*/ 53 w 88"/>
                <a:gd name="T9" fmla="*/ 30 h 35"/>
                <a:gd name="T10" fmla="*/ 84 w 88"/>
                <a:gd name="T11" fmla="*/ 30 h 35"/>
                <a:gd name="T12" fmla="*/ 84 w 88"/>
                <a:gd name="T13" fmla="*/ 3 h 35"/>
                <a:gd name="T14" fmla="*/ 54 w 88"/>
                <a:gd name="T15" fmla="*/ 0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 h="35">
                  <a:moveTo>
                    <a:pt x="54" y="0"/>
                  </a:moveTo>
                  <a:cubicBezTo>
                    <a:pt x="54" y="0"/>
                    <a:pt x="35" y="5"/>
                    <a:pt x="24" y="7"/>
                  </a:cubicBezTo>
                  <a:cubicBezTo>
                    <a:pt x="13" y="9"/>
                    <a:pt x="5" y="7"/>
                    <a:pt x="2" y="11"/>
                  </a:cubicBezTo>
                  <a:cubicBezTo>
                    <a:pt x="0" y="15"/>
                    <a:pt x="6" y="25"/>
                    <a:pt x="15" y="29"/>
                  </a:cubicBezTo>
                  <a:cubicBezTo>
                    <a:pt x="25" y="32"/>
                    <a:pt x="46" y="28"/>
                    <a:pt x="53" y="30"/>
                  </a:cubicBezTo>
                  <a:cubicBezTo>
                    <a:pt x="60" y="31"/>
                    <a:pt x="79" y="35"/>
                    <a:pt x="84" y="30"/>
                  </a:cubicBezTo>
                  <a:cubicBezTo>
                    <a:pt x="88" y="25"/>
                    <a:pt x="84" y="3"/>
                    <a:pt x="84" y="3"/>
                  </a:cubicBezTo>
                  <a:lnTo>
                    <a:pt x="54"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2" name="Freeform 511">
              <a:extLst>
                <a:ext uri="{FF2B5EF4-FFF2-40B4-BE49-F238E27FC236}">
                  <a16:creationId xmlns:a16="http://schemas.microsoft.com/office/drawing/2014/main" id="{8B0E88B4-3E6B-98B0-C663-2A4310AE096E}"/>
                </a:ext>
              </a:extLst>
            </p:cNvPr>
            <p:cNvSpPr>
              <a:spLocks/>
            </p:cNvSpPr>
            <p:nvPr/>
          </p:nvSpPr>
          <p:spPr bwMode="auto">
            <a:xfrm>
              <a:off x="9778" y="6639"/>
              <a:ext cx="313" cy="282"/>
            </a:xfrm>
            <a:custGeom>
              <a:avLst/>
              <a:gdLst>
                <a:gd name="T0" fmla="*/ 61 w 62"/>
                <a:gd name="T1" fmla="*/ 42 h 56"/>
                <a:gd name="T2" fmla="*/ 27 w 62"/>
                <a:gd name="T3" fmla="*/ 4 h 56"/>
                <a:gd name="T4" fmla="*/ 1 w 62"/>
                <a:gd name="T5" fmla="*/ 12 h 56"/>
                <a:gd name="T6" fmla="*/ 33 w 62"/>
                <a:gd name="T7" fmla="*/ 39 h 56"/>
                <a:gd name="T8" fmla="*/ 44 w 62"/>
                <a:gd name="T9" fmla="*/ 49 h 56"/>
                <a:gd name="T10" fmla="*/ 61 w 62"/>
                <a:gd name="T11" fmla="*/ 42 h 56"/>
              </a:gdLst>
              <a:ahLst/>
              <a:cxnLst>
                <a:cxn ang="0">
                  <a:pos x="T0" y="T1"/>
                </a:cxn>
                <a:cxn ang="0">
                  <a:pos x="T2" y="T3"/>
                </a:cxn>
                <a:cxn ang="0">
                  <a:pos x="T4" y="T5"/>
                </a:cxn>
                <a:cxn ang="0">
                  <a:pos x="T6" y="T7"/>
                </a:cxn>
                <a:cxn ang="0">
                  <a:pos x="T8" y="T9"/>
                </a:cxn>
                <a:cxn ang="0">
                  <a:pos x="T10" y="T11"/>
                </a:cxn>
              </a:cxnLst>
              <a:rect l="0" t="0" r="r" b="b"/>
              <a:pathLst>
                <a:path w="62" h="56">
                  <a:moveTo>
                    <a:pt x="61" y="42"/>
                  </a:moveTo>
                  <a:cubicBezTo>
                    <a:pt x="27" y="4"/>
                    <a:pt x="27" y="4"/>
                    <a:pt x="27" y="4"/>
                  </a:cubicBezTo>
                  <a:cubicBezTo>
                    <a:pt x="14" y="0"/>
                    <a:pt x="0" y="0"/>
                    <a:pt x="1" y="12"/>
                  </a:cubicBezTo>
                  <a:cubicBezTo>
                    <a:pt x="3" y="23"/>
                    <a:pt x="21" y="28"/>
                    <a:pt x="33" y="39"/>
                  </a:cubicBezTo>
                  <a:cubicBezTo>
                    <a:pt x="44" y="49"/>
                    <a:pt x="44" y="49"/>
                    <a:pt x="44" y="49"/>
                  </a:cubicBezTo>
                  <a:cubicBezTo>
                    <a:pt x="52" y="56"/>
                    <a:pt x="62" y="50"/>
                    <a:pt x="61" y="42"/>
                  </a:cubicBezTo>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3" name="Freeform 512">
              <a:extLst>
                <a:ext uri="{FF2B5EF4-FFF2-40B4-BE49-F238E27FC236}">
                  <a16:creationId xmlns:a16="http://schemas.microsoft.com/office/drawing/2014/main" id="{932C75F9-E7F9-1685-B6DE-018FCFADF53B}"/>
                </a:ext>
              </a:extLst>
            </p:cNvPr>
            <p:cNvSpPr>
              <a:spLocks/>
            </p:cNvSpPr>
            <p:nvPr/>
          </p:nvSpPr>
          <p:spPr bwMode="auto">
            <a:xfrm>
              <a:off x="9738" y="4458"/>
              <a:ext cx="232" cy="162"/>
            </a:xfrm>
            <a:custGeom>
              <a:avLst/>
              <a:gdLst>
                <a:gd name="T0" fmla="*/ 37 w 46"/>
                <a:gd name="T1" fmla="*/ 0 h 32"/>
                <a:gd name="T2" fmla="*/ 33 w 46"/>
                <a:gd name="T3" fmla="*/ 4 h 32"/>
                <a:gd name="T4" fmla="*/ 5 w 46"/>
                <a:gd name="T5" fmla="*/ 18 h 32"/>
                <a:gd name="T6" fmla="*/ 0 w 46"/>
                <a:gd name="T7" fmla="*/ 19 h 32"/>
                <a:gd name="T8" fmla="*/ 0 w 46"/>
                <a:gd name="T9" fmla="*/ 29 h 32"/>
                <a:gd name="T10" fmla="*/ 31 w 46"/>
                <a:gd name="T11" fmla="*/ 25 h 32"/>
                <a:gd name="T12" fmla="*/ 46 w 46"/>
                <a:gd name="T13" fmla="*/ 16 h 32"/>
                <a:gd name="T14" fmla="*/ 37 w 46"/>
                <a:gd name="T15" fmla="*/ 0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32">
                  <a:moveTo>
                    <a:pt x="37" y="0"/>
                  </a:moveTo>
                  <a:cubicBezTo>
                    <a:pt x="36" y="2"/>
                    <a:pt x="34" y="3"/>
                    <a:pt x="33" y="4"/>
                  </a:cubicBezTo>
                  <a:cubicBezTo>
                    <a:pt x="24" y="11"/>
                    <a:pt x="16" y="15"/>
                    <a:pt x="5" y="18"/>
                  </a:cubicBezTo>
                  <a:cubicBezTo>
                    <a:pt x="3" y="18"/>
                    <a:pt x="1" y="19"/>
                    <a:pt x="0" y="19"/>
                  </a:cubicBezTo>
                  <a:cubicBezTo>
                    <a:pt x="0" y="29"/>
                    <a:pt x="0" y="29"/>
                    <a:pt x="0" y="29"/>
                  </a:cubicBezTo>
                  <a:cubicBezTo>
                    <a:pt x="12" y="32"/>
                    <a:pt x="23" y="27"/>
                    <a:pt x="31" y="25"/>
                  </a:cubicBezTo>
                  <a:cubicBezTo>
                    <a:pt x="37" y="23"/>
                    <a:pt x="46" y="22"/>
                    <a:pt x="46" y="16"/>
                  </a:cubicBezTo>
                  <a:cubicBezTo>
                    <a:pt x="37" y="0"/>
                    <a:pt x="37" y="0"/>
                    <a:pt x="37" y="0"/>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4" name="Freeform 513">
              <a:extLst>
                <a:ext uri="{FF2B5EF4-FFF2-40B4-BE49-F238E27FC236}">
                  <a16:creationId xmlns:a16="http://schemas.microsoft.com/office/drawing/2014/main" id="{FA5A1D13-523E-3E89-7555-C292B6B886EE}"/>
                </a:ext>
              </a:extLst>
            </p:cNvPr>
            <p:cNvSpPr>
              <a:spLocks/>
            </p:cNvSpPr>
            <p:nvPr/>
          </p:nvSpPr>
          <p:spPr bwMode="auto">
            <a:xfrm>
              <a:off x="9783" y="6700"/>
              <a:ext cx="313" cy="246"/>
            </a:xfrm>
            <a:custGeom>
              <a:avLst/>
              <a:gdLst>
                <a:gd name="T0" fmla="*/ 43 w 62"/>
                <a:gd name="T1" fmla="*/ 37 h 49"/>
                <a:gd name="T2" fmla="*/ 32 w 62"/>
                <a:gd name="T3" fmla="*/ 27 h 49"/>
                <a:gd name="T4" fmla="*/ 0 w 62"/>
                <a:gd name="T5" fmla="*/ 0 h 49"/>
                <a:gd name="T6" fmla="*/ 0 w 62"/>
                <a:gd name="T7" fmla="*/ 0 h 49"/>
                <a:gd name="T8" fmla="*/ 0 w 62"/>
                <a:gd name="T9" fmla="*/ 0 h 49"/>
                <a:gd name="T10" fmla="*/ 0 w 62"/>
                <a:gd name="T11" fmla="*/ 0 h 49"/>
                <a:gd name="T12" fmla="*/ 0 w 62"/>
                <a:gd name="T13" fmla="*/ 0 h 49"/>
                <a:gd name="T14" fmla="*/ 0 w 62"/>
                <a:gd name="T15" fmla="*/ 0 h 49"/>
                <a:gd name="T16" fmla="*/ 0 w 62"/>
                <a:gd name="T17" fmla="*/ 0 h 49"/>
                <a:gd name="T18" fmla="*/ 0 w 62"/>
                <a:gd name="T19" fmla="*/ 0 h 49"/>
                <a:gd name="T20" fmla="*/ 0 w 62"/>
                <a:gd name="T21" fmla="*/ 0 h 49"/>
                <a:gd name="T22" fmla="*/ 0 w 62"/>
                <a:gd name="T23" fmla="*/ 0 h 49"/>
                <a:gd name="T24" fmla="*/ 0 w 62"/>
                <a:gd name="T25" fmla="*/ 0 h 49"/>
                <a:gd name="T26" fmla="*/ 0 w 62"/>
                <a:gd name="T27" fmla="*/ 0 h 49"/>
                <a:gd name="T28" fmla="*/ 0 w 62"/>
                <a:gd name="T29" fmla="*/ 0 h 49"/>
                <a:gd name="T30" fmla="*/ 0 w 62"/>
                <a:gd name="T31" fmla="*/ 0 h 49"/>
                <a:gd name="T32" fmla="*/ 0 w 62"/>
                <a:gd name="T33" fmla="*/ 0 h 49"/>
                <a:gd name="T34" fmla="*/ 0 w 62"/>
                <a:gd name="T35" fmla="*/ 0 h 49"/>
                <a:gd name="T36" fmla="*/ 0 w 62"/>
                <a:gd name="T37" fmla="*/ 0 h 49"/>
                <a:gd name="T38" fmla="*/ 0 w 62"/>
                <a:gd name="T39" fmla="*/ 0 h 49"/>
                <a:gd name="T40" fmla="*/ 0 w 62"/>
                <a:gd name="T41" fmla="*/ 0 h 49"/>
                <a:gd name="T42" fmla="*/ 0 w 62"/>
                <a:gd name="T43" fmla="*/ 0 h 49"/>
                <a:gd name="T44" fmla="*/ 0 w 62"/>
                <a:gd name="T45" fmla="*/ 0 h 49"/>
                <a:gd name="T46" fmla="*/ 0 w 62"/>
                <a:gd name="T47" fmla="*/ 0 h 49"/>
                <a:gd name="T48" fmla="*/ 0 w 62"/>
                <a:gd name="T49" fmla="*/ 0 h 49"/>
                <a:gd name="T50" fmla="*/ 0 w 62"/>
                <a:gd name="T51" fmla="*/ 0 h 49"/>
                <a:gd name="T52" fmla="*/ 0 w 62"/>
                <a:gd name="T53" fmla="*/ 0 h 49"/>
                <a:gd name="T54" fmla="*/ 0 w 62"/>
                <a:gd name="T55" fmla="*/ 0 h 49"/>
                <a:gd name="T56" fmla="*/ 0 w 62"/>
                <a:gd name="T57" fmla="*/ 0 h 49"/>
                <a:gd name="T58" fmla="*/ 0 w 62"/>
                <a:gd name="T59" fmla="*/ 0 h 49"/>
                <a:gd name="T60" fmla="*/ 0 w 62"/>
                <a:gd name="T61" fmla="*/ 0 h 49"/>
                <a:gd name="T62" fmla="*/ 0 w 62"/>
                <a:gd name="T63" fmla="*/ 0 h 49"/>
                <a:gd name="T64" fmla="*/ 0 w 62"/>
                <a:gd name="T65" fmla="*/ 4 h 49"/>
                <a:gd name="T66" fmla="*/ 32 w 62"/>
                <a:gd name="T67" fmla="*/ 30 h 49"/>
                <a:gd name="T68" fmla="*/ 43 w 62"/>
                <a:gd name="T69" fmla="*/ 40 h 49"/>
                <a:gd name="T70" fmla="*/ 60 w 62"/>
                <a:gd name="T71" fmla="*/ 30 h 49"/>
                <a:gd name="T72" fmla="*/ 43 w 62"/>
                <a:gd name="T73" fmla="*/ 37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2" h="49">
                  <a:moveTo>
                    <a:pt x="43" y="37"/>
                  </a:moveTo>
                  <a:cubicBezTo>
                    <a:pt x="32" y="27"/>
                    <a:pt x="32" y="27"/>
                    <a:pt x="32" y="27"/>
                  </a:cubicBezTo>
                  <a:cubicBezTo>
                    <a:pt x="20" y="16"/>
                    <a:pt x="2" y="11"/>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1"/>
                    <a:pt x="0" y="2"/>
                    <a:pt x="0" y="4"/>
                  </a:cubicBezTo>
                  <a:cubicBezTo>
                    <a:pt x="2" y="15"/>
                    <a:pt x="20" y="20"/>
                    <a:pt x="32" y="30"/>
                  </a:cubicBezTo>
                  <a:cubicBezTo>
                    <a:pt x="43" y="40"/>
                    <a:pt x="43" y="40"/>
                    <a:pt x="43" y="40"/>
                  </a:cubicBezTo>
                  <a:cubicBezTo>
                    <a:pt x="52" y="49"/>
                    <a:pt x="62" y="43"/>
                    <a:pt x="60" y="30"/>
                  </a:cubicBezTo>
                  <a:cubicBezTo>
                    <a:pt x="61" y="38"/>
                    <a:pt x="51" y="44"/>
                    <a:pt x="43" y="37"/>
                  </a:cubicBezTo>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5" name="Freeform 514">
              <a:extLst>
                <a:ext uri="{FF2B5EF4-FFF2-40B4-BE49-F238E27FC236}">
                  <a16:creationId xmlns:a16="http://schemas.microsoft.com/office/drawing/2014/main" id="{66C934E8-8BA6-B8F1-3AA6-9138DF11655D}"/>
                </a:ext>
              </a:extLst>
            </p:cNvPr>
            <p:cNvSpPr>
              <a:spLocks/>
            </p:cNvSpPr>
            <p:nvPr/>
          </p:nvSpPr>
          <p:spPr bwMode="auto">
            <a:xfrm>
              <a:off x="9773" y="5441"/>
              <a:ext cx="373" cy="1450"/>
            </a:xfrm>
            <a:custGeom>
              <a:avLst/>
              <a:gdLst>
                <a:gd name="T0" fmla="*/ 62 w 74"/>
                <a:gd name="T1" fmla="*/ 17 h 288"/>
                <a:gd name="T2" fmla="*/ 52 w 74"/>
                <a:gd name="T3" fmla="*/ 136 h 288"/>
                <a:gd name="T4" fmla="*/ 66 w 74"/>
                <a:gd name="T5" fmla="*/ 276 h 288"/>
                <a:gd name="T6" fmla="*/ 32 w 74"/>
                <a:gd name="T7" fmla="*/ 256 h 288"/>
                <a:gd name="T8" fmla="*/ 0 w 74"/>
                <a:gd name="T9" fmla="*/ 124 h 288"/>
                <a:gd name="T10" fmla="*/ 3 w 74"/>
                <a:gd name="T11" fmla="*/ 0 h 288"/>
                <a:gd name="T12" fmla="*/ 62 w 74"/>
                <a:gd name="T13" fmla="*/ 17 h 288"/>
              </a:gdLst>
              <a:ahLst/>
              <a:cxnLst>
                <a:cxn ang="0">
                  <a:pos x="T0" y="T1"/>
                </a:cxn>
                <a:cxn ang="0">
                  <a:pos x="T2" y="T3"/>
                </a:cxn>
                <a:cxn ang="0">
                  <a:pos x="T4" y="T5"/>
                </a:cxn>
                <a:cxn ang="0">
                  <a:pos x="T6" y="T7"/>
                </a:cxn>
                <a:cxn ang="0">
                  <a:pos x="T8" y="T9"/>
                </a:cxn>
                <a:cxn ang="0">
                  <a:pos x="T10" y="T11"/>
                </a:cxn>
                <a:cxn ang="0">
                  <a:pos x="T12" y="T13"/>
                </a:cxn>
              </a:cxnLst>
              <a:rect l="0" t="0" r="r" b="b"/>
              <a:pathLst>
                <a:path w="74" h="288">
                  <a:moveTo>
                    <a:pt x="62" y="17"/>
                  </a:moveTo>
                  <a:cubicBezTo>
                    <a:pt x="74" y="33"/>
                    <a:pt x="44" y="79"/>
                    <a:pt x="52" y="136"/>
                  </a:cubicBezTo>
                  <a:cubicBezTo>
                    <a:pt x="58" y="175"/>
                    <a:pt x="68" y="240"/>
                    <a:pt x="66" y="276"/>
                  </a:cubicBezTo>
                  <a:cubicBezTo>
                    <a:pt x="65" y="283"/>
                    <a:pt x="39" y="288"/>
                    <a:pt x="32" y="256"/>
                  </a:cubicBezTo>
                  <a:cubicBezTo>
                    <a:pt x="20" y="201"/>
                    <a:pt x="5" y="166"/>
                    <a:pt x="0" y="124"/>
                  </a:cubicBezTo>
                  <a:cubicBezTo>
                    <a:pt x="3" y="0"/>
                    <a:pt x="3" y="0"/>
                    <a:pt x="3" y="0"/>
                  </a:cubicBezTo>
                  <a:lnTo>
                    <a:pt x="62" y="17"/>
                  </a:lnTo>
                  <a:close/>
                </a:path>
              </a:pathLst>
            </a:custGeom>
            <a:solidFill>
              <a:srgbClr val="3030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6" name="Freeform 515">
              <a:extLst>
                <a:ext uri="{FF2B5EF4-FFF2-40B4-BE49-F238E27FC236}">
                  <a16:creationId xmlns:a16="http://schemas.microsoft.com/office/drawing/2014/main" id="{120DC275-A397-7548-007B-2E6CCC2D63B8}"/>
                </a:ext>
              </a:extLst>
            </p:cNvPr>
            <p:cNvSpPr>
              <a:spLocks/>
            </p:cNvSpPr>
            <p:nvPr/>
          </p:nvSpPr>
          <p:spPr bwMode="auto">
            <a:xfrm>
              <a:off x="9416" y="5496"/>
              <a:ext cx="498" cy="1581"/>
            </a:xfrm>
            <a:custGeom>
              <a:avLst/>
              <a:gdLst>
                <a:gd name="T0" fmla="*/ 96 w 99"/>
                <a:gd name="T1" fmla="*/ 0 h 314"/>
                <a:gd name="T2" fmla="*/ 64 w 99"/>
                <a:gd name="T3" fmla="*/ 155 h 314"/>
                <a:gd name="T4" fmla="*/ 62 w 99"/>
                <a:gd name="T5" fmla="*/ 296 h 314"/>
                <a:gd name="T6" fmla="*/ 23 w 99"/>
                <a:gd name="T7" fmla="*/ 287 h 314"/>
                <a:gd name="T8" fmla="*/ 23 w 99"/>
                <a:gd name="T9" fmla="*/ 2 h 314"/>
                <a:gd name="T10" fmla="*/ 96 w 99"/>
                <a:gd name="T11" fmla="*/ 0 h 314"/>
              </a:gdLst>
              <a:ahLst/>
              <a:cxnLst>
                <a:cxn ang="0">
                  <a:pos x="T0" y="T1"/>
                </a:cxn>
                <a:cxn ang="0">
                  <a:pos x="T2" y="T3"/>
                </a:cxn>
                <a:cxn ang="0">
                  <a:pos x="T4" y="T5"/>
                </a:cxn>
                <a:cxn ang="0">
                  <a:pos x="T6" y="T7"/>
                </a:cxn>
                <a:cxn ang="0">
                  <a:pos x="T8" y="T9"/>
                </a:cxn>
                <a:cxn ang="0">
                  <a:pos x="T10" y="T11"/>
                </a:cxn>
              </a:cxnLst>
              <a:rect l="0" t="0" r="r" b="b"/>
              <a:pathLst>
                <a:path w="99" h="314">
                  <a:moveTo>
                    <a:pt x="96" y="0"/>
                  </a:moveTo>
                  <a:cubicBezTo>
                    <a:pt x="99" y="51"/>
                    <a:pt x="62" y="114"/>
                    <a:pt x="64" y="155"/>
                  </a:cubicBezTo>
                  <a:cubicBezTo>
                    <a:pt x="67" y="198"/>
                    <a:pt x="62" y="250"/>
                    <a:pt x="62" y="296"/>
                  </a:cubicBezTo>
                  <a:cubicBezTo>
                    <a:pt x="62" y="296"/>
                    <a:pt x="24" y="314"/>
                    <a:pt x="23" y="287"/>
                  </a:cubicBezTo>
                  <a:cubicBezTo>
                    <a:pt x="17" y="196"/>
                    <a:pt x="0" y="168"/>
                    <a:pt x="23" y="2"/>
                  </a:cubicBezTo>
                  <a:lnTo>
                    <a:pt x="96" y="0"/>
                  </a:lnTo>
                  <a:close/>
                </a:path>
              </a:pathLst>
            </a:custGeom>
            <a:solidFill>
              <a:srgbClr val="464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7" name="Freeform 516">
              <a:extLst>
                <a:ext uri="{FF2B5EF4-FFF2-40B4-BE49-F238E27FC236}">
                  <a16:creationId xmlns:a16="http://schemas.microsoft.com/office/drawing/2014/main" id="{ADC1DB58-A5A0-0E8F-E242-625C5261276B}"/>
                </a:ext>
              </a:extLst>
            </p:cNvPr>
            <p:cNvSpPr>
              <a:spLocks/>
            </p:cNvSpPr>
            <p:nvPr/>
          </p:nvSpPr>
          <p:spPr bwMode="auto">
            <a:xfrm>
              <a:off x="9456" y="4534"/>
              <a:ext cx="725" cy="1274"/>
            </a:xfrm>
            <a:custGeom>
              <a:avLst/>
              <a:gdLst>
                <a:gd name="T0" fmla="*/ 19 w 144"/>
                <a:gd name="T1" fmla="*/ 141 h 253"/>
                <a:gd name="T2" fmla="*/ 27 w 144"/>
                <a:gd name="T3" fmla="*/ 43 h 253"/>
                <a:gd name="T4" fmla="*/ 43 w 144"/>
                <a:gd name="T5" fmla="*/ 26 h 253"/>
                <a:gd name="T6" fmla="*/ 55 w 144"/>
                <a:gd name="T7" fmla="*/ 12 h 253"/>
                <a:gd name="T8" fmla="*/ 81 w 144"/>
                <a:gd name="T9" fmla="*/ 5 h 253"/>
                <a:gd name="T10" fmla="*/ 122 w 144"/>
                <a:gd name="T11" fmla="*/ 5 h 253"/>
                <a:gd name="T12" fmla="*/ 122 w 144"/>
                <a:gd name="T13" fmla="*/ 5 h 253"/>
                <a:gd name="T14" fmla="*/ 136 w 144"/>
                <a:gd name="T15" fmla="*/ 47 h 253"/>
                <a:gd name="T16" fmla="*/ 118 w 144"/>
                <a:gd name="T17" fmla="*/ 131 h 253"/>
                <a:gd name="T18" fmla="*/ 135 w 144"/>
                <a:gd name="T19" fmla="*/ 205 h 253"/>
                <a:gd name="T20" fmla="*/ 118 w 144"/>
                <a:gd name="T21" fmla="*/ 220 h 253"/>
                <a:gd name="T22" fmla="*/ 1 w 144"/>
                <a:gd name="T23" fmla="*/ 196 h 253"/>
                <a:gd name="T24" fmla="*/ 19 w 144"/>
                <a:gd name="T25" fmla="*/ 141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4" h="253">
                  <a:moveTo>
                    <a:pt x="19" y="141"/>
                  </a:moveTo>
                  <a:cubicBezTo>
                    <a:pt x="18" y="92"/>
                    <a:pt x="27" y="43"/>
                    <a:pt x="27" y="43"/>
                  </a:cubicBezTo>
                  <a:cubicBezTo>
                    <a:pt x="31" y="36"/>
                    <a:pt x="37" y="31"/>
                    <a:pt x="43" y="26"/>
                  </a:cubicBezTo>
                  <a:cubicBezTo>
                    <a:pt x="55" y="12"/>
                    <a:pt x="55" y="12"/>
                    <a:pt x="55" y="12"/>
                  </a:cubicBezTo>
                  <a:cubicBezTo>
                    <a:pt x="64" y="10"/>
                    <a:pt x="72" y="7"/>
                    <a:pt x="81" y="5"/>
                  </a:cubicBezTo>
                  <a:cubicBezTo>
                    <a:pt x="94" y="0"/>
                    <a:pt x="109" y="1"/>
                    <a:pt x="122" y="5"/>
                  </a:cubicBezTo>
                  <a:cubicBezTo>
                    <a:pt x="122" y="5"/>
                    <a:pt x="122" y="5"/>
                    <a:pt x="122" y="5"/>
                  </a:cubicBezTo>
                  <a:cubicBezTo>
                    <a:pt x="140" y="12"/>
                    <a:pt x="144" y="24"/>
                    <a:pt x="136" y="47"/>
                  </a:cubicBezTo>
                  <a:cubicBezTo>
                    <a:pt x="136" y="48"/>
                    <a:pt x="120" y="112"/>
                    <a:pt x="118" y="131"/>
                  </a:cubicBezTo>
                  <a:cubicBezTo>
                    <a:pt x="118" y="133"/>
                    <a:pt x="132" y="184"/>
                    <a:pt x="135" y="205"/>
                  </a:cubicBezTo>
                  <a:cubicBezTo>
                    <a:pt x="135" y="205"/>
                    <a:pt x="121" y="217"/>
                    <a:pt x="118" y="220"/>
                  </a:cubicBezTo>
                  <a:cubicBezTo>
                    <a:pt x="91" y="253"/>
                    <a:pt x="5" y="213"/>
                    <a:pt x="1" y="196"/>
                  </a:cubicBezTo>
                  <a:cubicBezTo>
                    <a:pt x="0" y="189"/>
                    <a:pt x="11" y="169"/>
                    <a:pt x="19" y="141"/>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8" name="Freeform 517">
              <a:extLst>
                <a:ext uri="{FF2B5EF4-FFF2-40B4-BE49-F238E27FC236}">
                  <a16:creationId xmlns:a16="http://schemas.microsoft.com/office/drawing/2014/main" id="{CF2EE20C-9D33-3EE6-EEA5-FB46D44C5EB6}"/>
                </a:ext>
              </a:extLst>
            </p:cNvPr>
            <p:cNvSpPr>
              <a:spLocks/>
            </p:cNvSpPr>
            <p:nvPr/>
          </p:nvSpPr>
          <p:spPr bwMode="auto">
            <a:xfrm>
              <a:off x="9708" y="4076"/>
              <a:ext cx="438" cy="523"/>
            </a:xfrm>
            <a:custGeom>
              <a:avLst/>
              <a:gdLst>
                <a:gd name="T0" fmla="*/ 12 w 87"/>
                <a:gd name="T1" fmla="*/ 18 h 104"/>
                <a:gd name="T2" fmla="*/ 5 w 87"/>
                <a:gd name="T3" fmla="*/ 30 h 104"/>
                <a:gd name="T4" fmla="*/ 2 w 87"/>
                <a:gd name="T5" fmla="*/ 49 h 104"/>
                <a:gd name="T6" fmla="*/ 1 w 87"/>
                <a:gd name="T7" fmla="*/ 58 h 104"/>
                <a:gd name="T8" fmla="*/ 13 w 87"/>
                <a:gd name="T9" fmla="*/ 47 h 104"/>
                <a:gd name="T10" fmla="*/ 6 w 87"/>
                <a:gd name="T11" fmla="*/ 66 h 104"/>
                <a:gd name="T12" fmla="*/ 8 w 87"/>
                <a:gd name="T13" fmla="*/ 95 h 104"/>
                <a:gd name="T14" fmla="*/ 41 w 87"/>
                <a:gd name="T15" fmla="*/ 99 h 104"/>
                <a:gd name="T16" fmla="*/ 76 w 87"/>
                <a:gd name="T17" fmla="*/ 61 h 104"/>
                <a:gd name="T18" fmla="*/ 76 w 87"/>
                <a:gd name="T19" fmla="*/ 29 h 104"/>
                <a:gd name="T20" fmla="*/ 20 w 87"/>
                <a:gd name="T21" fmla="*/ 0 h 104"/>
                <a:gd name="T22" fmla="*/ 12 w 87"/>
                <a:gd name="T23" fmla="*/ 18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7" h="104">
                  <a:moveTo>
                    <a:pt x="12" y="18"/>
                  </a:moveTo>
                  <a:cubicBezTo>
                    <a:pt x="12" y="18"/>
                    <a:pt x="7" y="22"/>
                    <a:pt x="5" y="30"/>
                  </a:cubicBezTo>
                  <a:cubicBezTo>
                    <a:pt x="2" y="39"/>
                    <a:pt x="3" y="45"/>
                    <a:pt x="2" y="49"/>
                  </a:cubicBezTo>
                  <a:cubicBezTo>
                    <a:pt x="2" y="54"/>
                    <a:pt x="0" y="56"/>
                    <a:pt x="1" y="58"/>
                  </a:cubicBezTo>
                  <a:cubicBezTo>
                    <a:pt x="2" y="60"/>
                    <a:pt x="8" y="48"/>
                    <a:pt x="13" y="47"/>
                  </a:cubicBezTo>
                  <a:cubicBezTo>
                    <a:pt x="18" y="46"/>
                    <a:pt x="17" y="61"/>
                    <a:pt x="6" y="66"/>
                  </a:cubicBezTo>
                  <a:cubicBezTo>
                    <a:pt x="1" y="73"/>
                    <a:pt x="5" y="91"/>
                    <a:pt x="8" y="95"/>
                  </a:cubicBezTo>
                  <a:cubicBezTo>
                    <a:pt x="10" y="99"/>
                    <a:pt x="27" y="104"/>
                    <a:pt x="41" y="99"/>
                  </a:cubicBezTo>
                  <a:cubicBezTo>
                    <a:pt x="55" y="94"/>
                    <a:pt x="64" y="80"/>
                    <a:pt x="76" y="61"/>
                  </a:cubicBezTo>
                  <a:cubicBezTo>
                    <a:pt x="87" y="43"/>
                    <a:pt x="76" y="29"/>
                    <a:pt x="76" y="29"/>
                  </a:cubicBezTo>
                  <a:cubicBezTo>
                    <a:pt x="82" y="17"/>
                    <a:pt x="38" y="0"/>
                    <a:pt x="20" y="0"/>
                  </a:cubicBezTo>
                  <a:cubicBezTo>
                    <a:pt x="9" y="0"/>
                    <a:pt x="12" y="18"/>
                    <a:pt x="12" y="18"/>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9" name="Freeform 518">
              <a:extLst>
                <a:ext uri="{FF2B5EF4-FFF2-40B4-BE49-F238E27FC236}">
                  <a16:creationId xmlns:a16="http://schemas.microsoft.com/office/drawing/2014/main" id="{1F93F7C7-5E5E-8239-8FDE-FDBDD72CDE8B}"/>
                </a:ext>
              </a:extLst>
            </p:cNvPr>
            <p:cNvSpPr>
              <a:spLocks/>
            </p:cNvSpPr>
            <p:nvPr/>
          </p:nvSpPr>
          <p:spPr bwMode="auto">
            <a:xfrm>
              <a:off x="9506" y="4594"/>
              <a:ext cx="393" cy="771"/>
            </a:xfrm>
            <a:custGeom>
              <a:avLst/>
              <a:gdLst>
                <a:gd name="T0" fmla="*/ 72 w 78"/>
                <a:gd name="T1" fmla="*/ 43 h 153"/>
                <a:gd name="T2" fmla="*/ 37 w 78"/>
                <a:gd name="T3" fmla="*/ 6 h 153"/>
                <a:gd name="T4" fmla="*/ 21 w 78"/>
                <a:gd name="T5" fmla="*/ 17 h 153"/>
                <a:gd name="T6" fmla="*/ 3 w 78"/>
                <a:gd name="T7" fmla="*/ 114 h 153"/>
                <a:gd name="T8" fmla="*/ 0 w 78"/>
                <a:gd name="T9" fmla="*/ 114 h 153"/>
                <a:gd name="T10" fmla="*/ 27 w 78"/>
                <a:gd name="T11" fmla="*/ 153 h 153"/>
                <a:gd name="T12" fmla="*/ 30 w 78"/>
                <a:gd name="T13" fmla="*/ 152 h 153"/>
                <a:gd name="T14" fmla="*/ 72 w 78"/>
                <a:gd name="T15" fmla="*/ 43 h 1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8" h="153">
                  <a:moveTo>
                    <a:pt x="72" y="43"/>
                  </a:moveTo>
                  <a:cubicBezTo>
                    <a:pt x="78" y="24"/>
                    <a:pt x="56" y="0"/>
                    <a:pt x="37" y="6"/>
                  </a:cubicBezTo>
                  <a:cubicBezTo>
                    <a:pt x="30" y="8"/>
                    <a:pt x="24" y="11"/>
                    <a:pt x="21" y="17"/>
                  </a:cubicBezTo>
                  <a:cubicBezTo>
                    <a:pt x="12" y="32"/>
                    <a:pt x="10" y="83"/>
                    <a:pt x="3" y="114"/>
                  </a:cubicBezTo>
                  <a:cubicBezTo>
                    <a:pt x="2" y="114"/>
                    <a:pt x="1" y="114"/>
                    <a:pt x="0" y="114"/>
                  </a:cubicBezTo>
                  <a:cubicBezTo>
                    <a:pt x="11" y="130"/>
                    <a:pt x="17" y="138"/>
                    <a:pt x="27" y="153"/>
                  </a:cubicBezTo>
                  <a:cubicBezTo>
                    <a:pt x="28" y="152"/>
                    <a:pt x="29" y="152"/>
                    <a:pt x="30" y="152"/>
                  </a:cubicBezTo>
                  <a:cubicBezTo>
                    <a:pt x="33" y="150"/>
                    <a:pt x="72" y="43"/>
                    <a:pt x="72" y="43"/>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0" name="Freeform 519">
              <a:extLst>
                <a:ext uri="{FF2B5EF4-FFF2-40B4-BE49-F238E27FC236}">
                  <a16:creationId xmlns:a16="http://schemas.microsoft.com/office/drawing/2014/main" id="{964E88B5-41EF-BAEA-97D9-526C0B18208F}"/>
                </a:ext>
              </a:extLst>
            </p:cNvPr>
            <p:cNvSpPr>
              <a:spLocks/>
            </p:cNvSpPr>
            <p:nvPr/>
          </p:nvSpPr>
          <p:spPr bwMode="auto">
            <a:xfrm>
              <a:off x="5296" y="7787"/>
              <a:ext cx="474" cy="207"/>
            </a:xfrm>
            <a:custGeom>
              <a:avLst/>
              <a:gdLst>
                <a:gd name="T0" fmla="*/ 5 w 94"/>
                <a:gd name="T1" fmla="*/ 3 h 41"/>
                <a:gd name="T2" fmla="*/ 37 w 94"/>
                <a:gd name="T3" fmla="*/ 0 h 41"/>
                <a:gd name="T4" fmla="*/ 69 w 94"/>
                <a:gd name="T5" fmla="*/ 7 h 41"/>
                <a:gd name="T6" fmla="*/ 93 w 94"/>
                <a:gd name="T7" fmla="*/ 11 h 41"/>
                <a:gd name="T8" fmla="*/ 93 w 94"/>
                <a:gd name="T9" fmla="*/ 14 h 41"/>
                <a:gd name="T10" fmla="*/ 93 w 94"/>
                <a:gd name="T11" fmla="*/ 14 h 41"/>
                <a:gd name="T12" fmla="*/ 93 w 94"/>
                <a:gd name="T13" fmla="*/ 14 h 41"/>
                <a:gd name="T14" fmla="*/ 93 w 94"/>
                <a:gd name="T15" fmla="*/ 14 h 41"/>
                <a:gd name="T16" fmla="*/ 85 w 94"/>
                <a:gd name="T17" fmla="*/ 29 h 41"/>
                <a:gd name="T18" fmla="*/ 54 w 94"/>
                <a:gd name="T19" fmla="*/ 35 h 41"/>
                <a:gd name="T20" fmla="*/ 37 w 94"/>
                <a:gd name="T21" fmla="*/ 36 h 41"/>
                <a:gd name="T22" fmla="*/ 5 w 94"/>
                <a:gd name="T23" fmla="*/ 36 h 41"/>
                <a:gd name="T24" fmla="*/ 5 w 94"/>
                <a:gd name="T25" fmla="*/ 32 h 41"/>
                <a:gd name="T26" fmla="*/ 5 w 94"/>
                <a:gd name="T27" fmla="*/ 3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4" h="41">
                  <a:moveTo>
                    <a:pt x="5" y="3"/>
                  </a:moveTo>
                  <a:cubicBezTo>
                    <a:pt x="37" y="0"/>
                    <a:pt x="37" y="0"/>
                    <a:pt x="37" y="0"/>
                  </a:cubicBezTo>
                  <a:cubicBezTo>
                    <a:pt x="37" y="0"/>
                    <a:pt x="57" y="6"/>
                    <a:pt x="69" y="7"/>
                  </a:cubicBezTo>
                  <a:cubicBezTo>
                    <a:pt x="81" y="9"/>
                    <a:pt x="90" y="7"/>
                    <a:pt x="93" y="11"/>
                  </a:cubicBezTo>
                  <a:cubicBezTo>
                    <a:pt x="93" y="12"/>
                    <a:pt x="94" y="13"/>
                    <a:pt x="93" y="14"/>
                  </a:cubicBezTo>
                  <a:cubicBezTo>
                    <a:pt x="93" y="14"/>
                    <a:pt x="93" y="14"/>
                    <a:pt x="93" y="14"/>
                  </a:cubicBezTo>
                  <a:cubicBezTo>
                    <a:pt x="93" y="14"/>
                    <a:pt x="93" y="14"/>
                    <a:pt x="93" y="14"/>
                  </a:cubicBezTo>
                  <a:cubicBezTo>
                    <a:pt x="93" y="14"/>
                    <a:pt x="93" y="14"/>
                    <a:pt x="93" y="14"/>
                  </a:cubicBezTo>
                  <a:cubicBezTo>
                    <a:pt x="94" y="21"/>
                    <a:pt x="88" y="27"/>
                    <a:pt x="85" y="29"/>
                  </a:cubicBezTo>
                  <a:cubicBezTo>
                    <a:pt x="79" y="33"/>
                    <a:pt x="72" y="36"/>
                    <a:pt x="54" y="35"/>
                  </a:cubicBezTo>
                  <a:cubicBezTo>
                    <a:pt x="49" y="33"/>
                    <a:pt x="40" y="31"/>
                    <a:pt x="37" y="36"/>
                  </a:cubicBezTo>
                  <a:cubicBezTo>
                    <a:pt x="32" y="39"/>
                    <a:pt x="13" y="41"/>
                    <a:pt x="5" y="36"/>
                  </a:cubicBezTo>
                  <a:cubicBezTo>
                    <a:pt x="5" y="32"/>
                    <a:pt x="5" y="32"/>
                    <a:pt x="5" y="32"/>
                  </a:cubicBezTo>
                  <a:cubicBezTo>
                    <a:pt x="0" y="27"/>
                    <a:pt x="5" y="3"/>
                    <a:pt x="5" y="3"/>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1" name="Freeform 520">
              <a:extLst>
                <a:ext uri="{FF2B5EF4-FFF2-40B4-BE49-F238E27FC236}">
                  <a16:creationId xmlns:a16="http://schemas.microsoft.com/office/drawing/2014/main" id="{E6519757-9E8E-450C-110E-8E7A78903CBD}"/>
                </a:ext>
              </a:extLst>
            </p:cNvPr>
            <p:cNvSpPr>
              <a:spLocks/>
            </p:cNvSpPr>
            <p:nvPr/>
          </p:nvSpPr>
          <p:spPr bwMode="auto">
            <a:xfrm>
              <a:off x="5201" y="6327"/>
              <a:ext cx="453" cy="1541"/>
            </a:xfrm>
            <a:custGeom>
              <a:avLst/>
              <a:gdLst>
                <a:gd name="T0" fmla="*/ 10 w 90"/>
                <a:gd name="T1" fmla="*/ 0 h 306"/>
                <a:gd name="T2" fmla="*/ 34 w 90"/>
                <a:gd name="T3" fmla="*/ 157 h 306"/>
                <a:gd name="T4" fmla="*/ 22 w 90"/>
                <a:gd name="T5" fmla="*/ 292 h 306"/>
                <a:gd name="T6" fmla="*/ 64 w 90"/>
                <a:gd name="T7" fmla="*/ 290 h 306"/>
                <a:gd name="T8" fmla="*/ 88 w 90"/>
                <a:gd name="T9" fmla="*/ 2 h 306"/>
                <a:gd name="T10" fmla="*/ 10 w 90"/>
                <a:gd name="T11" fmla="*/ 0 h 306"/>
              </a:gdLst>
              <a:ahLst/>
              <a:cxnLst>
                <a:cxn ang="0">
                  <a:pos x="T0" y="T1"/>
                </a:cxn>
                <a:cxn ang="0">
                  <a:pos x="T2" y="T3"/>
                </a:cxn>
                <a:cxn ang="0">
                  <a:pos x="T4" y="T5"/>
                </a:cxn>
                <a:cxn ang="0">
                  <a:pos x="T6" y="T7"/>
                </a:cxn>
                <a:cxn ang="0">
                  <a:pos x="T8" y="T9"/>
                </a:cxn>
                <a:cxn ang="0">
                  <a:pos x="T10" y="T11"/>
                </a:cxn>
              </a:cxnLst>
              <a:rect l="0" t="0" r="r" b="b"/>
              <a:pathLst>
                <a:path w="90" h="306">
                  <a:moveTo>
                    <a:pt x="10" y="0"/>
                  </a:moveTo>
                  <a:cubicBezTo>
                    <a:pt x="0" y="54"/>
                    <a:pt x="37" y="113"/>
                    <a:pt x="34" y="157"/>
                  </a:cubicBezTo>
                  <a:cubicBezTo>
                    <a:pt x="30" y="217"/>
                    <a:pt x="28" y="243"/>
                    <a:pt x="22" y="292"/>
                  </a:cubicBezTo>
                  <a:cubicBezTo>
                    <a:pt x="22" y="292"/>
                    <a:pt x="46" y="306"/>
                    <a:pt x="64" y="290"/>
                  </a:cubicBezTo>
                  <a:cubicBezTo>
                    <a:pt x="82" y="194"/>
                    <a:pt x="90" y="177"/>
                    <a:pt x="88" y="2"/>
                  </a:cubicBezTo>
                  <a:lnTo>
                    <a:pt x="10"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2" name="Freeform 521">
              <a:extLst>
                <a:ext uri="{FF2B5EF4-FFF2-40B4-BE49-F238E27FC236}">
                  <a16:creationId xmlns:a16="http://schemas.microsoft.com/office/drawing/2014/main" id="{BF34A2FA-64CC-92AA-4653-CC6121448B4F}"/>
                </a:ext>
              </a:extLst>
            </p:cNvPr>
            <p:cNvSpPr>
              <a:spLocks/>
            </p:cNvSpPr>
            <p:nvPr/>
          </p:nvSpPr>
          <p:spPr bwMode="auto">
            <a:xfrm>
              <a:off x="5619" y="4897"/>
              <a:ext cx="433" cy="624"/>
            </a:xfrm>
            <a:custGeom>
              <a:avLst/>
              <a:gdLst>
                <a:gd name="T0" fmla="*/ 75 w 86"/>
                <a:gd name="T1" fmla="*/ 35 h 124"/>
                <a:gd name="T2" fmla="*/ 62 w 86"/>
                <a:gd name="T3" fmla="*/ 112 h 124"/>
                <a:gd name="T4" fmla="*/ 21 w 86"/>
                <a:gd name="T5" fmla="*/ 109 h 124"/>
                <a:gd name="T6" fmla="*/ 4 w 86"/>
                <a:gd name="T7" fmla="*/ 49 h 124"/>
                <a:gd name="T8" fmla="*/ 75 w 86"/>
                <a:gd name="T9" fmla="*/ 35 h 124"/>
              </a:gdLst>
              <a:ahLst/>
              <a:cxnLst>
                <a:cxn ang="0">
                  <a:pos x="T0" y="T1"/>
                </a:cxn>
                <a:cxn ang="0">
                  <a:pos x="T2" y="T3"/>
                </a:cxn>
                <a:cxn ang="0">
                  <a:pos x="T4" y="T5"/>
                </a:cxn>
                <a:cxn ang="0">
                  <a:pos x="T6" y="T7"/>
                </a:cxn>
                <a:cxn ang="0">
                  <a:pos x="T8" y="T9"/>
                </a:cxn>
              </a:cxnLst>
              <a:rect l="0" t="0" r="r" b="b"/>
              <a:pathLst>
                <a:path w="86" h="124">
                  <a:moveTo>
                    <a:pt x="75" y="35"/>
                  </a:moveTo>
                  <a:cubicBezTo>
                    <a:pt x="86" y="48"/>
                    <a:pt x="77" y="99"/>
                    <a:pt x="62" y="112"/>
                  </a:cubicBezTo>
                  <a:cubicBezTo>
                    <a:pt x="47" y="124"/>
                    <a:pt x="34" y="120"/>
                    <a:pt x="21" y="109"/>
                  </a:cubicBezTo>
                  <a:cubicBezTo>
                    <a:pt x="8" y="98"/>
                    <a:pt x="0" y="70"/>
                    <a:pt x="4" y="49"/>
                  </a:cubicBezTo>
                  <a:cubicBezTo>
                    <a:pt x="8" y="21"/>
                    <a:pt x="45" y="0"/>
                    <a:pt x="75" y="35"/>
                  </a:cubicBezTo>
                  <a:close/>
                </a:path>
              </a:pathLst>
            </a:custGeom>
            <a:solidFill>
              <a:srgbClr val="F2A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3" name="Freeform 522">
              <a:extLst>
                <a:ext uri="{FF2B5EF4-FFF2-40B4-BE49-F238E27FC236}">
                  <a16:creationId xmlns:a16="http://schemas.microsoft.com/office/drawing/2014/main" id="{D68E8002-CE47-BFB9-7833-C7176F06BE87}"/>
                </a:ext>
              </a:extLst>
            </p:cNvPr>
            <p:cNvSpPr>
              <a:spLocks/>
            </p:cNvSpPr>
            <p:nvPr/>
          </p:nvSpPr>
          <p:spPr bwMode="auto">
            <a:xfrm>
              <a:off x="5604" y="4937"/>
              <a:ext cx="463" cy="544"/>
            </a:xfrm>
            <a:custGeom>
              <a:avLst/>
              <a:gdLst>
                <a:gd name="T0" fmla="*/ 82 w 92"/>
                <a:gd name="T1" fmla="*/ 33 h 108"/>
                <a:gd name="T2" fmla="*/ 83 w 92"/>
                <a:gd name="T3" fmla="*/ 47 h 108"/>
                <a:gd name="T4" fmla="*/ 77 w 92"/>
                <a:gd name="T5" fmla="*/ 66 h 108"/>
                <a:gd name="T6" fmla="*/ 74 w 92"/>
                <a:gd name="T7" fmla="*/ 74 h 108"/>
                <a:gd name="T8" fmla="*/ 68 w 92"/>
                <a:gd name="T9" fmla="*/ 59 h 108"/>
                <a:gd name="T10" fmla="*/ 66 w 92"/>
                <a:gd name="T11" fmla="*/ 80 h 108"/>
                <a:gd name="T12" fmla="*/ 52 w 92"/>
                <a:gd name="T13" fmla="*/ 106 h 108"/>
                <a:gd name="T14" fmla="*/ 19 w 92"/>
                <a:gd name="T15" fmla="*/ 95 h 108"/>
                <a:gd name="T16" fmla="*/ 3 w 92"/>
                <a:gd name="T17" fmla="*/ 45 h 108"/>
                <a:gd name="T18" fmla="*/ 17 w 92"/>
                <a:gd name="T19" fmla="*/ 15 h 108"/>
                <a:gd name="T20" fmla="*/ 82 w 92"/>
                <a:gd name="T21" fmla="*/ 12 h 108"/>
                <a:gd name="T22" fmla="*/ 82 w 92"/>
                <a:gd name="T23" fmla="*/ 33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2" h="108">
                  <a:moveTo>
                    <a:pt x="82" y="33"/>
                  </a:moveTo>
                  <a:cubicBezTo>
                    <a:pt x="82" y="33"/>
                    <a:pt x="84" y="38"/>
                    <a:pt x="83" y="47"/>
                  </a:cubicBezTo>
                  <a:cubicBezTo>
                    <a:pt x="82" y="56"/>
                    <a:pt x="78" y="61"/>
                    <a:pt x="77" y="66"/>
                  </a:cubicBezTo>
                  <a:cubicBezTo>
                    <a:pt x="75" y="70"/>
                    <a:pt x="76" y="73"/>
                    <a:pt x="74" y="74"/>
                  </a:cubicBezTo>
                  <a:cubicBezTo>
                    <a:pt x="72" y="76"/>
                    <a:pt x="72" y="63"/>
                    <a:pt x="68" y="59"/>
                  </a:cubicBezTo>
                  <a:cubicBezTo>
                    <a:pt x="64" y="56"/>
                    <a:pt x="58" y="71"/>
                    <a:pt x="66" y="80"/>
                  </a:cubicBezTo>
                  <a:cubicBezTo>
                    <a:pt x="67" y="88"/>
                    <a:pt x="56" y="103"/>
                    <a:pt x="52" y="106"/>
                  </a:cubicBezTo>
                  <a:cubicBezTo>
                    <a:pt x="47" y="108"/>
                    <a:pt x="30" y="106"/>
                    <a:pt x="19" y="95"/>
                  </a:cubicBezTo>
                  <a:cubicBezTo>
                    <a:pt x="8" y="84"/>
                    <a:pt x="6" y="67"/>
                    <a:pt x="3" y="45"/>
                  </a:cubicBezTo>
                  <a:cubicBezTo>
                    <a:pt x="0" y="22"/>
                    <a:pt x="17" y="15"/>
                    <a:pt x="17" y="15"/>
                  </a:cubicBezTo>
                  <a:cubicBezTo>
                    <a:pt x="17" y="0"/>
                    <a:pt x="65" y="4"/>
                    <a:pt x="82" y="12"/>
                  </a:cubicBezTo>
                  <a:cubicBezTo>
                    <a:pt x="92" y="17"/>
                    <a:pt x="82" y="33"/>
                    <a:pt x="82" y="33"/>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4" name="Freeform 523">
              <a:extLst>
                <a:ext uri="{FF2B5EF4-FFF2-40B4-BE49-F238E27FC236}">
                  <a16:creationId xmlns:a16="http://schemas.microsoft.com/office/drawing/2014/main" id="{CF41D107-E520-028E-3CD4-FAB918975831}"/>
                </a:ext>
              </a:extLst>
            </p:cNvPr>
            <p:cNvSpPr>
              <a:spLocks/>
            </p:cNvSpPr>
            <p:nvPr/>
          </p:nvSpPr>
          <p:spPr bwMode="auto">
            <a:xfrm>
              <a:off x="5604" y="7933"/>
              <a:ext cx="473" cy="207"/>
            </a:xfrm>
            <a:custGeom>
              <a:avLst/>
              <a:gdLst>
                <a:gd name="T0" fmla="*/ 5 w 94"/>
                <a:gd name="T1" fmla="*/ 3 h 41"/>
                <a:gd name="T2" fmla="*/ 37 w 94"/>
                <a:gd name="T3" fmla="*/ 0 h 41"/>
                <a:gd name="T4" fmla="*/ 69 w 94"/>
                <a:gd name="T5" fmla="*/ 7 h 41"/>
                <a:gd name="T6" fmla="*/ 93 w 94"/>
                <a:gd name="T7" fmla="*/ 11 h 41"/>
                <a:gd name="T8" fmla="*/ 93 w 94"/>
                <a:gd name="T9" fmla="*/ 14 h 41"/>
                <a:gd name="T10" fmla="*/ 93 w 94"/>
                <a:gd name="T11" fmla="*/ 14 h 41"/>
                <a:gd name="T12" fmla="*/ 93 w 94"/>
                <a:gd name="T13" fmla="*/ 14 h 41"/>
                <a:gd name="T14" fmla="*/ 93 w 94"/>
                <a:gd name="T15" fmla="*/ 14 h 41"/>
                <a:gd name="T16" fmla="*/ 85 w 94"/>
                <a:gd name="T17" fmla="*/ 29 h 41"/>
                <a:gd name="T18" fmla="*/ 54 w 94"/>
                <a:gd name="T19" fmla="*/ 34 h 41"/>
                <a:gd name="T20" fmla="*/ 37 w 94"/>
                <a:gd name="T21" fmla="*/ 36 h 41"/>
                <a:gd name="T22" fmla="*/ 5 w 94"/>
                <a:gd name="T23" fmla="*/ 36 h 41"/>
                <a:gd name="T24" fmla="*/ 5 w 94"/>
                <a:gd name="T25" fmla="*/ 32 h 41"/>
                <a:gd name="T26" fmla="*/ 5 w 94"/>
                <a:gd name="T27" fmla="*/ 3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4" h="41">
                  <a:moveTo>
                    <a:pt x="5" y="3"/>
                  </a:moveTo>
                  <a:cubicBezTo>
                    <a:pt x="37" y="0"/>
                    <a:pt x="37" y="0"/>
                    <a:pt x="37" y="0"/>
                  </a:cubicBezTo>
                  <a:cubicBezTo>
                    <a:pt x="37" y="0"/>
                    <a:pt x="57" y="5"/>
                    <a:pt x="69" y="7"/>
                  </a:cubicBezTo>
                  <a:cubicBezTo>
                    <a:pt x="81" y="9"/>
                    <a:pt x="90" y="7"/>
                    <a:pt x="93" y="11"/>
                  </a:cubicBezTo>
                  <a:cubicBezTo>
                    <a:pt x="93" y="12"/>
                    <a:pt x="93" y="13"/>
                    <a:pt x="93" y="14"/>
                  </a:cubicBezTo>
                  <a:cubicBezTo>
                    <a:pt x="93" y="14"/>
                    <a:pt x="93" y="14"/>
                    <a:pt x="93" y="14"/>
                  </a:cubicBezTo>
                  <a:cubicBezTo>
                    <a:pt x="93" y="14"/>
                    <a:pt x="93" y="14"/>
                    <a:pt x="93" y="14"/>
                  </a:cubicBezTo>
                  <a:cubicBezTo>
                    <a:pt x="93" y="14"/>
                    <a:pt x="93" y="14"/>
                    <a:pt x="93" y="14"/>
                  </a:cubicBezTo>
                  <a:cubicBezTo>
                    <a:pt x="94" y="21"/>
                    <a:pt x="88" y="26"/>
                    <a:pt x="85" y="29"/>
                  </a:cubicBezTo>
                  <a:cubicBezTo>
                    <a:pt x="79" y="33"/>
                    <a:pt x="72" y="36"/>
                    <a:pt x="54" y="34"/>
                  </a:cubicBezTo>
                  <a:cubicBezTo>
                    <a:pt x="49" y="32"/>
                    <a:pt x="40" y="31"/>
                    <a:pt x="37" y="36"/>
                  </a:cubicBezTo>
                  <a:cubicBezTo>
                    <a:pt x="32" y="38"/>
                    <a:pt x="13" y="41"/>
                    <a:pt x="5" y="36"/>
                  </a:cubicBezTo>
                  <a:cubicBezTo>
                    <a:pt x="5" y="32"/>
                    <a:pt x="5" y="32"/>
                    <a:pt x="5" y="32"/>
                  </a:cubicBezTo>
                  <a:cubicBezTo>
                    <a:pt x="0" y="27"/>
                    <a:pt x="5" y="3"/>
                    <a:pt x="5" y="3"/>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5" name="Freeform 524">
              <a:extLst>
                <a:ext uri="{FF2B5EF4-FFF2-40B4-BE49-F238E27FC236}">
                  <a16:creationId xmlns:a16="http://schemas.microsoft.com/office/drawing/2014/main" id="{91CB8BEC-2759-9BB3-3C84-128428A8B53A}"/>
                </a:ext>
              </a:extLst>
            </p:cNvPr>
            <p:cNvSpPr>
              <a:spLocks/>
            </p:cNvSpPr>
            <p:nvPr/>
          </p:nvSpPr>
          <p:spPr bwMode="auto">
            <a:xfrm>
              <a:off x="5357" y="6397"/>
              <a:ext cx="534" cy="1677"/>
            </a:xfrm>
            <a:custGeom>
              <a:avLst/>
              <a:gdLst>
                <a:gd name="T0" fmla="*/ 3 w 106"/>
                <a:gd name="T1" fmla="*/ 0 h 333"/>
                <a:gd name="T2" fmla="*/ 48 w 106"/>
                <a:gd name="T3" fmla="*/ 160 h 333"/>
                <a:gd name="T4" fmla="*/ 51 w 106"/>
                <a:gd name="T5" fmla="*/ 314 h 333"/>
                <a:gd name="T6" fmla="*/ 94 w 106"/>
                <a:gd name="T7" fmla="*/ 303 h 333"/>
                <a:gd name="T8" fmla="*/ 81 w 106"/>
                <a:gd name="T9" fmla="*/ 2 h 333"/>
                <a:gd name="T10" fmla="*/ 3 w 106"/>
                <a:gd name="T11" fmla="*/ 0 h 333"/>
              </a:gdLst>
              <a:ahLst/>
              <a:cxnLst>
                <a:cxn ang="0">
                  <a:pos x="T0" y="T1"/>
                </a:cxn>
                <a:cxn ang="0">
                  <a:pos x="T2" y="T3"/>
                </a:cxn>
                <a:cxn ang="0">
                  <a:pos x="T4" y="T5"/>
                </a:cxn>
                <a:cxn ang="0">
                  <a:pos x="T6" y="T7"/>
                </a:cxn>
                <a:cxn ang="0">
                  <a:pos x="T8" y="T9"/>
                </a:cxn>
                <a:cxn ang="0">
                  <a:pos x="T10" y="T11"/>
                </a:cxn>
              </a:cxnLst>
              <a:rect l="0" t="0" r="r" b="b"/>
              <a:pathLst>
                <a:path w="106" h="333">
                  <a:moveTo>
                    <a:pt x="3" y="0"/>
                  </a:moveTo>
                  <a:cubicBezTo>
                    <a:pt x="0" y="55"/>
                    <a:pt x="45" y="115"/>
                    <a:pt x="48" y="160"/>
                  </a:cubicBezTo>
                  <a:cubicBezTo>
                    <a:pt x="51" y="221"/>
                    <a:pt x="51" y="264"/>
                    <a:pt x="51" y="314"/>
                  </a:cubicBezTo>
                  <a:cubicBezTo>
                    <a:pt x="51" y="314"/>
                    <a:pt x="92" y="333"/>
                    <a:pt x="94" y="303"/>
                  </a:cubicBezTo>
                  <a:cubicBezTo>
                    <a:pt x="100" y="206"/>
                    <a:pt x="106" y="180"/>
                    <a:pt x="81" y="2"/>
                  </a:cubicBezTo>
                  <a:lnTo>
                    <a:pt x="3"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6" name="Freeform 525">
              <a:extLst>
                <a:ext uri="{FF2B5EF4-FFF2-40B4-BE49-F238E27FC236}">
                  <a16:creationId xmlns:a16="http://schemas.microsoft.com/office/drawing/2014/main" id="{15DD6BA7-3A4E-11E6-D926-810872C1A03A}"/>
                </a:ext>
              </a:extLst>
            </p:cNvPr>
            <p:cNvSpPr>
              <a:spLocks/>
            </p:cNvSpPr>
            <p:nvPr/>
          </p:nvSpPr>
          <p:spPr bwMode="auto">
            <a:xfrm>
              <a:off x="5221" y="5294"/>
              <a:ext cx="806" cy="1320"/>
            </a:xfrm>
            <a:custGeom>
              <a:avLst/>
              <a:gdLst>
                <a:gd name="T0" fmla="*/ 137 w 160"/>
                <a:gd name="T1" fmla="*/ 42 h 262"/>
                <a:gd name="T2" fmla="*/ 47 w 160"/>
                <a:gd name="T3" fmla="*/ 40 h 262"/>
                <a:gd name="T4" fmla="*/ 4 w 160"/>
                <a:gd name="T5" fmla="*/ 215 h 262"/>
                <a:gd name="T6" fmla="*/ 105 w 160"/>
                <a:gd name="T7" fmla="*/ 261 h 262"/>
                <a:gd name="T8" fmla="*/ 113 w 160"/>
                <a:gd name="T9" fmla="*/ 255 h 262"/>
                <a:gd name="T10" fmla="*/ 111 w 160"/>
                <a:gd name="T11" fmla="*/ 240 h 262"/>
                <a:gd name="T12" fmla="*/ 116 w 160"/>
                <a:gd name="T13" fmla="*/ 232 h 262"/>
                <a:gd name="T14" fmla="*/ 120 w 160"/>
                <a:gd name="T15" fmla="*/ 224 h 262"/>
                <a:gd name="T16" fmla="*/ 117 w 160"/>
                <a:gd name="T17" fmla="*/ 210 h 262"/>
                <a:gd name="T18" fmla="*/ 119 w 160"/>
                <a:gd name="T19" fmla="*/ 199 h 262"/>
                <a:gd name="T20" fmla="*/ 147 w 160"/>
                <a:gd name="T21" fmla="*/ 114 h 262"/>
                <a:gd name="T22" fmla="*/ 144 w 160"/>
                <a:gd name="T23" fmla="*/ 47 h 262"/>
                <a:gd name="T24" fmla="*/ 137 w 160"/>
                <a:gd name="T25" fmla="*/ 42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 h="262">
                  <a:moveTo>
                    <a:pt x="137" y="42"/>
                  </a:moveTo>
                  <a:cubicBezTo>
                    <a:pt x="114" y="31"/>
                    <a:pt x="77" y="0"/>
                    <a:pt x="47" y="40"/>
                  </a:cubicBezTo>
                  <a:cubicBezTo>
                    <a:pt x="19" y="78"/>
                    <a:pt x="7" y="192"/>
                    <a:pt x="4" y="215"/>
                  </a:cubicBezTo>
                  <a:cubicBezTo>
                    <a:pt x="0" y="246"/>
                    <a:pt x="86" y="262"/>
                    <a:pt x="105" y="261"/>
                  </a:cubicBezTo>
                  <a:cubicBezTo>
                    <a:pt x="109" y="261"/>
                    <a:pt x="112" y="259"/>
                    <a:pt x="113" y="255"/>
                  </a:cubicBezTo>
                  <a:cubicBezTo>
                    <a:pt x="115" y="249"/>
                    <a:pt x="110" y="245"/>
                    <a:pt x="111" y="240"/>
                  </a:cubicBezTo>
                  <a:cubicBezTo>
                    <a:pt x="112" y="237"/>
                    <a:pt x="114" y="235"/>
                    <a:pt x="116" y="232"/>
                  </a:cubicBezTo>
                  <a:cubicBezTo>
                    <a:pt x="118" y="230"/>
                    <a:pt x="120" y="227"/>
                    <a:pt x="120" y="224"/>
                  </a:cubicBezTo>
                  <a:cubicBezTo>
                    <a:pt x="121" y="219"/>
                    <a:pt x="118" y="215"/>
                    <a:pt x="117" y="210"/>
                  </a:cubicBezTo>
                  <a:cubicBezTo>
                    <a:pt x="117" y="206"/>
                    <a:pt x="118" y="203"/>
                    <a:pt x="119" y="199"/>
                  </a:cubicBezTo>
                  <a:cubicBezTo>
                    <a:pt x="126" y="170"/>
                    <a:pt x="140" y="143"/>
                    <a:pt x="147" y="114"/>
                  </a:cubicBezTo>
                  <a:cubicBezTo>
                    <a:pt x="152" y="95"/>
                    <a:pt x="160" y="63"/>
                    <a:pt x="144" y="47"/>
                  </a:cubicBezTo>
                  <a:cubicBezTo>
                    <a:pt x="142" y="45"/>
                    <a:pt x="139" y="42"/>
                    <a:pt x="137" y="42"/>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7" name="Freeform 526">
              <a:extLst>
                <a:ext uri="{FF2B5EF4-FFF2-40B4-BE49-F238E27FC236}">
                  <a16:creationId xmlns:a16="http://schemas.microsoft.com/office/drawing/2014/main" id="{8CDE2A88-3416-872B-E385-DAA74FC5C082}"/>
                </a:ext>
              </a:extLst>
            </p:cNvPr>
            <p:cNvSpPr>
              <a:spLocks/>
            </p:cNvSpPr>
            <p:nvPr/>
          </p:nvSpPr>
          <p:spPr bwMode="auto">
            <a:xfrm>
              <a:off x="5765" y="5466"/>
              <a:ext cx="660" cy="1012"/>
            </a:xfrm>
            <a:custGeom>
              <a:avLst/>
              <a:gdLst>
                <a:gd name="T0" fmla="*/ 43 w 131"/>
                <a:gd name="T1" fmla="*/ 23 h 201"/>
                <a:gd name="T2" fmla="*/ 80 w 131"/>
                <a:gd name="T3" fmla="*/ 132 h 201"/>
                <a:gd name="T4" fmla="*/ 131 w 131"/>
                <a:gd name="T5" fmla="*/ 186 h 201"/>
                <a:gd name="T6" fmla="*/ 107 w 131"/>
                <a:gd name="T7" fmla="*/ 201 h 201"/>
                <a:gd name="T8" fmla="*/ 40 w 131"/>
                <a:gd name="T9" fmla="*/ 137 h 201"/>
                <a:gd name="T10" fmla="*/ 4 w 131"/>
                <a:gd name="T11" fmla="*/ 57 h 201"/>
                <a:gd name="T12" fmla="*/ 43 w 131"/>
                <a:gd name="T13" fmla="*/ 23 h 201"/>
              </a:gdLst>
              <a:ahLst/>
              <a:cxnLst>
                <a:cxn ang="0">
                  <a:pos x="T0" y="T1"/>
                </a:cxn>
                <a:cxn ang="0">
                  <a:pos x="T2" y="T3"/>
                </a:cxn>
                <a:cxn ang="0">
                  <a:pos x="T4" y="T5"/>
                </a:cxn>
                <a:cxn ang="0">
                  <a:pos x="T6" y="T7"/>
                </a:cxn>
                <a:cxn ang="0">
                  <a:pos x="T8" y="T9"/>
                </a:cxn>
                <a:cxn ang="0">
                  <a:pos x="T10" y="T11"/>
                </a:cxn>
                <a:cxn ang="0">
                  <a:pos x="T12" y="T13"/>
                </a:cxn>
              </a:cxnLst>
              <a:rect l="0" t="0" r="r" b="b"/>
              <a:pathLst>
                <a:path w="131" h="201">
                  <a:moveTo>
                    <a:pt x="43" y="23"/>
                  </a:moveTo>
                  <a:cubicBezTo>
                    <a:pt x="61" y="81"/>
                    <a:pt x="62" y="109"/>
                    <a:pt x="80" y="132"/>
                  </a:cubicBezTo>
                  <a:cubicBezTo>
                    <a:pt x="82" y="134"/>
                    <a:pt x="131" y="186"/>
                    <a:pt x="131" y="186"/>
                  </a:cubicBezTo>
                  <a:cubicBezTo>
                    <a:pt x="131" y="186"/>
                    <a:pt x="124" y="198"/>
                    <a:pt x="107" y="201"/>
                  </a:cubicBezTo>
                  <a:cubicBezTo>
                    <a:pt x="79" y="190"/>
                    <a:pt x="48" y="146"/>
                    <a:pt x="40" y="137"/>
                  </a:cubicBezTo>
                  <a:cubicBezTo>
                    <a:pt x="35" y="132"/>
                    <a:pt x="8" y="82"/>
                    <a:pt x="4" y="57"/>
                  </a:cubicBezTo>
                  <a:cubicBezTo>
                    <a:pt x="0" y="32"/>
                    <a:pt x="35" y="0"/>
                    <a:pt x="43" y="23"/>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8" name="Freeform 527">
              <a:extLst>
                <a:ext uri="{FF2B5EF4-FFF2-40B4-BE49-F238E27FC236}">
                  <a16:creationId xmlns:a16="http://schemas.microsoft.com/office/drawing/2014/main" id="{FBAEE896-AC17-6FC4-22B8-1B963C2C2547}"/>
                </a:ext>
              </a:extLst>
            </p:cNvPr>
            <p:cNvSpPr>
              <a:spLocks/>
            </p:cNvSpPr>
            <p:nvPr/>
          </p:nvSpPr>
          <p:spPr bwMode="auto">
            <a:xfrm>
              <a:off x="9491" y="4977"/>
              <a:ext cx="318" cy="474"/>
            </a:xfrm>
            <a:custGeom>
              <a:avLst/>
              <a:gdLst>
                <a:gd name="T0" fmla="*/ 3 w 63"/>
                <a:gd name="T1" fmla="*/ 80 h 94"/>
                <a:gd name="T2" fmla="*/ 33 w 63"/>
                <a:gd name="T3" fmla="*/ 76 h 94"/>
                <a:gd name="T4" fmla="*/ 63 w 63"/>
                <a:gd name="T5" fmla="*/ 0 h 94"/>
                <a:gd name="T6" fmla="*/ 49 w 63"/>
                <a:gd name="T7" fmla="*/ 70 h 94"/>
                <a:gd name="T8" fmla="*/ 22 w 63"/>
                <a:gd name="T9" fmla="*/ 92 h 94"/>
                <a:gd name="T10" fmla="*/ 0 w 63"/>
                <a:gd name="T11" fmla="*/ 88 h 94"/>
                <a:gd name="T12" fmla="*/ 3 w 63"/>
                <a:gd name="T13" fmla="*/ 80 h 94"/>
              </a:gdLst>
              <a:ahLst/>
              <a:cxnLst>
                <a:cxn ang="0">
                  <a:pos x="T0" y="T1"/>
                </a:cxn>
                <a:cxn ang="0">
                  <a:pos x="T2" y="T3"/>
                </a:cxn>
                <a:cxn ang="0">
                  <a:pos x="T4" y="T5"/>
                </a:cxn>
                <a:cxn ang="0">
                  <a:pos x="T6" y="T7"/>
                </a:cxn>
                <a:cxn ang="0">
                  <a:pos x="T8" y="T9"/>
                </a:cxn>
                <a:cxn ang="0">
                  <a:pos x="T10" y="T11"/>
                </a:cxn>
                <a:cxn ang="0">
                  <a:pos x="T12" y="T13"/>
                </a:cxn>
              </a:cxnLst>
              <a:rect l="0" t="0" r="r" b="b"/>
              <a:pathLst>
                <a:path w="63" h="94">
                  <a:moveTo>
                    <a:pt x="3" y="80"/>
                  </a:moveTo>
                  <a:cubicBezTo>
                    <a:pt x="22" y="79"/>
                    <a:pt x="33" y="76"/>
                    <a:pt x="33" y="76"/>
                  </a:cubicBezTo>
                  <a:cubicBezTo>
                    <a:pt x="33" y="76"/>
                    <a:pt x="57" y="25"/>
                    <a:pt x="63" y="0"/>
                  </a:cubicBezTo>
                  <a:cubicBezTo>
                    <a:pt x="63" y="0"/>
                    <a:pt x="54" y="53"/>
                    <a:pt x="49" y="70"/>
                  </a:cubicBezTo>
                  <a:cubicBezTo>
                    <a:pt x="43" y="87"/>
                    <a:pt x="35" y="94"/>
                    <a:pt x="22" y="92"/>
                  </a:cubicBezTo>
                  <a:cubicBezTo>
                    <a:pt x="9" y="91"/>
                    <a:pt x="0" y="88"/>
                    <a:pt x="0" y="88"/>
                  </a:cubicBezTo>
                  <a:lnTo>
                    <a:pt x="3" y="80"/>
                  </a:lnTo>
                  <a:close/>
                </a:path>
              </a:pathLst>
            </a:custGeom>
            <a:solidFill>
              <a:srgbClr val="3030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9" name="Freeform 528">
              <a:extLst>
                <a:ext uri="{FF2B5EF4-FFF2-40B4-BE49-F238E27FC236}">
                  <a16:creationId xmlns:a16="http://schemas.microsoft.com/office/drawing/2014/main" id="{B7546FC0-3EA1-060D-CDB2-741F6670618C}"/>
                </a:ext>
              </a:extLst>
            </p:cNvPr>
            <p:cNvSpPr>
              <a:spLocks/>
            </p:cNvSpPr>
            <p:nvPr/>
          </p:nvSpPr>
          <p:spPr bwMode="auto">
            <a:xfrm>
              <a:off x="3645" y="6810"/>
              <a:ext cx="1385" cy="534"/>
            </a:xfrm>
            <a:custGeom>
              <a:avLst/>
              <a:gdLst>
                <a:gd name="T0" fmla="*/ 169 w 275"/>
                <a:gd name="T1" fmla="*/ 6 h 106"/>
                <a:gd name="T2" fmla="*/ 193 w 275"/>
                <a:gd name="T3" fmla="*/ 6 h 106"/>
                <a:gd name="T4" fmla="*/ 199 w 275"/>
                <a:gd name="T5" fmla="*/ 7 h 106"/>
                <a:gd name="T6" fmla="*/ 203 w 275"/>
                <a:gd name="T7" fmla="*/ 16 h 106"/>
                <a:gd name="T8" fmla="*/ 206 w 275"/>
                <a:gd name="T9" fmla="*/ 28 h 106"/>
                <a:gd name="T10" fmla="*/ 209 w 275"/>
                <a:gd name="T11" fmla="*/ 11 h 106"/>
                <a:gd name="T12" fmla="*/ 216 w 275"/>
                <a:gd name="T13" fmla="*/ 20 h 106"/>
                <a:gd name="T14" fmla="*/ 217 w 275"/>
                <a:gd name="T15" fmla="*/ 9 h 106"/>
                <a:gd name="T16" fmla="*/ 227 w 275"/>
                <a:gd name="T17" fmla="*/ 14 h 106"/>
                <a:gd name="T18" fmla="*/ 266 w 275"/>
                <a:gd name="T19" fmla="*/ 43 h 106"/>
                <a:gd name="T20" fmla="*/ 250 w 275"/>
                <a:gd name="T21" fmla="*/ 84 h 106"/>
                <a:gd name="T22" fmla="*/ 231 w 275"/>
                <a:gd name="T23" fmla="*/ 96 h 106"/>
                <a:gd name="T24" fmla="*/ 218 w 275"/>
                <a:gd name="T25" fmla="*/ 103 h 106"/>
                <a:gd name="T26" fmla="*/ 212 w 275"/>
                <a:gd name="T27" fmla="*/ 96 h 106"/>
                <a:gd name="T28" fmla="*/ 210 w 275"/>
                <a:gd name="T29" fmla="*/ 103 h 106"/>
                <a:gd name="T30" fmla="*/ 197 w 275"/>
                <a:gd name="T31" fmla="*/ 106 h 106"/>
                <a:gd name="T32" fmla="*/ 191 w 275"/>
                <a:gd name="T33" fmla="*/ 93 h 106"/>
                <a:gd name="T34" fmla="*/ 187 w 275"/>
                <a:gd name="T35" fmla="*/ 104 h 106"/>
                <a:gd name="T36" fmla="*/ 178 w 275"/>
                <a:gd name="T37" fmla="*/ 104 h 106"/>
                <a:gd name="T38" fmla="*/ 143 w 275"/>
                <a:gd name="T39" fmla="*/ 102 h 106"/>
                <a:gd name="T40" fmla="*/ 121 w 275"/>
                <a:gd name="T41" fmla="*/ 101 h 106"/>
                <a:gd name="T42" fmla="*/ 118 w 275"/>
                <a:gd name="T43" fmla="*/ 88 h 106"/>
                <a:gd name="T44" fmla="*/ 115 w 275"/>
                <a:gd name="T45" fmla="*/ 72 h 106"/>
                <a:gd name="T46" fmla="*/ 113 w 275"/>
                <a:gd name="T47" fmla="*/ 78 h 106"/>
                <a:gd name="T48" fmla="*/ 105 w 275"/>
                <a:gd name="T49" fmla="*/ 98 h 106"/>
                <a:gd name="T50" fmla="*/ 76 w 275"/>
                <a:gd name="T51" fmla="*/ 92 h 106"/>
                <a:gd name="T52" fmla="*/ 77 w 275"/>
                <a:gd name="T53" fmla="*/ 77 h 106"/>
                <a:gd name="T54" fmla="*/ 69 w 275"/>
                <a:gd name="T55" fmla="*/ 88 h 106"/>
                <a:gd name="T56" fmla="*/ 67 w 275"/>
                <a:gd name="T57" fmla="*/ 68 h 106"/>
                <a:gd name="T58" fmla="*/ 62 w 275"/>
                <a:gd name="T59" fmla="*/ 77 h 106"/>
                <a:gd name="T60" fmla="*/ 59 w 275"/>
                <a:gd name="T61" fmla="*/ 83 h 106"/>
                <a:gd name="T62" fmla="*/ 40 w 275"/>
                <a:gd name="T63" fmla="*/ 72 h 106"/>
                <a:gd name="T64" fmla="*/ 26 w 275"/>
                <a:gd name="T65" fmla="*/ 63 h 106"/>
                <a:gd name="T66" fmla="*/ 24 w 275"/>
                <a:gd name="T67" fmla="*/ 52 h 106"/>
                <a:gd name="T68" fmla="*/ 20 w 275"/>
                <a:gd name="T69" fmla="*/ 57 h 106"/>
                <a:gd name="T70" fmla="*/ 1 w 275"/>
                <a:gd name="T71" fmla="*/ 41 h 106"/>
                <a:gd name="T72" fmla="*/ 34 w 275"/>
                <a:gd name="T73" fmla="*/ 14 h 106"/>
                <a:gd name="T74" fmla="*/ 41 w 275"/>
                <a:gd name="T75" fmla="*/ 11 h 106"/>
                <a:gd name="T76" fmla="*/ 53 w 275"/>
                <a:gd name="T77" fmla="*/ 23 h 106"/>
                <a:gd name="T78" fmla="*/ 52 w 275"/>
                <a:gd name="T79" fmla="*/ 4 h 106"/>
                <a:gd name="T80" fmla="*/ 73 w 275"/>
                <a:gd name="T81" fmla="*/ 1 h 106"/>
                <a:gd name="T82" fmla="*/ 91 w 275"/>
                <a:gd name="T83" fmla="*/ 0 h 106"/>
                <a:gd name="T84" fmla="*/ 100 w 275"/>
                <a:gd name="T85" fmla="*/ 1 h 106"/>
                <a:gd name="T86" fmla="*/ 110 w 275"/>
                <a:gd name="T87" fmla="*/ 24 h 106"/>
                <a:gd name="T88" fmla="*/ 114 w 275"/>
                <a:gd name="T89" fmla="*/ 6 h 106"/>
                <a:gd name="T90" fmla="*/ 127 w 275"/>
                <a:gd name="T91" fmla="*/ 2 h 106"/>
                <a:gd name="T92" fmla="*/ 129 w 275"/>
                <a:gd name="T93" fmla="*/ 11 h 106"/>
                <a:gd name="T94" fmla="*/ 133 w 275"/>
                <a:gd name="T95" fmla="*/ 4 h 106"/>
                <a:gd name="T96" fmla="*/ 140 w 275"/>
                <a:gd name="T97" fmla="*/ 20 h 106"/>
                <a:gd name="T98" fmla="*/ 143 w 275"/>
                <a:gd name="T99" fmla="*/ 9 h 106"/>
                <a:gd name="T100" fmla="*/ 146 w 275"/>
                <a:gd name="T101" fmla="*/ 4 h 106"/>
                <a:gd name="T102" fmla="*/ 168 w 275"/>
                <a:gd name="T103" fmla="*/ 5 h 106"/>
                <a:gd name="T104" fmla="*/ 169 w 275"/>
                <a:gd name="T105" fmla="*/ 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75" h="106">
                  <a:moveTo>
                    <a:pt x="169" y="6"/>
                  </a:moveTo>
                  <a:cubicBezTo>
                    <a:pt x="177" y="6"/>
                    <a:pt x="185" y="6"/>
                    <a:pt x="193" y="6"/>
                  </a:cubicBezTo>
                  <a:cubicBezTo>
                    <a:pt x="196" y="6"/>
                    <a:pt x="198" y="6"/>
                    <a:pt x="199" y="7"/>
                  </a:cubicBezTo>
                  <a:cubicBezTo>
                    <a:pt x="201" y="8"/>
                    <a:pt x="202" y="13"/>
                    <a:pt x="203" y="16"/>
                  </a:cubicBezTo>
                  <a:cubicBezTo>
                    <a:pt x="204" y="19"/>
                    <a:pt x="207" y="25"/>
                    <a:pt x="206" y="28"/>
                  </a:cubicBezTo>
                  <a:cubicBezTo>
                    <a:pt x="207" y="24"/>
                    <a:pt x="207" y="15"/>
                    <a:pt x="209" y="11"/>
                  </a:cubicBezTo>
                  <a:cubicBezTo>
                    <a:pt x="212" y="13"/>
                    <a:pt x="214" y="17"/>
                    <a:pt x="216" y="20"/>
                  </a:cubicBezTo>
                  <a:cubicBezTo>
                    <a:pt x="215" y="16"/>
                    <a:pt x="216" y="13"/>
                    <a:pt x="217" y="9"/>
                  </a:cubicBezTo>
                  <a:cubicBezTo>
                    <a:pt x="219" y="12"/>
                    <a:pt x="224" y="12"/>
                    <a:pt x="227" y="14"/>
                  </a:cubicBezTo>
                  <a:cubicBezTo>
                    <a:pt x="241" y="20"/>
                    <a:pt x="258" y="29"/>
                    <a:pt x="266" y="43"/>
                  </a:cubicBezTo>
                  <a:cubicBezTo>
                    <a:pt x="275" y="58"/>
                    <a:pt x="261" y="74"/>
                    <a:pt x="250" y="84"/>
                  </a:cubicBezTo>
                  <a:cubicBezTo>
                    <a:pt x="245" y="89"/>
                    <a:pt x="238" y="94"/>
                    <a:pt x="231" y="96"/>
                  </a:cubicBezTo>
                  <a:cubicBezTo>
                    <a:pt x="228" y="97"/>
                    <a:pt x="218" y="99"/>
                    <a:pt x="218" y="103"/>
                  </a:cubicBezTo>
                  <a:cubicBezTo>
                    <a:pt x="216" y="100"/>
                    <a:pt x="214" y="98"/>
                    <a:pt x="212" y="96"/>
                  </a:cubicBezTo>
                  <a:cubicBezTo>
                    <a:pt x="212" y="98"/>
                    <a:pt x="209" y="100"/>
                    <a:pt x="210" y="103"/>
                  </a:cubicBezTo>
                  <a:cubicBezTo>
                    <a:pt x="206" y="104"/>
                    <a:pt x="201" y="103"/>
                    <a:pt x="197" y="106"/>
                  </a:cubicBezTo>
                  <a:cubicBezTo>
                    <a:pt x="197" y="101"/>
                    <a:pt x="192" y="97"/>
                    <a:pt x="191" y="93"/>
                  </a:cubicBezTo>
                  <a:cubicBezTo>
                    <a:pt x="189" y="96"/>
                    <a:pt x="187" y="101"/>
                    <a:pt x="187" y="104"/>
                  </a:cubicBezTo>
                  <a:cubicBezTo>
                    <a:pt x="184" y="104"/>
                    <a:pt x="181" y="104"/>
                    <a:pt x="178" y="104"/>
                  </a:cubicBezTo>
                  <a:cubicBezTo>
                    <a:pt x="167" y="105"/>
                    <a:pt x="154" y="104"/>
                    <a:pt x="143" y="102"/>
                  </a:cubicBezTo>
                  <a:cubicBezTo>
                    <a:pt x="136" y="101"/>
                    <a:pt x="129" y="101"/>
                    <a:pt x="121" y="101"/>
                  </a:cubicBezTo>
                  <a:cubicBezTo>
                    <a:pt x="121" y="96"/>
                    <a:pt x="119" y="92"/>
                    <a:pt x="118" y="88"/>
                  </a:cubicBezTo>
                  <a:cubicBezTo>
                    <a:pt x="117" y="83"/>
                    <a:pt x="116" y="77"/>
                    <a:pt x="115" y="72"/>
                  </a:cubicBezTo>
                  <a:cubicBezTo>
                    <a:pt x="113" y="74"/>
                    <a:pt x="113" y="76"/>
                    <a:pt x="113" y="78"/>
                  </a:cubicBezTo>
                  <a:cubicBezTo>
                    <a:pt x="111" y="85"/>
                    <a:pt x="108" y="91"/>
                    <a:pt x="105" y="98"/>
                  </a:cubicBezTo>
                  <a:cubicBezTo>
                    <a:pt x="103" y="96"/>
                    <a:pt x="76" y="93"/>
                    <a:pt x="76" y="92"/>
                  </a:cubicBezTo>
                  <a:cubicBezTo>
                    <a:pt x="77" y="87"/>
                    <a:pt x="77" y="81"/>
                    <a:pt x="77" y="77"/>
                  </a:cubicBezTo>
                  <a:cubicBezTo>
                    <a:pt x="75" y="81"/>
                    <a:pt x="72" y="84"/>
                    <a:pt x="69" y="88"/>
                  </a:cubicBezTo>
                  <a:cubicBezTo>
                    <a:pt x="67" y="84"/>
                    <a:pt x="68" y="73"/>
                    <a:pt x="67" y="68"/>
                  </a:cubicBezTo>
                  <a:cubicBezTo>
                    <a:pt x="64" y="70"/>
                    <a:pt x="64" y="74"/>
                    <a:pt x="62" y="77"/>
                  </a:cubicBezTo>
                  <a:cubicBezTo>
                    <a:pt x="61" y="79"/>
                    <a:pt x="59" y="81"/>
                    <a:pt x="59" y="83"/>
                  </a:cubicBezTo>
                  <a:cubicBezTo>
                    <a:pt x="52" y="80"/>
                    <a:pt x="46" y="76"/>
                    <a:pt x="40" y="72"/>
                  </a:cubicBezTo>
                  <a:cubicBezTo>
                    <a:pt x="36" y="70"/>
                    <a:pt x="29" y="67"/>
                    <a:pt x="26" y="63"/>
                  </a:cubicBezTo>
                  <a:cubicBezTo>
                    <a:pt x="24" y="60"/>
                    <a:pt x="26" y="55"/>
                    <a:pt x="24" y="52"/>
                  </a:cubicBezTo>
                  <a:cubicBezTo>
                    <a:pt x="22" y="53"/>
                    <a:pt x="22" y="55"/>
                    <a:pt x="20" y="57"/>
                  </a:cubicBezTo>
                  <a:cubicBezTo>
                    <a:pt x="19" y="56"/>
                    <a:pt x="0" y="42"/>
                    <a:pt x="1" y="41"/>
                  </a:cubicBezTo>
                  <a:cubicBezTo>
                    <a:pt x="11" y="30"/>
                    <a:pt x="21" y="20"/>
                    <a:pt x="34" y="14"/>
                  </a:cubicBezTo>
                  <a:cubicBezTo>
                    <a:pt x="37" y="12"/>
                    <a:pt x="39" y="11"/>
                    <a:pt x="41" y="11"/>
                  </a:cubicBezTo>
                  <a:cubicBezTo>
                    <a:pt x="46" y="13"/>
                    <a:pt x="50" y="20"/>
                    <a:pt x="53" y="23"/>
                  </a:cubicBezTo>
                  <a:cubicBezTo>
                    <a:pt x="52" y="17"/>
                    <a:pt x="53" y="10"/>
                    <a:pt x="52" y="4"/>
                  </a:cubicBezTo>
                  <a:cubicBezTo>
                    <a:pt x="59" y="2"/>
                    <a:pt x="65" y="1"/>
                    <a:pt x="73" y="1"/>
                  </a:cubicBezTo>
                  <a:cubicBezTo>
                    <a:pt x="79" y="1"/>
                    <a:pt x="85" y="0"/>
                    <a:pt x="91" y="0"/>
                  </a:cubicBezTo>
                  <a:cubicBezTo>
                    <a:pt x="94" y="1"/>
                    <a:pt x="98" y="0"/>
                    <a:pt x="100" y="1"/>
                  </a:cubicBezTo>
                  <a:cubicBezTo>
                    <a:pt x="105" y="3"/>
                    <a:pt x="108" y="19"/>
                    <a:pt x="110" y="24"/>
                  </a:cubicBezTo>
                  <a:cubicBezTo>
                    <a:pt x="113" y="19"/>
                    <a:pt x="111" y="11"/>
                    <a:pt x="114" y="6"/>
                  </a:cubicBezTo>
                  <a:cubicBezTo>
                    <a:pt x="117" y="0"/>
                    <a:pt x="123" y="4"/>
                    <a:pt x="127" y="2"/>
                  </a:cubicBezTo>
                  <a:cubicBezTo>
                    <a:pt x="126" y="4"/>
                    <a:pt x="128" y="9"/>
                    <a:pt x="129" y="11"/>
                  </a:cubicBezTo>
                  <a:cubicBezTo>
                    <a:pt x="130" y="9"/>
                    <a:pt x="130" y="5"/>
                    <a:pt x="133" y="4"/>
                  </a:cubicBezTo>
                  <a:cubicBezTo>
                    <a:pt x="136" y="9"/>
                    <a:pt x="139" y="14"/>
                    <a:pt x="140" y="20"/>
                  </a:cubicBezTo>
                  <a:cubicBezTo>
                    <a:pt x="142" y="17"/>
                    <a:pt x="142" y="12"/>
                    <a:pt x="143" y="9"/>
                  </a:cubicBezTo>
                  <a:cubicBezTo>
                    <a:pt x="144" y="7"/>
                    <a:pt x="145" y="6"/>
                    <a:pt x="146" y="4"/>
                  </a:cubicBezTo>
                  <a:cubicBezTo>
                    <a:pt x="153" y="6"/>
                    <a:pt x="161" y="5"/>
                    <a:pt x="168" y="5"/>
                  </a:cubicBezTo>
                  <a:cubicBezTo>
                    <a:pt x="168" y="5"/>
                    <a:pt x="169" y="6"/>
                    <a:pt x="169" y="6"/>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0" name="Freeform 529">
              <a:extLst>
                <a:ext uri="{FF2B5EF4-FFF2-40B4-BE49-F238E27FC236}">
                  <a16:creationId xmlns:a16="http://schemas.microsoft.com/office/drawing/2014/main" id="{772775A1-5B9E-CA53-0072-A8334177300D}"/>
                </a:ext>
              </a:extLst>
            </p:cNvPr>
            <p:cNvSpPr>
              <a:spLocks/>
            </p:cNvSpPr>
            <p:nvPr/>
          </p:nvSpPr>
          <p:spPr bwMode="auto">
            <a:xfrm>
              <a:off x="3740" y="7007"/>
              <a:ext cx="1400" cy="111"/>
            </a:xfrm>
            <a:custGeom>
              <a:avLst/>
              <a:gdLst>
                <a:gd name="T0" fmla="*/ 3 w 278"/>
                <a:gd name="T1" fmla="*/ 3 h 22"/>
                <a:gd name="T2" fmla="*/ 38 w 278"/>
                <a:gd name="T3" fmla="*/ 6 h 22"/>
                <a:gd name="T4" fmla="*/ 73 w 278"/>
                <a:gd name="T5" fmla="*/ 13 h 22"/>
                <a:gd name="T6" fmla="*/ 139 w 278"/>
                <a:gd name="T7" fmla="*/ 19 h 22"/>
                <a:gd name="T8" fmla="*/ 275 w 278"/>
                <a:gd name="T9" fmla="*/ 15 h 22"/>
                <a:gd name="T10" fmla="*/ 275 w 278"/>
                <a:gd name="T11" fmla="*/ 10 h 22"/>
                <a:gd name="T12" fmla="*/ 136 w 278"/>
                <a:gd name="T13" fmla="*/ 16 h 22"/>
                <a:gd name="T14" fmla="*/ 65 w 278"/>
                <a:gd name="T15" fmla="*/ 9 h 22"/>
                <a:gd name="T16" fmla="*/ 2 w 278"/>
                <a:gd name="T17" fmla="*/ 0 h 22"/>
                <a:gd name="T18" fmla="*/ 3 w 278"/>
                <a:gd name="T19"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8" h="22">
                  <a:moveTo>
                    <a:pt x="3" y="3"/>
                  </a:moveTo>
                  <a:cubicBezTo>
                    <a:pt x="13" y="0"/>
                    <a:pt x="27" y="5"/>
                    <a:pt x="38" y="6"/>
                  </a:cubicBezTo>
                  <a:cubicBezTo>
                    <a:pt x="50" y="9"/>
                    <a:pt x="62" y="11"/>
                    <a:pt x="73" y="13"/>
                  </a:cubicBezTo>
                  <a:cubicBezTo>
                    <a:pt x="95" y="17"/>
                    <a:pt x="117" y="19"/>
                    <a:pt x="139" y="19"/>
                  </a:cubicBezTo>
                  <a:cubicBezTo>
                    <a:pt x="184" y="19"/>
                    <a:pt x="231" y="22"/>
                    <a:pt x="275" y="15"/>
                  </a:cubicBezTo>
                  <a:cubicBezTo>
                    <a:pt x="278" y="15"/>
                    <a:pt x="278" y="10"/>
                    <a:pt x="275" y="10"/>
                  </a:cubicBezTo>
                  <a:cubicBezTo>
                    <a:pt x="228" y="13"/>
                    <a:pt x="182" y="16"/>
                    <a:pt x="136" y="16"/>
                  </a:cubicBezTo>
                  <a:cubicBezTo>
                    <a:pt x="112" y="16"/>
                    <a:pt x="89" y="13"/>
                    <a:pt x="65" y="9"/>
                  </a:cubicBezTo>
                  <a:cubicBezTo>
                    <a:pt x="45" y="5"/>
                    <a:pt x="23" y="1"/>
                    <a:pt x="2" y="0"/>
                  </a:cubicBezTo>
                  <a:cubicBezTo>
                    <a:pt x="0" y="0"/>
                    <a:pt x="0" y="3"/>
                    <a:pt x="3" y="3"/>
                  </a:cubicBez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grpSp>
      <p:sp>
        <p:nvSpPr>
          <p:cNvPr id="552" name="TextBox 551">
            <a:extLst>
              <a:ext uri="{FF2B5EF4-FFF2-40B4-BE49-F238E27FC236}">
                <a16:creationId xmlns:a16="http://schemas.microsoft.com/office/drawing/2014/main" id="{78740AB6-DC06-CEAC-3E79-ACC48C18CBA8}"/>
              </a:ext>
            </a:extLst>
          </p:cNvPr>
          <p:cNvSpPr txBox="1"/>
          <p:nvPr/>
        </p:nvSpPr>
        <p:spPr>
          <a:xfrm>
            <a:off x="375304" y="1210750"/>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mn-cs"/>
              </a:rPr>
              <a:t>CUSTOMER, DISTRIBUTOR, SUPPLIER INTELLIGENCE</a:t>
            </a:r>
            <a:endParaRPr kumimoji="0" lang="en-IN" sz="1100" b="1" i="0" u="none" strike="noStrike" kern="1200" cap="none" spc="0" normalizeH="0" baseline="0" noProof="0" dirty="0">
              <a:ln>
                <a:noFill/>
              </a:ln>
              <a:solidFill>
                <a:prstClr val="white"/>
              </a:solidFill>
              <a:effectLst/>
              <a:uLnTx/>
              <a:uFillTx/>
              <a:latin typeface="Poppins"/>
              <a:ea typeface="+mn-ea"/>
              <a:cs typeface="+mn-cs"/>
            </a:endParaRPr>
          </a:p>
        </p:txBody>
      </p:sp>
      <p:sp>
        <p:nvSpPr>
          <p:cNvPr id="554" name="TextBox 553">
            <a:extLst>
              <a:ext uri="{FF2B5EF4-FFF2-40B4-BE49-F238E27FC236}">
                <a16:creationId xmlns:a16="http://schemas.microsoft.com/office/drawing/2014/main" id="{1264124E-B242-FC04-E39D-CCDA0BEDEE49}"/>
              </a:ext>
            </a:extLst>
          </p:cNvPr>
          <p:cNvSpPr txBox="1"/>
          <p:nvPr/>
        </p:nvSpPr>
        <p:spPr>
          <a:xfrm>
            <a:off x="381497" y="1408426"/>
            <a:ext cx="3363168" cy="1080296"/>
          </a:xfrm>
          <a:prstGeom prst="rect">
            <a:avLst/>
          </a:prstGeom>
          <a:noFill/>
        </p:spPr>
        <p:txBody>
          <a:bodyPr wrap="square">
            <a:spAutoFit/>
          </a:bodyPr>
          <a:lstStyle/>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Identification of potential partners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Shortlisting/finalization of potential partners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Customer need analysis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Customer's purchase and usage behavior</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Customer/partner feedback and satisfaction</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Brand perception analysis</a:t>
            </a:r>
          </a:p>
        </p:txBody>
      </p:sp>
      <p:sp>
        <p:nvSpPr>
          <p:cNvPr id="559" name="TextBox 558">
            <a:extLst>
              <a:ext uri="{FF2B5EF4-FFF2-40B4-BE49-F238E27FC236}">
                <a16:creationId xmlns:a16="http://schemas.microsoft.com/office/drawing/2014/main" id="{BB739B73-8A35-0469-3A7B-AF3D4E7BE21B}"/>
              </a:ext>
            </a:extLst>
          </p:cNvPr>
          <p:cNvSpPr txBox="1"/>
          <p:nvPr/>
        </p:nvSpPr>
        <p:spPr>
          <a:xfrm>
            <a:off x="375304" y="3065331"/>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Poppins"/>
                <a:ea typeface="+mn-ea"/>
                <a:cs typeface="+mn-cs"/>
              </a:rPr>
              <a:t>COMPETITIVE DASHBOARD SUPPORT</a:t>
            </a:r>
            <a:endParaRPr kumimoji="0" lang="en-IN" sz="1100" b="1" i="0" u="none" strike="noStrike" kern="1200" cap="none" spc="0" normalizeH="0" baseline="0" noProof="0" dirty="0">
              <a:ln>
                <a:noFill/>
              </a:ln>
              <a:solidFill>
                <a:prstClr val="black"/>
              </a:solidFill>
              <a:effectLst/>
              <a:uLnTx/>
              <a:uFillTx/>
              <a:latin typeface="Poppins"/>
              <a:ea typeface="+mn-ea"/>
              <a:cs typeface="+mn-cs"/>
            </a:endParaRPr>
          </a:p>
        </p:txBody>
      </p:sp>
      <p:sp>
        <p:nvSpPr>
          <p:cNvPr id="560" name="TextBox 559">
            <a:extLst>
              <a:ext uri="{FF2B5EF4-FFF2-40B4-BE49-F238E27FC236}">
                <a16:creationId xmlns:a16="http://schemas.microsoft.com/office/drawing/2014/main" id="{3598DF33-2892-7FA6-41C6-C2665D32F9A3}"/>
              </a:ext>
            </a:extLst>
          </p:cNvPr>
          <p:cNvSpPr txBox="1"/>
          <p:nvPr/>
        </p:nvSpPr>
        <p:spPr>
          <a:xfrm>
            <a:off x="381497" y="3299103"/>
            <a:ext cx="3363168" cy="747897"/>
          </a:xfrm>
          <a:prstGeom prst="rect">
            <a:avLst/>
          </a:prstGeom>
          <a:noFill/>
        </p:spPr>
        <p:txBody>
          <a:bodyPr wrap="square">
            <a:spAutoFit/>
          </a:bodyPr>
          <a:lstStyle/>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Company profiling</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Competition assessment incl. market share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Drilled down revenue estimations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Employer value proposition</a:t>
            </a:r>
          </a:p>
        </p:txBody>
      </p:sp>
      <p:sp>
        <p:nvSpPr>
          <p:cNvPr id="561" name="TextBox 560">
            <a:extLst>
              <a:ext uri="{FF2B5EF4-FFF2-40B4-BE49-F238E27FC236}">
                <a16:creationId xmlns:a16="http://schemas.microsoft.com/office/drawing/2014/main" id="{45AB5CE2-796B-AD22-9ABC-42C2C7F26E94}"/>
              </a:ext>
            </a:extLst>
          </p:cNvPr>
          <p:cNvSpPr txBox="1"/>
          <p:nvPr/>
        </p:nvSpPr>
        <p:spPr>
          <a:xfrm>
            <a:off x="375304" y="4755565"/>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Poppins"/>
                <a:ea typeface="+mn-ea"/>
                <a:cs typeface="+mn-cs"/>
              </a:rPr>
              <a:t>DATA COLLECTION AND ANALYSIS SUPPORT</a:t>
            </a:r>
            <a:endParaRPr kumimoji="0" lang="en-IN" sz="1100" b="1" i="0" u="none" strike="noStrike" kern="1200" cap="none" spc="0" normalizeH="0" baseline="0" noProof="0" dirty="0">
              <a:ln>
                <a:noFill/>
              </a:ln>
              <a:solidFill>
                <a:prstClr val="black"/>
              </a:solidFill>
              <a:effectLst/>
              <a:uLnTx/>
              <a:uFillTx/>
              <a:latin typeface="Poppins"/>
              <a:ea typeface="+mn-ea"/>
              <a:cs typeface="+mn-cs"/>
            </a:endParaRPr>
          </a:p>
        </p:txBody>
      </p:sp>
      <p:sp>
        <p:nvSpPr>
          <p:cNvPr id="562" name="TextBox 561">
            <a:extLst>
              <a:ext uri="{FF2B5EF4-FFF2-40B4-BE49-F238E27FC236}">
                <a16:creationId xmlns:a16="http://schemas.microsoft.com/office/drawing/2014/main" id="{E7E10B0A-57FA-0D8C-2491-23129DEBDF7D}"/>
              </a:ext>
            </a:extLst>
          </p:cNvPr>
          <p:cNvSpPr txBox="1"/>
          <p:nvPr/>
        </p:nvSpPr>
        <p:spPr>
          <a:xfrm>
            <a:off x="381497" y="4989337"/>
            <a:ext cx="3363168" cy="695960"/>
          </a:xfrm>
          <a:prstGeom prst="rect">
            <a:avLst/>
          </a:prstGeom>
          <a:noFill/>
        </p:spPr>
        <p:txBody>
          <a:bodyPr wrap="square">
            <a:spAutoFit/>
          </a:bodyPr>
          <a:lstStyle/>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Data analytics and visualization</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Data collection, manipulation incl. web scraping</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B2B and B2C surveys and interviews</a:t>
            </a:r>
          </a:p>
        </p:txBody>
      </p:sp>
      <p:sp>
        <p:nvSpPr>
          <p:cNvPr id="574" name="TextBox 573">
            <a:extLst>
              <a:ext uri="{FF2B5EF4-FFF2-40B4-BE49-F238E27FC236}">
                <a16:creationId xmlns:a16="http://schemas.microsoft.com/office/drawing/2014/main" id="{93C0DE76-B7A6-CBD8-D8C0-B3A03C6B9653}"/>
              </a:ext>
            </a:extLst>
          </p:cNvPr>
          <p:cNvSpPr txBox="1"/>
          <p:nvPr/>
        </p:nvSpPr>
        <p:spPr>
          <a:xfrm>
            <a:off x="7960202" y="1162622"/>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Poppins"/>
                <a:ea typeface="+mn-ea"/>
                <a:cs typeface="+mn-cs"/>
              </a:rPr>
              <a:t>TYPE INTELLIGENCE SUPPORT</a:t>
            </a:r>
            <a:endParaRPr kumimoji="0" lang="en-IN" sz="1100" b="1" i="0" u="none" strike="noStrike" kern="1200" cap="none" spc="0" normalizeH="0" baseline="0" noProof="0" dirty="0">
              <a:ln>
                <a:noFill/>
              </a:ln>
              <a:solidFill>
                <a:prstClr val="black"/>
              </a:solidFill>
              <a:effectLst/>
              <a:uLnTx/>
              <a:uFillTx/>
              <a:latin typeface="Poppins"/>
              <a:ea typeface="+mn-ea"/>
              <a:cs typeface="+mn-cs"/>
            </a:endParaRPr>
          </a:p>
        </p:txBody>
      </p:sp>
      <p:sp>
        <p:nvSpPr>
          <p:cNvPr id="575" name="TextBox 574">
            <a:extLst>
              <a:ext uri="{FF2B5EF4-FFF2-40B4-BE49-F238E27FC236}">
                <a16:creationId xmlns:a16="http://schemas.microsoft.com/office/drawing/2014/main" id="{69AC3D6E-7B80-CBCB-416A-4BFC2C9C5FDE}"/>
              </a:ext>
            </a:extLst>
          </p:cNvPr>
          <p:cNvSpPr txBox="1"/>
          <p:nvPr/>
        </p:nvSpPr>
        <p:spPr>
          <a:xfrm>
            <a:off x="7966395" y="1360298"/>
            <a:ext cx="3363168" cy="1246495"/>
          </a:xfrm>
          <a:prstGeom prst="rect">
            <a:avLst/>
          </a:prstGeom>
          <a:noFill/>
        </p:spPr>
        <p:txBody>
          <a:bodyPr wrap="square">
            <a:spAutoFit/>
          </a:bodyPr>
          <a:lstStyle/>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Import and Export Intelligence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Commodity pricing intelligence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pricing intelligence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Positioning Assessment</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New product launch tracker</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claims assessment</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Concept Testing</a:t>
            </a:r>
          </a:p>
        </p:txBody>
      </p:sp>
      <p:sp>
        <p:nvSpPr>
          <p:cNvPr id="576" name="TextBox 575">
            <a:extLst>
              <a:ext uri="{FF2B5EF4-FFF2-40B4-BE49-F238E27FC236}">
                <a16:creationId xmlns:a16="http://schemas.microsoft.com/office/drawing/2014/main" id="{6D80AE4D-9DFE-2E45-90F5-53B9E305EF90}"/>
              </a:ext>
            </a:extLst>
          </p:cNvPr>
          <p:cNvSpPr txBox="1"/>
          <p:nvPr/>
        </p:nvSpPr>
        <p:spPr>
          <a:xfrm>
            <a:off x="8452798" y="3005994"/>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mn-cs"/>
              </a:rPr>
              <a:t>MARKET INTELLIGENCE SUPPORT</a:t>
            </a:r>
            <a:endParaRPr kumimoji="0" lang="en-IN" sz="1100" b="1" i="0" u="none" strike="noStrike" kern="1200" cap="none" spc="0" normalizeH="0" baseline="0" noProof="0" dirty="0">
              <a:ln>
                <a:noFill/>
              </a:ln>
              <a:solidFill>
                <a:prstClr val="white"/>
              </a:solidFill>
              <a:effectLst/>
              <a:uLnTx/>
              <a:uFillTx/>
              <a:latin typeface="Poppins"/>
              <a:ea typeface="+mn-ea"/>
              <a:cs typeface="+mn-cs"/>
            </a:endParaRPr>
          </a:p>
        </p:txBody>
      </p:sp>
      <p:sp>
        <p:nvSpPr>
          <p:cNvPr id="577" name="TextBox 576">
            <a:extLst>
              <a:ext uri="{FF2B5EF4-FFF2-40B4-BE49-F238E27FC236}">
                <a16:creationId xmlns:a16="http://schemas.microsoft.com/office/drawing/2014/main" id="{3DCE158C-4DA3-3CF9-2C67-49B249E14C4D}"/>
              </a:ext>
            </a:extLst>
          </p:cNvPr>
          <p:cNvSpPr txBox="1"/>
          <p:nvPr/>
        </p:nvSpPr>
        <p:spPr>
          <a:xfrm>
            <a:off x="8458991" y="3203670"/>
            <a:ext cx="3363168" cy="903709"/>
          </a:xfrm>
          <a:prstGeom prst="rect">
            <a:avLst/>
          </a:prstGeom>
          <a:noFill/>
        </p:spPr>
        <p:txBody>
          <a:bodyPr wrap="square">
            <a:spAutoFit/>
          </a:bodyPr>
          <a:lstStyle/>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Market size and segmentation</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Growth opportunities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Market dynamics and new developments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Go to Market Strategies</a:t>
            </a:r>
          </a:p>
        </p:txBody>
      </p:sp>
      <p:sp>
        <p:nvSpPr>
          <p:cNvPr id="578" name="TextBox 577">
            <a:extLst>
              <a:ext uri="{FF2B5EF4-FFF2-40B4-BE49-F238E27FC236}">
                <a16:creationId xmlns:a16="http://schemas.microsoft.com/office/drawing/2014/main" id="{3BBE9BF1-0C55-D853-222F-FF463698E82B}"/>
              </a:ext>
            </a:extLst>
          </p:cNvPr>
          <p:cNvSpPr txBox="1"/>
          <p:nvPr/>
        </p:nvSpPr>
        <p:spPr>
          <a:xfrm>
            <a:off x="8051034" y="4703663"/>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mn-cs"/>
              </a:rPr>
              <a:t>MARKET STRUCTURE ASSESSMENT</a:t>
            </a:r>
            <a:endParaRPr kumimoji="0" lang="en-IN" sz="1100" b="1" i="0" u="none" strike="noStrike" kern="1200" cap="none" spc="0" normalizeH="0" baseline="0" noProof="0" dirty="0">
              <a:ln>
                <a:noFill/>
              </a:ln>
              <a:solidFill>
                <a:prstClr val="white"/>
              </a:solidFill>
              <a:effectLst/>
              <a:uLnTx/>
              <a:uFillTx/>
              <a:latin typeface="Poppins"/>
              <a:ea typeface="+mn-ea"/>
              <a:cs typeface="+mn-cs"/>
            </a:endParaRPr>
          </a:p>
        </p:txBody>
      </p:sp>
      <p:sp>
        <p:nvSpPr>
          <p:cNvPr id="579" name="TextBox 578">
            <a:extLst>
              <a:ext uri="{FF2B5EF4-FFF2-40B4-BE49-F238E27FC236}">
                <a16:creationId xmlns:a16="http://schemas.microsoft.com/office/drawing/2014/main" id="{F7EDF6FE-9EAE-DB82-57A6-11BD80B12479}"/>
              </a:ext>
            </a:extLst>
          </p:cNvPr>
          <p:cNvSpPr txBox="1"/>
          <p:nvPr/>
        </p:nvSpPr>
        <p:spPr>
          <a:xfrm>
            <a:off x="8057227" y="4901339"/>
            <a:ext cx="3363168" cy="903709"/>
          </a:xfrm>
          <a:prstGeom prst="rect">
            <a:avLst/>
          </a:prstGeom>
          <a:noFill/>
        </p:spPr>
        <p:txBody>
          <a:bodyPr wrap="square">
            <a:spAutoFit/>
          </a:bodyPr>
          <a:lstStyle/>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Macroeconomic analysis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Value Chain and Communication Analysis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Regulatory assessment</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Coating layer scouting and assessment</a:t>
            </a:r>
          </a:p>
        </p:txBody>
      </p:sp>
    </p:spTree>
    <p:extLst>
      <p:ext uri="{BB962C8B-B14F-4D97-AF65-F5344CB8AC3E}">
        <p14:creationId xmlns:p14="http://schemas.microsoft.com/office/powerpoint/2010/main" val="26376697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1B3B9E-193A-89D5-23DE-4827B2559A21}"/>
              </a:ext>
            </a:extLst>
          </p:cNvPr>
          <p:cNvSpPr>
            <a:spLocks noGrp="1"/>
          </p:cNvSpPr>
          <p:nvPr>
            <p:ph type="title"/>
          </p:nvPr>
        </p:nvSpPr>
        <p:spPr>
          <a:xfrm>
            <a:off x="495300" y="2450229"/>
            <a:ext cx="6585951" cy="872333"/>
          </a:xfrm>
        </p:spPr>
        <p:txBody>
          <a:bodyPr/>
          <a:lstStyle/>
          <a:p>
            <a:r>
              <a:rPr lang="en-IN" b="1" dirty="0">
                <a:solidFill>
                  <a:schemeClr val="accent1"/>
                </a:solidFill>
              </a:rPr>
              <a:t>TABLE OF CONTENTS- </a:t>
            </a:r>
          </a:p>
        </p:txBody>
      </p:sp>
      <p:sp>
        <p:nvSpPr>
          <p:cNvPr id="3" name="Text Placeholder 2">
            <a:extLst>
              <a:ext uri="{FF2B5EF4-FFF2-40B4-BE49-F238E27FC236}">
                <a16:creationId xmlns:a16="http://schemas.microsoft.com/office/drawing/2014/main" id="{1566737F-87D1-EA39-7340-39D55848E293}"/>
              </a:ext>
            </a:extLst>
          </p:cNvPr>
          <p:cNvSpPr>
            <a:spLocks noGrp="1"/>
          </p:cNvSpPr>
          <p:nvPr>
            <p:ph type="body" idx="1"/>
          </p:nvPr>
        </p:nvSpPr>
        <p:spPr>
          <a:xfrm>
            <a:off x="495300" y="3429000"/>
            <a:ext cx="7321550" cy="1500187"/>
          </a:xfrm>
        </p:spPr>
        <p:txBody>
          <a:bodyPr>
            <a:normAutofit/>
          </a:bodyPr>
          <a:lstStyle/>
          <a:p>
            <a:r>
              <a:rPr lang="en-US" sz="1400" b="1" dirty="0">
                <a:solidFill>
                  <a:schemeClr val="tx1"/>
                </a:solidFill>
              </a:rPr>
              <a:t>GLOBAL AIRPORT SLEEPING PODS MARKET-</a:t>
            </a:r>
          </a:p>
        </p:txBody>
      </p:sp>
      <p:cxnSp>
        <p:nvCxnSpPr>
          <p:cNvPr id="4" name="Straight Connector 3">
            <a:extLst>
              <a:ext uri="{FF2B5EF4-FFF2-40B4-BE49-F238E27FC236}">
                <a16:creationId xmlns:a16="http://schemas.microsoft.com/office/drawing/2014/main" id="{4C5BC1AE-EFD0-13DE-EC2F-4434DF7991F7}"/>
              </a:ext>
            </a:extLst>
          </p:cNvPr>
          <p:cNvCxnSpPr>
            <a:cxnSpLocks/>
          </p:cNvCxnSpPr>
          <p:nvPr/>
        </p:nvCxnSpPr>
        <p:spPr>
          <a:xfrm>
            <a:off x="495300" y="3294886"/>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86C85AF-551E-2941-2F97-6151B1039353}"/>
              </a:ext>
            </a:extLst>
          </p:cNvPr>
          <p:cNvSpPr txBox="1"/>
          <p:nvPr/>
        </p:nvSpPr>
        <p:spPr>
          <a:xfrm>
            <a:off x="495300" y="3697955"/>
            <a:ext cx="2873542"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Tree>
    <p:extLst>
      <p:ext uri="{BB962C8B-B14F-4D97-AF65-F5344CB8AC3E}">
        <p14:creationId xmlns:p14="http://schemas.microsoft.com/office/powerpoint/2010/main" val="15212216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E6467-2107-33AC-42B8-BBBE8C582C1E}"/>
              </a:ext>
            </a:extLst>
          </p:cNvPr>
          <p:cNvSpPr>
            <a:spLocks noGrp="1"/>
          </p:cNvSpPr>
          <p:nvPr>
            <p:ph type="title"/>
          </p:nvPr>
        </p:nvSpPr>
        <p:spPr/>
        <p:txBody>
          <a:bodyPr/>
          <a:lstStyle/>
          <a:p>
            <a:r>
              <a:rPr lang="en-IN" dirty="0"/>
              <a:t>FAQs</a:t>
            </a:r>
          </a:p>
        </p:txBody>
      </p:sp>
      <p:pic>
        <p:nvPicPr>
          <p:cNvPr id="3" name="Picture 2">
            <a:extLst>
              <a:ext uri="{FF2B5EF4-FFF2-40B4-BE49-F238E27FC236}">
                <a16:creationId xmlns:a16="http://schemas.microsoft.com/office/drawing/2014/main" id="{49ADC619-7769-C3C2-3324-7166412D27E4}"/>
              </a:ext>
            </a:extLst>
          </p:cNvPr>
          <p:cNvPicPr>
            <a:picLocks noChangeAspect="1"/>
          </p:cNvPicPr>
          <p:nvPr/>
        </p:nvPicPr>
        <p:blipFill>
          <a:blip r:embed="rId2" cstate="print"/>
          <a:srcRect b="7368"/>
          <a:stretch/>
        </p:blipFill>
        <p:spPr>
          <a:xfrm>
            <a:off x="527496" y="1044765"/>
            <a:ext cx="10028744" cy="3641535"/>
          </a:xfrm>
          <a:prstGeom prst="rect">
            <a:avLst/>
          </a:prstGeom>
        </p:spPr>
      </p:pic>
      <p:sp>
        <p:nvSpPr>
          <p:cNvPr id="4" name="Title 1">
            <a:extLst>
              <a:ext uri="{FF2B5EF4-FFF2-40B4-BE49-F238E27FC236}">
                <a16:creationId xmlns:a16="http://schemas.microsoft.com/office/drawing/2014/main" id="{0AA3982F-1D17-5D8C-86B7-8DE977B05CA3}"/>
              </a:ext>
            </a:extLst>
          </p:cNvPr>
          <p:cNvSpPr txBox="1">
            <a:spLocks/>
          </p:cNvSpPr>
          <p:nvPr/>
        </p:nvSpPr>
        <p:spPr>
          <a:xfrm>
            <a:off x="527496" y="4711700"/>
            <a:ext cx="9718040" cy="4572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18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Poppins bold"/>
                <a:ea typeface="+mj-ea"/>
                <a:cs typeface="+mj-cs"/>
              </a:rPr>
              <a:t>NOTE</a:t>
            </a:r>
          </a:p>
        </p:txBody>
      </p:sp>
      <p:pic>
        <p:nvPicPr>
          <p:cNvPr id="5" name="Picture 4">
            <a:extLst>
              <a:ext uri="{FF2B5EF4-FFF2-40B4-BE49-F238E27FC236}">
                <a16:creationId xmlns:a16="http://schemas.microsoft.com/office/drawing/2014/main" id="{8F9AA258-4E06-EB69-CC34-8D2E6465018E}"/>
              </a:ext>
            </a:extLst>
          </p:cNvPr>
          <p:cNvPicPr>
            <a:picLocks noChangeAspect="1"/>
          </p:cNvPicPr>
          <p:nvPr/>
        </p:nvPicPr>
        <p:blipFill>
          <a:blip r:embed="rId3" cstate="print"/>
          <a:stretch>
            <a:fillRect/>
          </a:stretch>
        </p:blipFill>
        <p:spPr>
          <a:xfrm>
            <a:off x="527496" y="5040330"/>
            <a:ext cx="9442462" cy="1179642"/>
          </a:xfrm>
          <a:prstGeom prst="rect">
            <a:avLst/>
          </a:prstGeom>
        </p:spPr>
      </p:pic>
    </p:spTree>
    <p:extLst>
      <p:ext uri="{BB962C8B-B14F-4D97-AF65-F5344CB8AC3E}">
        <p14:creationId xmlns:p14="http://schemas.microsoft.com/office/powerpoint/2010/main" val="399584201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A95AEFA-542F-2D20-03D6-7249C447C642}"/>
              </a:ext>
            </a:extLst>
          </p:cNvPr>
          <p:cNvSpPr>
            <a:spLocks noGrp="1"/>
          </p:cNvSpPr>
          <p:nvPr>
            <p:ph type="title"/>
          </p:nvPr>
        </p:nvSpPr>
        <p:spPr>
          <a:xfrm>
            <a:off x="432607" y="253366"/>
            <a:ext cx="7553960" cy="711834"/>
          </a:xfrm>
        </p:spPr>
        <p:txBody>
          <a:bodyPr/>
          <a:lstStyle/>
          <a:p>
            <a:r>
              <a:rPr lang="en-IN" dirty="0">
                <a:solidFill>
                  <a:schemeClr val="accent1"/>
                </a:solidFill>
              </a:rPr>
              <a:t>DISCLAIMER</a:t>
            </a:r>
          </a:p>
        </p:txBody>
      </p:sp>
      <p:sp>
        <p:nvSpPr>
          <p:cNvPr id="7" name="TextBox 6">
            <a:extLst>
              <a:ext uri="{FF2B5EF4-FFF2-40B4-BE49-F238E27FC236}">
                <a16:creationId xmlns:a16="http://schemas.microsoft.com/office/drawing/2014/main" id="{395E92E6-2126-E4EE-2F02-2A0C73D9CE1A}"/>
              </a:ext>
            </a:extLst>
          </p:cNvPr>
          <p:cNvSpPr txBox="1"/>
          <p:nvPr/>
        </p:nvSpPr>
        <p:spPr>
          <a:xfrm>
            <a:off x="432606" y="1062378"/>
            <a:ext cx="7929341" cy="4460452"/>
          </a:xfrm>
          <a:prstGeom prst="rect">
            <a:avLst/>
          </a:prstGeom>
          <a:noFill/>
        </p:spPr>
        <p:txBody>
          <a:bodyPr wrap="square">
            <a:spAutoFit/>
          </a:bodyPr>
          <a:lstStyle/>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SkyQuest provides strategic analysis to a select group of customers in response to orders. Our customers acknowledge when ordering that these strategic analysis for internal use and not for general publication or disclosure to any third party. SkyQuest does not endorse any vendor, product, or product type profiled in its publications. SkyQuest's strategic analysis constitutes estimations and projections based on secondary and primary research and are therefore subject to variations.</a:t>
            </a:r>
          </a:p>
          <a:p>
            <a:pPr marL="0" marR="0" lvl="0" indent="0" algn="l" defTabSz="914400" rtl="0" eaLnBrk="1" fontAlgn="auto" latinLnBrk="0" hangingPunct="1">
              <a:lnSpc>
                <a:spcPct val="16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SkyQuest disclaims all warranties, expressed or implied, with respect to this research, including any warranties of merchantability or fitness, for any particular purpose. SkyQuest takes no responsibility for incorrect information supplied to it by manufacturers or users.</a:t>
            </a:r>
          </a:p>
          <a:p>
            <a:pPr marL="0" marR="0" lvl="0" indent="0" algn="l" defTabSz="914400" rtl="0" eaLnBrk="1" fontAlgn="auto" latinLnBrk="0" hangingPunct="1">
              <a:lnSpc>
                <a:spcPct val="16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Trademarks, copyrights, and other forms of intellectual property belong to SkyQuest's respective owners and are protected by law. under no circumstance may any of these be reproduced, copied, or circulated in any form, without the prior written approval of SkyQuest's owner-as the case may be no part of this strategic analysis may be given, lent, resold, or disclosed to any third party, without express permission from SkyQuest team.</a:t>
            </a:r>
          </a:p>
          <a:p>
            <a:pPr marL="0" marR="0" lvl="0" indent="0" algn="l" defTabSz="914400" rtl="0" eaLnBrk="1" fontAlgn="auto" latinLnBrk="0" hangingPunct="1">
              <a:lnSpc>
                <a:spcPct val="16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Reproduction and/or transmission in any form and by any means, including photocopying, mechanical, electronic, recording, or otherwise, without the permission of SkyQuest, is prohibited.</a:t>
            </a:r>
          </a:p>
        </p:txBody>
      </p:sp>
      <p:cxnSp>
        <p:nvCxnSpPr>
          <p:cNvPr id="8" name="Straight Connector 7">
            <a:extLst>
              <a:ext uri="{FF2B5EF4-FFF2-40B4-BE49-F238E27FC236}">
                <a16:creationId xmlns:a16="http://schemas.microsoft.com/office/drawing/2014/main" id="{2DE72FDA-63EA-DEB8-12ED-9D2E1345579B}"/>
              </a:ext>
            </a:extLst>
          </p:cNvPr>
          <p:cNvCxnSpPr>
            <a:cxnSpLocks/>
          </p:cNvCxnSpPr>
          <p:nvPr/>
        </p:nvCxnSpPr>
        <p:spPr>
          <a:xfrm>
            <a:off x="547308" y="950224"/>
            <a:ext cx="7199692"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0468E3E2-45CD-E245-C10C-A1A9AA433535}"/>
              </a:ext>
            </a:extLst>
          </p:cNvPr>
          <p:cNvSpPr/>
          <p:nvPr/>
        </p:nvSpPr>
        <p:spPr>
          <a:xfrm>
            <a:off x="8361947" y="0"/>
            <a:ext cx="3830053" cy="6858000"/>
          </a:xfrm>
          <a:prstGeom prst="rect">
            <a:avLst/>
          </a:prstGeom>
          <a:gradFill flip="none" rotWithShape="1">
            <a:gsLst>
              <a:gs pos="100000">
                <a:schemeClr val="accent5"/>
              </a:gs>
              <a:gs pos="56000">
                <a:schemeClr val="accent1"/>
              </a:gs>
              <a:gs pos="0">
                <a:schemeClr val="accent1">
                  <a:lumMod val="50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pic>
        <p:nvPicPr>
          <p:cNvPr id="10" name="Picture 2">
            <a:extLst>
              <a:ext uri="{FF2B5EF4-FFF2-40B4-BE49-F238E27FC236}">
                <a16:creationId xmlns:a16="http://schemas.microsoft.com/office/drawing/2014/main" id="{A45D6278-E7C8-BEC7-BD30-ABA06F24F1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16565" y="174881"/>
            <a:ext cx="2044700" cy="293351"/>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64110666-55DC-542D-E424-E3DFF33AF548}"/>
              </a:ext>
            </a:extLst>
          </p:cNvPr>
          <p:cNvSpPr txBox="1"/>
          <p:nvPr/>
        </p:nvSpPr>
        <p:spPr>
          <a:xfrm>
            <a:off x="8599551" y="1240505"/>
            <a:ext cx="2982849" cy="8311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sz="1200" b="1" i="0" u="none" strike="noStrike" kern="1200" cap="none" spc="0" normalizeH="0" baseline="0" noProof="0" dirty="0">
                <a:ln>
                  <a:noFill/>
                </a:ln>
                <a:solidFill>
                  <a:prstClr val="white"/>
                </a:solidFill>
                <a:effectLst/>
                <a:uLnTx/>
                <a:uFillTx/>
                <a:latin typeface="Poppins"/>
                <a:ea typeface="+mn-ea"/>
                <a:cs typeface="+mn-cs"/>
              </a:rPr>
              <a:t>HEADQUARTERS</a:t>
            </a:r>
            <a:endParaRPr kumimoji="0" sz="1200" b="1" i="0" u="none" strike="noStrike" kern="1200" cap="none" spc="0" normalizeH="0" baseline="0" noProof="0" dirty="0">
              <a:ln>
                <a:noFill/>
              </a:ln>
              <a:solidFill>
                <a:prstClr val="white"/>
              </a:solidFill>
              <a:effectLst/>
              <a:uLnTx/>
              <a:uFillTx/>
              <a:latin typeface="Calibri"/>
              <a:ea typeface="Calibri"/>
              <a:cs typeface="Calibri"/>
              <a:sym typeface="Calibri"/>
            </a:endParaRPr>
          </a:p>
          <a:p>
            <a:pPr marL="0" marR="0" lvl="0" indent="0" algn="l" defTabSz="914400" rtl="0" eaLnBrk="1" fontAlgn="auto" latinLnBrk="0" hangingPunct="1">
              <a:lnSpc>
                <a:spcPct val="150000"/>
              </a:lnSpc>
              <a:spcBef>
                <a:spcPts val="0"/>
              </a:spcBef>
              <a:spcAft>
                <a:spcPts val="0"/>
              </a:spcAft>
              <a:buClrTx/>
              <a:buSzTx/>
              <a:buFontTx/>
              <a:buNone/>
              <a:tabLst/>
              <a:defRPr sz="2500">
                <a:solidFill>
                  <a:srgbClr val="000000"/>
                </a:solidFill>
                <a:latin typeface="Poppins Medium"/>
                <a:ea typeface="Poppins Medium"/>
                <a:cs typeface="Poppins Medium"/>
                <a:sym typeface="Poppins Medium"/>
              </a:defRPr>
            </a:pPr>
            <a:r>
              <a:rPr kumimoji="0" sz="1050" b="0" i="0" u="none" strike="noStrike" kern="1200" cap="none" spc="0" normalizeH="0" baseline="0" noProof="0" dirty="0">
                <a:ln>
                  <a:noFill/>
                </a:ln>
                <a:solidFill>
                  <a:prstClr val="white"/>
                </a:solidFill>
                <a:effectLst/>
                <a:uLnTx/>
                <a:uFillTx/>
                <a:latin typeface="Poppins Medium"/>
                <a:cs typeface="Poppins Medium"/>
                <a:sym typeface="Poppins Medium"/>
              </a:rPr>
              <a:t>1 Apache Way, Westford, Massachusetts 01886, United States</a:t>
            </a:r>
          </a:p>
        </p:txBody>
      </p:sp>
      <p:sp>
        <p:nvSpPr>
          <p:cNvPr id="12" name="TextBox 11">
            <a:extLst>
              <a:ext uri="{FF2B5EF4-FFF2-40B4-BE49-F238E27FC236}">
                <a16:creationId xmlns:a16="http://schemas.microsoft.com/office/drawing/2014/main" id="{469F0796-6DF3-21C7-7B33-DC89D49AF0C8}"/>
              </a:ext>
            </a:extLst>
          </p:cNvPr>
          <p:cNvSpPr txBox="1"/>
          <p:nvPr/>
        </p:nvSpPr>
        <p:spPr>
          <a:xfrm>
            <a:off x="8599551" y="2307568"/>
            <a:ext cx="3451511" cy="107356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US" sz="1200" b="1" i="0" u="none" strike="noStrike" kern="1200" cap="none" spc="0" normalizeH="0" baseline="0" noProof="0" dirty="0">
                <a:ln>
                  <a:noFill/>
                </a:ln>
                <a:solidFill>
                  <a:prstClr val="white"/>
                </a:solidFill>
                <a:effectLst/>
                <a:uLnTx/>
                <a:uFillTx/>
                <a:latin typeface="Poppins"/>
                <a:ea typeface="+mn-ea"/>
                <a:cs typeface="+mn-cs"/>
              </a:rPr>
              <a:t>APAC OFFICE</a:t>
            </a:r>
            <a:endParaRPr kumimoji="0" lang="en-US" sz="1200" b="1" i="0" u="none" strike="noStrike" kern="1200" cap="none" spc="0" normalizeH="0" baseline="0" noProof="0" dirty="0">
              <a:ln>
                <a:noFill/>
              </a:ln>
              <a:solidFill>
                <a:prstClr val="white"/>
              </a:solidFill>
              <a:effectLst/>
              <a:uLnTx/>
              <a:uFillTx/>
              <a:latin typeface="Poppins"/>
              <a:ea typeface="+mn-ea"/>
              <a:cs typeface="+mn-cs"/>
              <a:sym typeface="Calibri"/>
            </a:endParaRPr>
          </a:p>
          <a:p>
            <a:pPr marL="0" marR="0" lvl="0" indent="0" algn="l" defTabSz="914400" rtl="0" eaLnBrk="1" fontAlgn="auto" latinLnBrk="0" hangingPunct="1">
              <a:lnSpc>
                <a:spcPct val="150000"/>
              </a:lnSpc>
              <a:spcBef>
                <a:spcPts val="0"/>
              </a:spcBef>
              <a:spcAft>
                <a:spcPts val="0"/>
              </a:spcAft>
              <a:buClrTx/>
              <a:buSzTx/>
              <a:buFontTx/>
              <a:buNone/>
              <a:tabLst/>
              <a:defRPr sz="2500">
                <a:solidFill>
                  <a:srgbClr val="000000"/>
                </a:solidFill>
                <a:latin typeface="Poppins Medium"/>
                <a:ea typeface="Poppins Medium"/>
                <a:cs typeface="Poppins Medium"/>
                <a:sym typeface="Poppins Medium"/>
              </a:defRPr>
            </a:pPr>
            <a:r>
              <a:rPr kumimoji="0" lang="en-US" sz="1050" b="0" i="0" u="none" strike="noStrike" kern="1200" cap="none" spc="0" normalizeH="0" baseline="0" noProof="0" dirty="0">
                <a:ln>
                  <a:noFill/>
                </a:ln>
                <a:solidFill>
                  <a:prstClr val="white"/>
                </a:solidFill>
                <a:effectLst/>
                <a:uLnTx/>
                <a:uFillTx/>
                <a:latin typeface="Poppins Medium"/>
                <a:cs typeface="Poppins Medium"/>
                <a:sym typeface="Poppins Medium"/>
              </a:rPr>
              <a:t>Room A &amp; B, 2nd Floor, Lee Kee Commercial Building, 221-227,  Queen’s Road Central, Hong Kong</a:t>
            </a:r>
          </a:p>
        </p:txBody>
      </p:sp>
      <p:sp>
        <p:nvSpPr>
          <p:cNvPr id="13" name="TextBox 12">
            <a:extLst>
              <a:ext uri="{FF2B5EF4-FFF2-40B4-BE49-F238E27FC236}">
                <a16:creationId xmlns:a16="http://schemas.microsoft.com/office/drawing/2014/main" id="{9C611C1D-07C3-D4D0-03F5-88E144805231}"/>
              </a:ext>
            </a:extLst>
          </p:cNvPr>
          <p:cNvSpPr txBox="1"/>
          <p:nvPr/>
        </p:nvSpPr>
        <p:spPr>
          <a:xfrm>
            <a:off x="8599551" y="3463020"/>
            <a:ext cx="3451511" cy="107356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200" b="1" i="0" u="none" strike="noStrike" kern="1200" cap="none" spc="0" normalizeH="0" baseline="0" noProof="0" dirty="0">
                <a:ln>
                  <a:noFill/>
                </a:ln>
                <a:solidFill>
                  <a:prstClr val="white"/>
                </a:solidFill>
                <a:effectLst/>
                <a:uLnTx/>
                <a:uFillTx/>
                <a:latin typeface="Poppins"/>
                <a:ea typeface="+mn-ea"/>
                <a:cs typeface="+mn-cs"/>
              </a:rPr>
              <a:t>GLOBAL DELIVERY CENTER</a:t>
            </a:r>
            <a:endParaRPr kumimoji="0" lang="en-IN" sz="1200" b="1" i="0" u="none" strike="noStrike" kern="1200" cap="none" spc="0" normalizeH="0" baseline="0" noProof="0" dirty="0">
              <a:ln>
                <a:noFill/>
              </a:ln>
              <a:solidFill>
                <a:prstClr val="white"/>
              </a:solidFill>
              <a:effectLst/>
              <a:uLnTx/>
              <a:uFillTx/>
              <a:latin typeface="Calibri"/>
              <a:ea typeface="Calibri"/>
              <a:cs typeface="Calibri"/>
              <a:sym typeface="Calibri"/>
            </a:endParaRPr>
          </a:p>
          <a:p>
            <a:pPr marL="0" marR="0" lvl="0" indent="0" algn="l" defTabSz="914400" rtl="0" eaLnBrk="1" fontAlgn="auto" latinLnBrk="0" hangingPunct="1">
              <a:lnSpc>
                <a:spcPct val="150000"/>
              </a:lnSpc>
              <a:spcBef>
                <a:spcPts val="0"/>
              </a:spcBef>
              <a:spcAft>
                <a:spcPts val="0"/>
              </a:spcAft>
              <a:buClrTx/>
              <a:buSzTx/>
              <a:buFontTx/>
              <a:buNone/>
              <a:tabLst/>
              <a:defRPr sz="2500">
                <a:solidFill>
                  <a:srgbClr val="000000"/>
                </a:solidFill>
                <a:latin typeface="Poppins Medium"/>
                <a:ea typeface="Poppins Medium"/>
                <a:cs typeface="Poppins Medium"/>
                <a:sym typeface="Poppins Medium"/>
              </a:defRPr>
            </a:pPr>
            <a:r>
              <a:rPr kumimoji="0" lang="en-IN" sz="1050" b="0" i="0" u="none" strike="noStrike" kern="1200" cap="none" spc="0" normalizeH="0" baseline="0" noProof="0" dirty="0">
                <a:ln>
                  <a:noFill/>
                </a:ln>
                <a:solidFill>
                  <a:prstClr val="white"/>
                </a:solidFill>
                <a:effectLst/>
                <a:uLnTx/>
                <a:uFillTx/>
                <a:latin typeface="Poppins Medium"/>
                <a:cs typeface="Poppins Medium"/>
                <a:sym typeface="Poppins Medium"/>
              </a:rPr>
              <a:t>D-1001-1005, Swati Clover, Shilaj Circle, Sardar Patel Ring Rd, Thaltej, Ahmedabad, Gujrat-380054</a:t>
            </a:r>
          </a:p>
        </p:txBody>
      </p:sp>
      <p:cxnSp>
        <p:nvCxnSpPr>
          <p:cNvPr id="14" name="Straight Connector 13">
            <a:extLst>
              <a:ext uri="{FF2B5EF4-FFF2-40B4-BE49-F238E27FC236}">
                <a16:creationId xmlns:a16="http://schemas.microsoft.com/office/drawing/2014/main" id="{1AAC8FFB-01EE-00B6-3B7F-693DA587ED6D}"/>
              </a:ext>
            </a:extLst>
          </p:cNvPr>
          <p:cNvCxnSpPr>
            <a:cxnSpLocks/>
          </p:cNvCxnSpPr>
          <p:nvPr/>
        </p:nvCxnSpPr>
        <p:spPr>
          <a:xfrm>
            <a:off x="8659711" y="2199280"/>
            <a:ext cx="308765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45127F4-4799-2EB4-278E-B9FE81ACA859}"/>
              </a:ext>
            </a:extLst>
          </p:cNvPr>
          <p:cNvCxnSpPr>
            <a:cxnSpLocks/>
          </p:cNvCxnSpPr>
          <p:nvPr/>
        </p:nvCxnSpPr>
        <p:spPr>
          <a:xfrm>
            <a:off x="8659711" y="3428912"/>
            <a:ext cx="308765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C9A659DD-745A-30D5-3275-0BBD64DA90D0}"/>
              </a:ext>
            </a:extLst>
          </p:cNvPr>
          <p:cNvSpPr txBox="1"/>
          <p:nvPr/>
        </p:nvSpPr>
        <p:spPr>
          <a:xfrm>
            <a:off x="8599551" y="4755299"/>
            <a:ext cx="3087654" cy="3431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200" b="1" i="0" u="none" strike="noStrike" kern="1200" cap="none" spc="0" normalizeH="0" baseline="0" noProof="0" dirty="0">
                <a:ln>
                  <a:noFill/>
                </a:ln>
                <a:solidFill>
                  <a:prstClr val="white"/>
                </a:solidFill>
                <a:effectLst/>
                <a:uLnTx/>
                <a:uFillTx/>
                <a:latin typeface="Poppins"/>
                <a:ea typeface="+mn-ea"/>
                <a:cs typeface="+mn-cs"/>
              </a:rPr>
              <a:t>WE ARE REACHABLE AT :-</a:t>
            </a:r>
          </a:p>
        </p:txBody>
      </p:sp>
      <p:sp>
        <p:nvSpPr>
          <p:cNvPr id="21" name="TextBox 20">
            <a:extLst>
              <a:ext uri="{FF2B5EF4-FFF2-40B4-BE49-F238E27FC236}">
                <a16:creationId xmlns:a16="http://schemas.microsoft.com/office/drawing/2014/main" id="{8D8218CB-DF9E-BD99-4C36-8B7F8EBD0914}"/>
              </a:ext>
            </a:extLst>
          </p:cNvPr>
          <p:cNvSpPr txBox="1"/>
          <p:nvPr/>
        </p:nvSpPr>
        <p:spPr>
          <a:xfrm>
            <a:off x="8982937" y="5874663"/>
            <a:ext cx="1972888" cy="322268"/>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050" b="0" i="0" u="none" strike="noStrike" kern="1200" cap="none" spc="0" normalizeH="0" baseline="0" noProof="0" dirty="0">
                <a:ln>
                  <a:noFill/>
                </a:ln>
                <a:solidFill>
                  <a:prstClr val="white"/>
                </a:solidFill>
                <a:effectLst/>
                <a:uLnTx/>
                <a:uFillTx/>
                <a:latin typeface="Poppins"/>
                <a:ea typeface="+mn-ea"/>
                <a:cs typeface="+mn-cs"/>
              </a:rPr>
              <a:t>www.skyquestt.com</a:t>
            </a:r>
          </a:p>
        </p:txBody>
      </p:sp>
      <p:sp>
        <p:nvSpPr>
          <p:cNvPr id="22" name="TextBox 21">
            <a:extLst>
              <a:ext uri="{FF2B5EF4-FFF2-40B4-BE49-F238E27FC236}">
                <a16:creationId xmlns:a16="http://schemas.microsoft.com/office/drawing/2014/main" id="{919977B0-4964-14F9-AAB6-EF78D17151F7}"/>
              </a:ext>
            </a:extLst>
          </p:cNvPr>
          <p:cNvSpPr txBox="1"/>
          <p:nvPr/>
        </p:nvSpPr>
        <p:spPr>
          <a:xfrm>
            <a:off x="8958055" y="5535175"/>
            <a:ext cx="1972888" cy="322268"/>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050" b="0" i="0" u="none" strike="noStrike" kern="1200" cap="none" spc="0" normalizeH="0" baseline="0" noProof="0" dirty="0">
                <a:ln>
                  <a:noFill/>
                </a:ln>
                <a:solidFill>
                  <a:prstClr val="white"/>
                </a:solidFill>
                <a:effectLst/>
                <a:uLnTx/>
                <a:uFillTx/>
                <a:latin typeface="Poppins"/>
                <a:ea typeface="+mn-ea"/>
                <a:cs typeface="+mn-cs"/>
              </a:rPr>
              <a:t>+1-617-230-0741</a:t>
            </a:r>
          </a:p>
        </p:txBody>
      </p:sp>
      <p:sp>
        <p:nvSpPr>
          <p:cNvPr id="23" name="TextBox 22">
            <a:extLst>
              <a:ext uri="{FF2B5EF4-FFF2-40B4-BE49-F238E27FC236}">
                <a16:creationId xmlns:a16="http://schemas.microsoft.com/office/drawing/2014/main" id="{48DFB69A-3989-5934-B58E-A4B4DB4BF236}"/>
              </a:ext>
            </a:extLst>
          </p:cNvPr>
          <p:cNvSpPr txBox="1"/>
          <p:nvPr/>
        </p:nvSpPr>
        <p:spPr>
          <a:xfrm>
            <a:off x="8958055" y="5199467"/>
            <a:ext cx="1972888" cy="311817"/>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050" b="0" i="0" u="none" strike="noStrike" kern="1200" cap="none" spc="0" normalizeH="0" baseline="0" noProof="0" dirty="0">
                <a:ln>
                  <a:noFill/>
                </a:ln>
                <a:solidFill>
                  <a:prstClr val="white"/>
                </a:solidFill>
                <a:effectLst/>
                <a:uLnTx/>
                <a:uFillTx/>
                <a:latin typeface="Poppins"/>
                <a:ea typeface="+mn-ea"/>
                <a:cs typeface="+mn-cs"/>
              </a:rPr>
              <a:t>info@skyquestt.com</a:t>
            </a:r>
          </a:p>
        </p:txBody>
      </p:sp>
      <p:grpSp>
        <p:nvGrpSpPr>
          <p:cNvPr id="28" name="Group 27">
            <a:extLst>
              <a:ext uri="{FF2B5EF4-FFF2-40B4-BE49-F238E27FC236}">
                <a16:creationId xmlns:a16="http://schemas.microsoft.com/office/drawing/2014/main" id="{BEF17825-A6F1-DB99-3826-26D8DE77FBF6}"/>
              </a:ext>
            </a:extLst>
          </p:cNvPr>
          <p:cNvGrpSpPr/>
          <p:nvPr/>
        </p:nvGrpSpPr>
        <p:grpSpPr>
          <a:xfrm>
            <a:off x="8659711" y="6338080"/>
            <a:ext cx="1110913" cy="331407"/>
            <a:chOff x="8749197" y="8187659"/>
            <a:chExt cx="1934591" cy="577126"/>
          </a:xfrm>
        </p:grpSpPr>
        <p:pic>
          <p:nvPicPr>
            <p:cNvPr id="24" name="Picture 23">
              <a:hlinkClick r:id="rId3"/>
              <a:extLst>
                <a:ext uri="{FF2B5EF4-FFF2-40B4-BE49-F238E27FC236}">
                  <a16:creationId xmlns:a16="http://schemas.microsoft.com/office/drawing/2014/main" id="{424DA1CC-2753-4A3B-8D6B-3AEBA71092E2}"/>
                </a:ext>
              </a:extLst>
            </p:cNvPr>
            <p:cNvPicPr>
              <a:picLocks noChangeAspect="1"/>
            </p:cNvPicPr>
            <p:nvPr/>
          </p:nvPicPr>
          <p:blipFill>
            <a:blip r:embed="rId4"/>
            <a:stretch>
              <a:fillRect/>
            </a:stretch>
          </p:blipFill>
          <p:spPr>
            <a:xfrm>
              <a:off x="8749197" y="8223765"/>
              <a:ext cx="522488" cy="537894"/>
            </a:xfrm>
            <a:prstGeom prst="rect">
              <a:avLst/>
            </a:prstGeom>
          </p:spPr>
        </p:pic>
        <p:pic>
          <p:nvPicPr>
            <p:cNvPr id="25" name="Picture 24">
              <a:hlinkClick r:id="rId5"/>
              <a:extLst>
                <a:ext uri="{FF2B5EF4-FFF2-40B4-BE49-F238E27FC236}">
                  <a16:creationId xmlns:a16="http://schemas.microsoft.com/office/drawing/2014/main" id="{2DB26838-6B67-086B-F4E6-31765E6D7B36}"/>
                </a:ext>
              </a:extLst>
            </p:cNvPr>
            <p:cNvPicPr>
              <a:picLocks noChangeAspect="1"/>
            </p:cNvPicPr>
            <p:nvPr/>
          </p:nvPicPr>
          <p:blipFill>
            <a:blip r:embed="rId6"/>
            <a:stretch>
              <a:fillRect/>
            </a:stretch>
          </p:blipFill>
          <p:spPr>
            <a:xfrm>
              <a:off x="9392939" y="8187659"/>
              <a:ext cx="562550" cy="577126"/>
            </a:xfrm>
            <a:prstGeom prst="rect">
              <a:avLst/>
            </a:prstGeom>
          </p:spPr>
        </p:pic>
        <p:pic>
          <p:nvPicPr>
            <p:cNvPr id="26" name="Picture 2">
              <a:hlinkClick r:id="rId7"/>
              <a:extLst>
                <a:ext uri="{FF2B5EF4-FFF2-40B4-BE49-F238E27FC236}">
                  <a16:creationId xmlns:a16="http://schemas.microsoft.com/office/drawing/2014/main" id="{8F9FD50D-E12B-35FD-245C-B75E0E92B474}"/>
                </a:ext>
              </a:extLst>
            </p:cNvPr>
            <p:cNvPicPr>
              <a:picLocks noChangeAspect="1" noChangeArrowheads="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046222" y="8187659"/>
              <a:ext cx="637566" cy="577126"/>
            </a:xfrm>
            <a:prstGeom prst="rect">
              <a:avLst/>
            </a:prstGeom>
            <a:noFill/>
            <a:extLst>
              <a:ext uri="{909E8E84-426E-40DD-AFC4-6F175D3DCCD1}">
                <a14:hiddenFill xmlns:a14="http://schemas.microsoft.com/office/drawing/2010/main">
                  <a:solidFill>
                    <a:srgbClr val="FFFFFF"/>
                  </a:solidFill>
                </a14:hiddenFill>
              </a:ext>
            </a:extLst>
          </p:spPr>
        </p:pic>
      </p:grpSp>
      <p:pic>
        <p:nvPicPr>
          <p:cNvPr id="31" name="Graphic 30" descr="Open envelope">
            <a:extLst>
              <a:ext uri="{FF2B5EF4-FFF2-40B4-BE49-F238E27FC236}">
                <a16:creationId xmlns:a16="http://schemas.microsoft.com/office/drawing/2014/main" id="{BF5ECB07-7A53-A593-A6BF-DA29B0A2208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634570" y="5235175"/>
            <a:ext cx="277158" cy="277158"/>
          </a:xfrm>
          <a:prstGeom prst="rect">
            <a:avLst/>
          </a:prstGeom>
        </p:spPr>
      </p:pic>
      <p:pic>
        <p:nvPicPr>
          <p:cNvPr id="33" name="Graphic 32" descr="Telephone">
            <a:extLst>
              <a:ext uri="{FF2B5EF4-FFF2-40B4-BE49-F238E27FC236}">
                <a16:creationId xmlns:a16="http://schemas.microsoft.com/office/drawing/2014/main" id="{6448C4AC-CD3C-64D3-B12A-244478C8EB3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611848" y="5547080"/>
            <a:ext cx="322602" cy="322602"/>
          </a:xfrm>
          <a:prstGeom prst="rect">
            <a:avLst/>
          </a:prstGeom>
        </p:spPr>
      </p:pic>
      <p:pic>
        <p:nvPicPr>
          <p:cNvPr id="35" name="Graphic 34" descr="Internet">
            <a:extLst>
              <a:ext uri="{FF2B5EF4-FFF2-40B4-BE49-F238E27FC236}">
                <a16:creationId xmlns:a16="http://schemas.microsoft.com/office/drawing/2014/main" id="{9FA80198-F972-0362-73F4-F04534B93510}"/>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606601" y="5886450"/>
            <a:ext cx="333096" cy="333096"/>
          </a:xfrm>
          <a:prstGeom prst="rect">
            <a:avLst/>
          </a:prstGeom>
        </p:spPr>
      </p:pic>
    </p:spTree>
    <p:extLst>
      <p:ext uri="{BB962C8B-B14F-4D97-AF65-F5344CB8AC3E}">
        <p14:creationId xmlns:p14="http://schemas.microsoft.com/office/powerpoint/2010/main" val="336718743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C9DDEA-44B2-FEA8-0FD6-1992916C5826}"/>
              </a:ext>
            </a:extLst>
          </p:cNvPr>
          <p:cNvSpPr>
            <a:spLocks noGrp="1"/>
          </p:cNvSpPr>
          <p:nvPr>
            <p:ph type="title"/>
          </p:nvPr>
        </p:nvSpPr>
        <p:spPr>
          <a:xfrm>
            <a:off x="431800" y="2163763"/>
            <a:ext cx="6585951" cy="1998662"/>
          </a:xfrm>
        </p:spPr>
        <p:txBody>
          <a:bodyPr>
            <a:normAutofit/>
          </a:bodyPr>
          <a:lstStyle/>
          <a:p>
            <a:r>
              <a:rPr lang="en-US" sz="6600" dirty="0">
                <a:ln>
                  <a:solidFill>
                    <a:schemeClr val="bg1"/>
                  </a:solidFill>
                </a:ln>
                <a:solidFill>
                  <a:schemeClr val="accent5"/>
                </a:solidFill>
                <a:effectLst>
                  <a:outerShdw blurRad="38100" dist="38100" dir="2700000" algn="tl">
                    <a:srgbClr val="000000">
                      <a:alpha val="43137"/>
                    </a:srgbClr>
                  </a:outerShdw>
                </a:effectLst>
                <a:latin typeface="Impact" panose="020B0806030902050204" pitchFamily="34" charset="0"/>
              </a:rPr>
              <a:t>THANK YOU</a:t>
            </a:r>
            <a:endParaRPr lang="en-IN" sz="6600" dirty="0">
              <a:ln>
                <a:solidFill>
                  <a:schemeClr val="bg1"/>
                </a:solidFill>
              </a:ln>
              <a:solidFill>
                <a:schemeClr val="accent5"/>
              </a:solidFill>
              <a:effectLst>
                <a:outerShdw blurRad="38100" dist="38100" dir="2700000" algn="tl">
                  <a:srgbClr val="000000">
                    <a:alpha val="43137"/>
                  </a:srgbClr>
                </a:outerShdw>
              </a:effectLst>
              <a:latin typeface="Impact" panose="020B0806030902050204" pitchFamily="34" charset="0"/>
            </a:endParaRPr>
          </a:p>
        </p:txBody>
      </p:sp>
      <p:sp>
        <p:nvSpPr>
          <p:cNvPr id="3" name="Text Placeholder 2">
            <a:extLst>
              <a:ext uri="{FF2B5EF4-FFF2-40B4-BE49-F238E27FC236}">
                <a16:creationId xmlns:a16="http://schemas.microsoft.com/office/drawing/2014/main" id="{69C17C54-52A9-2510-F734-43C2360DEB98}"/>
              </a:ext>
            </a:extLst>
          </p:cNvPr>
          <p:cNvSpPr>
            <a:spLocks noGrp="1"/>
          </p:cNvSpPr>
          <p:nvPr>
            <p:ph type="body" idx="1"/>
          </p:nvPr>
        </p:nvSpPr>
        <p:spPr>
          <a:xfrm>
            <a:off x="562429" y="3548497"/>
            <a:ext cx="7321550" cy="337118"/>
          </a:xfrm>
        </p:spPr>
        <p:txBody>
          <a:bodyPr anchor="ctr">
            <a:normAutofit/>
          </a:bodyPr>
          <a:lstStyle/>
          <a:p>
            <a:r>
              <a:rPr lang="en-IN" sz="1600" dirty="0">
                <a:solidFill>
                  <a:schemeClr val="tx1"/>
                </a:solidFill>
              </a:rPr>
              <a:t>www.skyquestt.com</a:t>
            </a:r>
          </a:p>
        </p:txBody>
      </p:sp>
    </p:spTree>
    <p:extLst>
      <p:ext uri="{BB962C8B-B14F-4D97-AF65-F5344CB8AC3E}">
        <p14:creationId xmlns:p14="http://schemas.microsoft.com/office/powerpoint/2010/main" val="19874923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15B74BE-2D35-6F99-8C0E-D0CCC06B14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A832A89-ED0A-4472-7751-95FB6032B0E3}"/>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 name="Title 1">
            <a:extLst>
              <a:ext uri="{FF2B5EF4-FFF2-40B4-BE49-F238E27FC236}">
                <a16:creationId xmlns:a16="http://schemas.microsoft.com/office/drawing/2014/main" id="{10A17AB1-1A71-8326-64D7-B537CBA220A8}"/>
              </a:ext>
            </a:extLst>
          </p:cNvPr>
          <p:cNvSpPr>
            <a:spLocks noGrp="1"/>
          </p:cNvSpPr>
          <p:nvPr>
            <p:ph type="title"/>
          </p:nvPr>
        </p:nvSpPr>
        <p:spPr>
          <a:xfrm>
            <a:off x="1690740" y="495299"/>
            <a:ext cx="884848" cy="5867400"/>
          </a:xfrm>
        </p:spPr>
        <p:txBody>
          <a:bodyPr vert="vert270">
            <a:normAutofit/>
          </a:bodyPr>
          <a:lstStyle/>
          <a:p>
            <a:pPr algn="ctr"/>
            <a:r>
              <a:rPr lang="en-IN" sz="4400" dirty="0">
                <a:solidFill>
                  <a:schemeClr val="bg1"/>
                </a:solidFill>
              </a:rPr>
              <a:t>TABLE OF CONTENTS</a:t>
            </a:r>
          </a:p>
        </p:txBody>
      </p:sp>
      <p:graphicFrame>
        <p:nvGraphicFramePr>
          <p:cNvPr id="1027" name="Table 1026"/>
          <p:cNvGraphicFramePr>
            <a:graphicFrameLocks noGrp="1"/>
          </p:cNvGraphicFramePr>
          <p:nvPr/>
        </p:nvGraphicFramePr>
        <p:xfrm>
          <a:off x="2560320" y="457200"/>
          <a:ext cx="9144000" cy="5486400"/>
        </p:xfrm>
        <a:graphic>
          <a:graphicData uri="http://schemas.openxmlformats.org/drawingml/2006/table">
            <a:tbl>
              <a:tblPr firstRow="1" bandRow="1">
                <a:tableStyleId>{5C22544A-7EE6-4342-B048-85BDC9FD1C3A}</a:tableStyleId>
              </a:tblPr>
              <a:tblGrid>
                <a:gridCol w="4572000"/>
                <a:gridCol w="4572000"/>
              </a:tblGrid>
              <a:tr h="322729">
                <a:tc>
                  <a:txBody>
                    <a:bodyPr/>
                    <a:lstStyle/>
                    <a:p>
                      <a:pPr>
                        <a:defRPr sz="1100" b="1">
                          <a:solidFill>
                            <a:srgbClr val="7030A0"/>
                          </a:solidFill>
                          <a:latin typeface="Poppins"/>
                        </a:defRPr>
                      </a:pPr>
                      <a:r>
                        <a:t>1. Introduction</a:t>
                      </a:r>
                    </a:p>
                  </a:txBody>
                  <a:tcPr>
                    <a:noFill/>
                    <a:lnL>
                      <a:noFill/>
                    </a:lnL>
                    <a:lnR>
                      <a:noFill/>
                    </a:lnR>
                    <a:lnT>
                      <a:noFill/>
                    </a:lnT>
                    <a:lnB>
                      <a:noFill/>
                    </a:lnB>
                  </a:tcPr>
                </a:tc>
                <a:tc>
                  <a:txBody>
                    <a:bodyPr/>
                    <a:lstStyle/>
                    <a:p>
                      <a:pPr>
                        <a:defRPr sz="1100" b="0">
                          <a:solidFill>
                            <a:srgbClr val="000000"/>
                          </a:solidFill>
                          <a:latin typeface="Poppins"/>
                        </a:defRPr>
                      </a:pPr>
                      <a:r>
                        <a:t>          4.5. Demand Side Trends</a:t>
                      </a:r>
                    </a:p>
                  </a:txBody>
                  <a:tcPr>
                    <a:noFill/>
                    <a:lnL>
                      <a:noFill/>
                    </a:lnL>
                    <a:lnR>
                      <a:noFill/>
                    </a:lnR>
                    <a:lnT>
                      <a:noFill/>
                    </a:lnT>
                    <a:lnB>
                      <a:noFill/>
                    </a:lnB>
                  </a:tcPr>
                </a:tc>
              </a:tr>
              <a:tr h="322729">
                <a:tc>
                  <a:txBody>
                    <a:bodyPr/>
                    <a:lstStyle/>
                    <a:p>
                      <a:pPr>
                        <a:defRPr sz="1100" b="0">
                          <a:solidFill>
                            <a:srgbClr val="000000"/>
                          </a:solidFill>
                          <a:latin typeface="Poppins"/>
                        </a:defRPr>
                      </a:pPr>
                      <a:r>
                        <a:t>          1.1. Objectives of the Study</a:t>
                      </a:r>
                    </a:p>
                  </a:txBody>
                  <a:tcPr>
                    <a:noFill/>
                    <a:lnL>
                      <a:noFill/>
                    </a:lnL>
                    <a:lnR>
                      <a:noFill/>
                    </a:lnR>
                    <a:lnT>
                      <a:noFill/>
                    </a:lnT>
                    <a:lnB>
                      <a:noFill/>
                    </a:lnB>
                  </a:tcPr>
                </a:tc>
                <a:tc>
                  <a:txBody>
                    <a:bodyPr/>
                    <a:lstStyle/>
                    <a:p>
                      <a:pPr>
                        <a:defRPr sz="1100" b="0">
                          <a:solidFill>
                            <a:srgbClr val="000000"/>
                          </a:solidFill>
                          <a:latin typeface="Poppins"/>
                        </a:defRPr>
                      </a:pPr>
                      <a:r>
                        <a:t>          4.6. Porter's Analysis &amp; Impact</a:t>
                      </a:r>
                    </a:p>
                  </a:txBody>
                  <a:tcPr>
                    <a:noFill/>
                    <a:lnL>
                      <a:noFill/>
                    </a:lnL>
                    <a:lnR>
                      <a:noFill/>
                    </a:lnR>
                    <a:lnT>
                      <a:noFill/>
                    </a:lnT>
                    <a:lnB>
                      <a:noFill/>
                    </a:lnB>
                  </a:tcPr>
                </a:tc>
              </a:tr>
              <a:tr h="322729">
                <a:tc>
                  <a:txBody>
                    <a:bodyPr/>
                    <a:lstStyle/>
                    <a:p>
                      <a:pPr>
                        <a:defRPr sz="1100" b="0">
                          <a:solidFill>
                            <a:srgbClr val="000000"/>
                          </a:solidFill>
                          <a:latin typeface="Poppins"/>
                        </a:defRPr>
                      </a:pPr>
                      <a:r>
                        <a:t>          1.2. Market Definition &amp; Scope</a:t>
                      </a:r>
                    </a:p>
                  </a:txBody>
                  <a:tcPr>
                    <a:noFill/>
                    <a:lnL>
                      <a:noFill/>
                    </a:lnL>
                    <a:lnR>
                      <a:noFill/>
                    </a:lnR>
                    <a:lnT>
                      <a:noFill/>
                    </a:lnT>
                    <a:lnB>
                      <a:noFill/>
                    </a:lnB>
                  </a:tcPr>
                </a:tc>
                <a:tc>
                  <a:txBody>
                    <a:bodyPr/>
                    <a:lstStyle/>
                    <a:p>
                      <a:pPr>
                        <a:defRPr sz="1100" b="0">
                          <a:solidFill>
                            <a:srgbClr val="000000"/>
                          </a:solidFill>
                          <a:latin typeface="Poppins"/>
                        </a:defRPr>
                      </a:pPr>
                      <a:r>
                        <a:t>                    4.6.1. Competitive Rivalry</a:t>
                      </a:r>
                    </a:p>
                  </a:txBody>
                  <a:tcPr>
                    <a:noFill/>
                    <a:lnL>
                      <a:noFill/>
                    </a:lnL>
                    <a:lnR>
                      <a:noFill/>
                    </a:lnR>
                    <a:lnT>
                      <a:noFill/>
                    </a:lnT>
                    <a:lnB>
                      <a:noFill/>
                    </a:lnB>
                  </a:tcPr>
                </a:tc>
              </a:tr>
              <a:tr h="322729">
                <a:tc>
                  <a:txBody>
                    <a:bodyPr/>
                    <a:lstStyle/>
                    <a:p>
                      <a:pPr>
                        <a:defRPr sz="1100" b="1">
                          <a:solidFill>
                            <a:srgbClr val="7030A0"/>
                          </a:solidFill>
                          <a:latin typeface="Poppins"/>
                        </a:defRPr>
                      </a:pPr>
                      <a:r>
                        <a:t>2. Research Methodology</a:t>
                      </a:r>
                    </a:p>
                  </a:txBody>
                  <a:tcPr>
                    <a:noFill/>
                    <a:lnL>
                      <a:noFill/>
                    </a:lnL>
                    <a:lnR>
                      <a:noFill/>
                    </a:lnR>
                    <a:lnT>
                      <a:noFill/>
                    </a:lnT>
                    <a:lnB>
                      <a:noFill/>
                    </a:lnB>
                  </a:tcPr>
                </a:tc>
                <a:tc>
                  <a:txBody>
                    <a:bodyPr/>
                    <a:lstStyle/>
                    <a:p>
                      <a:pPr>
                        <a:defRPr sz="1100" b="0">
                          <a:solidFill>
                            <a:srgbClr val="000000"/>
                          </a:solidFill>
                          <a:latin typeface="Poppins"/>
                        </a:defRPr>
                      </a:pPr>
                      <a:r>
                        <a:t>                    4.6.2. Threat of substitutes</a:t>
                      </a:r>
                    </a:p>
                  </a:txBody>
                  <a:tcPr>
                    <a:noFill/>
                    <a:lnL>
                      <a:noFill/>
                    </a:lnL>
                    <a:lnR>
                      <a:noFill/>
                    </a:lnR>
                    <a:lnT>
                      <a:noFill/>
                    </a:lnT>
                    <a:lnB>
                      <a:noFill/>
                    </a:lnB>
                  </a:tcPr>
                </a:tc>
              </a:tr>
              <a:tr h="322729">
                <a:tc>
                  <a:txBody>
                    <a:bodyPr/>
                    <a:lstStyle/>
                    <a:p>
                      <a:pPr>
                        <a:defRPr sz="1100" b="0">
                          <a:solidFill>
                            <a:srgbClr val="000000"/>
                          </a:solidFill>
                          <a:latin typeface="Poppins"/>
                        </a:defRPr>
                      </a:pPr>
                      <a:r>
                        <a:t>          2.1. Research Process</a:t>
                      </a:r>
                    </a:p>
                  </a:txBody>
                  <a:tcPr>
                    <a:noFill/>
                    <a:lnL>
                      <a:noFill/>
                    </a:lnL>
                    <a:lnR>
                      <a:noFill/>
                    </a:lnR>
                    <a:lnT>
                      <a:noFill/>
                    </a:lnT>
                    <a:lnB>
                      <a:noFill/>
                    </a:lnB>
                  </a:tcPr>
                </a:tc>
                <a:tc>
                  <a:txBody>
                    <a:bodyPr/>
                    <a:lstStyle/>
                    <a:p>
                      <a:pPr>
                        <a:defRPr sz="1100" b="0">
                          <a:solidFill>
                            <a:srgbClr val="000000"/>
                          </a:solidFill>
                          <a:latin typeface="Poppins"/>
                        </a:defRPr>
                      </a:pPr>
                      <a:r>
                        <a:t>                    4.6.3. Bargaining power of buyers</a:t>
                      </a:r>
                    </a:p>
                  </a:txBody>
                  <a:tcPr>
                    <a:noFill/>
                    <a:lnL>
                      <a:noFill/>
                    </a:lnL>
                    <a:lnR>
                      <a:noFill/>
                    </a:lnR>
                    <a:lnT>
                      <a:noFill/>
                    </a:lnT>
                    <a:lnB>
                      <a:noFill/>
                    </a:lnB>
                  </a:tcPr>
                </a:tc>
              </a:tr>
              <a:tr h="322729">
                <a:tc>
                  <a:txBody>
                    <a:bodyPr/>
                    <a:lstStyle/>
                    <a:p>
                      <a:pPr>
                        <a:defRPr sz="1100" b="0">
                          <a:solidFill>
                            <a:srgbClr val="000000"/>
                          </a:solidFill>
                          <a:latin typeface="Poppins"/>
                        </a:defRPr>
                      </a:pPr>
                      <a:r>
                        <a:t>          2.2. Secondary &amp; Primary Data Methods</a:t>
                      </a:r>
                    </a:p>
                  </a:txBody>
                  <a:tcPr>
                    <a:noFill/>
                    <a:lnL>
                      <a:noFill/>
                    </a:lnL>
                    <a:lnR>
                      <a:noFill/>
                    </a:lnR>
                    <a:lnT>
                      <a:noFill/>
                    </a:lnT>
                    <a:lnB>
                      <a:noFill/>
                    </a:lnB>
                  </a:tcPr>
                </a:tc>
                <a:tc>
                  <a:txBody>
                    <a:bodyPr/>
                    <a:lstStyle/>
                    <a:p>
                      <a:pPr>
                        <a:defRPr sz="1100" b="0">
                          <a:solidFill>
                            <a:srgbClr val="000000"/>
                          </a:solidFill>
                          <a:latin typeface="Poppins"/>
                        </a:defRPr>
                      </a:pPr>
                      <a:r>
                        <a:t>                    4.6.4. Threat of new entrants</a:t>
                      </a:r>
                    </a:p>
                  </a:txBody>
                  <a:tcPr>
                    <a:noFill/>
                    <a:lnL>
                      <a:noFill/>
                    </a:lnL>
                    <a:lnR>
                      <a:noFill/>
                    </a:lnR>
                    <a:lnT>
                      <a:noFill/>
                    </a:lnT>
                    <a:lnB>
                      <a:noFill/>
                    </a:lnB>
                  </a:tcPr>
                </a:tc>
              </a:tr>
              <a:tr h="322729">
                <a:tc>
                  <a:txBody>
                    <a:bodyPr/>
                    <a:lstStyle/>
                    <a:p>
                      <a:pPr>
                        <a:defRPr sz="1100" b="0">
                          <a:solidFill>
                            <a:srgbClr val="000000"/>
                          </a:solidFill>
                          <a:latin typeface="Poppins"/>
                        </a:defRPr>
                      </a:pPr>
                      <a:r>
                        <a:t>          2.3. Market Size Estimation Methods</a:t>
                      </a:r>
                    </a:p>
                  </a:txBody>
                  <a:tcPr>
                    <a:noFill/>
                    <a:lnL>
                      <a:noFill/>
                    </a:lnL>
                    <a:lnR>
                      <a:noFill/>
                    </a:lnR>
                    <a:lnT>
                      <a:noFill/>
                    </a:lnT>
                    <a:lnB>
                      <a:noFill/>
                    </a:lnB>
                  </a:tcPr>
                </a:tc>
                <a:tc>
                  <a:txBody>
                    <a:bodyPr/>
                    <a:lstStyle/>
                    <a:p>
                      <a:pPr>
                        <a:defRPr sz="1100" b="0">
                          <a:solidFill>
                            <a:srgbClr val="000000"/>
                          </a:solidFill>
                          <a:latin typeface="Poppins"/>
                        </a:defRPr>
                      </a:pPr>
                      <a:r>
                        <a:t>                    4.6.5. Bargaining power of suppliers</a:t>
                      </a:r>
                    </a:p>
                  </a:txBody>
                  <a:tcPr>
                    <a:noFill/>
                    <a:lnL>
                      <a:noFill/>
                    </a:lnL>
                    <a:lnR>
                      <a:noFill/>
                    </a:lnR>
                    <a:lnT>
                      <a:noFill/>
                    </a:lnT>
                    <a:lnB>
                      <a:noFill/>
                    </a:lnB>
                  </a:tcPr>
                </a:tc>
              </a:tr>
              <a:tr h="322729">
                <a:tc>
                  <a:txBody>
                    <a:bodyPr/>
                    <a:lstStyle/>
                    <a:p>
                      <a:pPr>
                        <a:defRPr sz="1100" b="0">
                          <a:solidFill>
                            <a:srgbClr val="000000"/>
                          </a:solidFill>
                          <a:latin typeface="Poppins"/>
                        </a:defRPr>
                      </a:pPr>
                      <a:r>
                        <a:t>          2.4. Market Assumptions &amp; Limitations</a:t>
                      </a:r>
                    </a:p>
                  </a:txBody>
                  <a:tcPr>
                    <a:noFill/>
                    <a:lnL>
                      <a:noFill/>
                    </a:lnL>
                    <a:lnR>
                      <a:noFill/>
                    </a:lnR>
                    <a:lnT>
                      <a:noFill/>
                    </a:lnT>
                    <a:lnB>
                      <a:noFill/>
                    </a:lnB>
                  </a:tcPr>
                </a:tc>
                <a:tc>
                  <a:txBody>
                    <a:bodyPr/>
                    <a:lstStyle/>
                    <a:p>
                      <a:pPr>
                        <a:defRPr sz="1100" b="1">
                          <a:solidFill>
                            <a:srgbClr val="7030A0"/>
                          </a:solidFill>
                          <a:latin typeface="Poppins"/>
                        </a:defRPr>
                      </a:pPr>
                      <a:r>
                        <a:t>5. Key Market Insights</a:t>
                      </a:r>
                    </a:p>
                  </a:txBody>
                  <a:tcPr>
                    <a:noFill/>
                    <a:lnL>
                      <a:noFill/>
                    </a:lnL>
                    <a:lnR>
                      <a:noFill/>
                    </a:lnR>
                    <a:lnT>
                      <a:noFill/>
                    </a:lnT>
                    <a:lnB>
                      <a:noFill/>
                    </a:lnB>
                  </a:tcPr>
                </a:tc>
              </a:tr>
              <a:tr h="322729">
                <a:tc>
                  <a:txBody>
                    <a:bodyPr/>
                    <a:lstStyle/>
                    <a:p>
                      <a:pPr>
                        <a:defRPr sz="1100" b="1">
                          <a:solidFill>
                            <a:srgbClr val="7030A0"/>
                          </a:solidFill>
                          <a:latin typeface="Poppins"/>
                        </a:defRPr>
                      </a:pPr>
                      <a:r>
                        <a:t>3. Executive Summary</a:t>
                      </a:r>
                    </a:p>
                  </a:txBody>
                  <a:tcPr>
                    <a:noFill/>
                    <a:lnL>
                      <a:noFill/>
                    </a:lnL>
                    <a:lnR>
                      <a:noFill/>
                    </a:lnR>
                    <a:lnT>
                      <a:noFill/>
                    </a:lnT>
                    <a:lnB>
                      <a:noFill/>
                    </a:lnB>
                  </a:tcPr>
                </a:tc>
                <a:tc>
                  <a:txBody>
                    <a:bodyPr/>
                    <a:lstStyle/>
                    <a:p>
                      <a:pPr>
                        <a:defRPr sz="1100" b="0">
                          <a:solidFill>
                            <a:srgbClr val="000000"/>
                          </a:solidFill>
                          <a:latin typeface="Poppins"/>
                        </a:defRPr>
                      </a:pPr>
                      <a:r>
                        <a:t>          5.1. Key Success Factors</a:t>
                      </a:r>
                    </a:p>
                  </a:txBody>
                  <a:tcPr>
                    <a:noFill/>
                    <a:lnL>
                      <a:noFill/>
                    </a:lnL>
                    <a:lnR>
                      <a:noFill/>
                    </a:lnR>
                    <a:lnT>
                      <a:noFill/>
                    </a:lnT>
                    <a:lnB>
                      <a:noFill/>
                    </a:lnB>
                  </a:tcPr>
                </a:tc>
              </a:tr>
              <a:tr h="322729">
                <a:tc>
                  <a:txBody>
                    <a:bodyPr/>
                    <a:lstStyle/>
                    <a:p>
                      <a:pPr>
                        <a:defRPr sz="1100" b="0">
                          <a:solidFill>
                            <a:srgbClr val="000000"/>
                          </a:solidFill>
                          <a:latin typeface="Poppins"/>
                        </a:defRPr>
                      </a:pPr>
                      <a:r>
                        <a:t>          3.1. Global Market Outlook</a:t>
                      </a:r>
                    </a:p>
                  </a:txBody>
                  <a:tcPr>
                    <a:noFill/>
                    <a:lnL>
                      <a:noFill/>
                    </a:lnL>
                    <a:lnR>
                      <a:noFill/>
                    </a:lnR>
                    <a:lnT>
                      <a:noFill/>
                    </a:lnT>
                    <a:lnB>
                      <a:noFill/>
                    </a:lnB>
                  </a:tcPr>
                </a:tc>
                <a:tc>
                  <a:txBody>
                    <a:bodyPr/>
                    <a:lstStyle/>
                    <a:p>
                      <a:pPr>
                        <a:defRPr sz="1100" b="0">
                          <a:solidFill>
                            <a:srgbClr val="000000"/>
                          </a:solidFill>
                          <a:latin typeface="Poppins"/>
                        </a:defRPr>
                      </a:pPr>
                      <a:r>
                        <a:t>          5.2. Market Impacting Factors</a:t>
                      </a:r>
                    </a:p>
                  </a:txBody>
                  <a:tcPr>
                    <a:noFill/>
                    <a:lnL>
                      <a:noFill/>
                    </a:lnL>
                    <a:lnR>
                      <a:noFill/>
                    </a:lnR>
                    <a:lnT>
                      <a:noFill/>
                    </a:lnT>
                    <a:lnB>
                      <a:noFill/>
                    </a:lnB>
                  </a:tcPr>
                </a:tc>
              </a:tr>
              <a:tr h="322729">
                <a:tc>
                  <a:txBody>
                    <a:bodyPr/>
                    <a:lstStyle/>
                    <a:p>
                      <a:pPr>
                        <a:defRPr sz="1100" b="0">
                          <a:solidFill>
                            <a:srgbClr val="000000"/>
                          </a:solidFill>
                          <a:latin typeface="Poppins"/>
                        </a:defRPr>
                      </a:pPr>
                      <a:r>
                        <a:t>          3.2. Key Market Highlights</a:t>
                      </a:r>
                    </a:p>
                  </a:txBody>
                  <a:tcPr>
                    <a:noFill/>
                    <a:lnL>
                      <a:noFill/>
                    </a:lnL>
                    <a:lnR>
                      <a:noFill/>
                    </a:lnR>
                    <a:lnT>
                      <a:noFill/>
                    </a:lnT>
                    <a:lnB>
                      <a:noFill/>
                    </a:lnB>
                  </a:tcPr>
                </a:tc>
                <a:tc>
                  <a:txBody>
                    <a:bodyPr/>
                    <a:lstStyle/>
                    <a:p>
                      <a:pPr>
                        <a:defRPr sz="1100" b="0">
                          <a:solidFill>
                            <a:srgbClr val="000000"/>
                          </a:solidFill>
                          <a:latin typeface="Poppins"/>
                        </a:defRPr>
                      </a:pPr>
                      <a:r>
                        <a:t>          5.3. Top Investment Pockets</a:t>
                      </a:r>
                    </a:p>
                  </a:txBody>
                  <a:tcPr>
                    <a:noFill/>
                    <a:lnL>
                      <a:noFill/>
                    </a:lnL>
                    <a:lnR>
                      <a:noFill/>
                    </a:lnR>
                    <a:lnT>
                      <a:noFill/>
                    </a:lnT>
                    <a:lnB>
                      <a:noFill/>
                    </a:lnB>
                  </a:tcPr>
                </a:tc>
              </a:tr>
              <a:tr h="322729">
                <a:tc>
                  <a:txBody>
                    <a:bodyPr/>
                    <a:lstStyle/>
                    <a:p>
                      <a:pPr>
                        <a:defRPr sz="1100" b="0">
                          <a:solidFill>
                            <a:srgbClr val="000000"/>
                          </a:solidFill>
                          <a:latin typeface="Poppins"/>
                        </a:defRPr>
                      </a:pPr>
                      <a:r>
                        <a:t>          3.3. Segmental Overview</a:t>
                      </a:r>
                    </a:p>
                  </a:txBody>
                  <a:tcPr>
                    <a:noFill/>
                    <a:lnL>
                      <a:noFill/>
                    </a:lnL>
                    <a:lnR>
                      <a:noFill/>
                    </a:lnR>
                    <a:lnT>
                      <a:noFill/>
                    </a:lnT>
                    <a:lnB>
                      <a:noFill/>
                    </a:lnB>
                  </a:tcPr>
                </a:tc>
                <a:tc>
                  <a:txBody>
                    <a:bodyPr/>
                    <a:lstStyle/>
                    <a:p>
                      <a:pPr>
                        <a:defRPr sz="1100" b="0">
                          <a:solidFill>
                            <a:srgbClr val="000000"/>
                          </a:solidFill>
                          <a:latin typeface="Poppins"/>
                        </a:defRPr>
                      </a:pPr>
                      <a:r>
                        <a:t>          5.4. Market Attractiveness Index, 2024</a:t>
                      </a:r>
                    </a:p>
                  </a:txBody>
                  <a:tcPr>
                    <a:noFill/>
                    <a:lnL>
                      <a:noFill/>
                    </a:lnL>
                    <a:lnR>
                      <a:noFill/>
                    </a:lnR>
                    <a:lnT>
                      <a:noFill/>
                    </a:lnT>
                    <a:lnB>
                      <a:noFill/>
                    </a:lnB>
                  </a:tcPr>
                </a:tc>
              </a:tr>
              <a:tr h="322729">
                <a:tc>
                  <a:txBody>
                    <a:bodyPr/>
                    <a:lstStyle/>
                    <a:p>
                      <a:pPr>
                        <a:defRPr sz="1100" b="1">
                          <a:solidFill>
                            <a:srgbClr val="7030A0"/>
                          </a:solidFill>
                          <a:latin typeface="Poppins"/>
                        </a:defRPr>
                      </a:pPr>
                      <a:r>
                        <a:t>4. Market Dynamics &amp; Outlook</a:t>
                      </a:r>
                    </a:p>
                  </a:txBody>
                  <a:tcPr>
                    <a:noFill/>
                    <a:lnL>
                      <a:noFill/>
                    </a:lnL>
                    <a:lnR>
                      <a:noFill/>
                    </a:lnR>
                    <a:lnT>
                      <a:noFill/>
                    </a:lnT>
                    <a:lnB>
                      <a:noFill/>
                    </a:lnB>
                  </a:tcPr>
                </a:tc>
                <a:tc>
                  <a:txBody>
                    <a:bodyPr/>
                    <a:lstStyle/>
                    <a:p>
                      <a:pPr>
                        <a:defRPr sz="1100" b="0">
                          <a:solidFill>
                            <a:srgbClr val="000000"/>
                          </a:solidFill>
                          <a:latin typeface="Poppins"/>
                        </a:defRPr>
                      </a:pPr>
                      <a:r>
                        <a:t>          5.5. Market Ecosystem</a:t>
                      </a:r>
                    </a:p>
                  </a:txBody>
                  <a:tcPr>
                    <a:noFill/>
                    <a:lnL>
                      <a:noFill/>
                    </a:lnL>
                    <a:lnR>
                      <a:noFill/>
                    </a:lnR>
                    <a:lnT>
                      <a:noFill/>
                    </a:lnT>
                    <a:lnB>
                      <a:noFill/>
                    </a:lnB>
                  </a:tcPr>
                </a:tc>
              </a:tr>
              <a:tr h="322729">
                <a:tc>
                  <a:txBody>
                    <a:bodyPr/>
                    <a:lstStyle/>
                    <a:p>
                      <a:pPr>
                        <a:defRPr sz="1100" b="0">
                          <a:solidFill>
                            <a:srgbClr val="000000"/>
                          </a:solidFill>
                          <a:latin typeface="Poppins"/>
                        </a:defRPr>
                      </a:pPr>
                      <a:r>
                        <a:t>          4.1. Macro-Economic Indicators​</a:t>
                      </a:r>
                    </a:p>
                  </a:txBody>
                  <a:tcPr>
                    <a:noFill/>
                    <a:lnL>
                      <a:noFill/>
                    </a:lnL>
                    <a:lnR>
                      <a:noFill/>
                    </a:lnR>
                    <a:lnT>
                      <a:noFill/>
                    </a:lnT>
                    <a:lnB>
                      <a:noFill/>
                    </a:lnB>
                  </a:tcPr>
                </a:tc>
                <a:tc>
                  <a:txBody>
                    <a:bodyPr/>
                    <a:lstStyle/>
                    <a:p>
                      <a:pPr>
                        <a:defRPr sz="1100" b="0">
                          <a:solidFill>
                            <a:srgbClr val="000000"/>
                          </a:solidFill>
                          <a:latin typeface="Poppins"/>
                        </a:defRPr>
                      </a:pPr>
                      <a:r>
                        <a:t>          5.6. PESTEL Analysis</a:t>
                      </a:r>
                    </a:p>
                  </a:txBody>
                  <a:tcPr>
                    <a:noFill/>
                    <a:lnL>
                      <a:noFill/>
                    </a:lnL>
                    <a:lnR>
                      <a:noFill/>
                    </a:lnR>
                    <a:lnT>
                      <a:noFill/>
                    </a:lnT>
                    <a:lnB>
                      <a:noFill/>
                    </a:lnB>
                  </a:tcPr>
                </a:tc>
              </a:tr>
              <a:tr h="322729">
                <a:tc>
                  <a:txBody>
                    <a:bodyPr/>
                    <a:lstStyle/>
                    <a:p>
                      <a:pPr>
                        <a:defRPr sz="1100" b="0">
                          <a:solidFill>
                            <a:srgbClr val="000000"/>
                          </a:solidFill>
                          <a:latin typeface="Poppins"/>
                        </a:defRPr>
                      </a:pPr>
                      <a:r>
                        <a:t>          4.2. Drivers &amp; Opportunities</a:t>
                      </a:r>
                    </a:p>
                  </a:txBody>
                  <a:tcPr>
                    <a:noFill/>
                    <a:lnL>
                      <a:noFill/>
                    </a:lnL>
                    <a:lnR>
                      <a:noFill/>
                    </a:lnR>
                    <a:lnT>
                      <a:noFill/>
                    </a:lnT>
                    <a:lnB>
                      <a:noFill/>
                    </a:lnB>
                  </a:tcPr>
                </a:tc>
                <a:tc>
                  <a:txBody>
                    <a:bodyPr/>
                    <a:lstStyle/>
                    <a:p>
                      <a:pPr>
                        <a:defRPr sz="1100" b="0">
                          <a:solidFill>
                            <a:srgbClr val="000000"/>
                          </a:solidFill>
                          <a:latin typeface="Poppins"/>
                        </a:defRPr>
                      </a:pPr>
                      <a:r>
                        <a:t>          5.7. Pricing Analysis</a:t>
                      </a:r>
                    </a:p>
                  </a:txBody>
                  <a:tcPr>
                    <a:noFill/>
                    <a:lnL>
                      <a:noFill/>
                    </a:lnL>
                    <a:lnR>
                      <a:noFill/>
                    </a:lnR>
                    <a:lnT>
                      <a:noFill/>
                    </a:lnT>
                    <a:lnB>
                      <a:noFill/>
                    </a:lnB>
                  </a:tcPr>
                </a:tc>
              </a:tr>
              <a:tr h="322729">
                <a:tc>
                  <a:txBody>
                    <a:bodyPr/>
                    <a:lstStyle/>
                    <a:p>
                      <a:pPr>
                        <a:defRPr sz="1100" b="0">
                          <a:solidFill>
                            <a:srgbClr val="000000"/>
                          </a:solidFill>
                          <a:latin typeface="Poppins"/>
                        </a:defRPr>
                      </a:pPr>
                      <a:r>
                        <a:t>          4.3. Restraints &amp; Challenges</a:t>
                      </a:r>
                    </a:p>
                  </a:txBody>
                  <a:tcPr>
                    <a:noFill/>
                    <a:lnL>
                      <a:noFill/>
                    </a:lnL>
                    <a:lnR>
                      <a:noFill/>
                    </a:lnR>
                    <a:lnT>
                      <a:noFill/>
                    </a:lnT>
                    <a:lnB>
                      <a:noFill/>
                    </a:lnB>
                  </a:tcPr>
                </a:tc>
                <a:tc>
                  <a:txBody>
                    <a:bodyPr/>
                    <a:lstStyle/>
                    <a:p>
                      <a:pPr>
                        <a:defRPr sz="1100" b="0">
                          <a:solidFill>
                            <a:srgbClr val="000000"/>
                          </a:solidFill>
                          <a:latin typeface="Poppins"/>
                        </a:defRPr>
                      </a:pPr>
                      <a:r>
                        <a:t>          5.8. Regulatory Landscape</a:t>
                      </a:r>
                    </a:p>
                  </a:txBody>
                  <a:tcPr>
                    <a:noFill/>
                    <a:lnL>
                      <a:noFill/>
                    </a:lnL>
                    <a:lnR>
                      <a:noFill/>
                    </a:lnR>
                    <a:lnT>
                      <a:noFill/>
                    </a:lnT>
                    <a:lnB>
                      <a:noFill/>
                    </a:lnB>
                  </a:tcPr>
                </a:tc>
              </a:tr>
              <a:tr h="322736">
                <a:tc>
                  <a:txBody>
                    <a:bodyPr/>
                    <a:lstStyle/>
                    <a:p>
                      <a:pPr>
                        <a:defRPr sz="1100" b="0">
                          <a:solidFill>
                            <a:srgbClr val="000000"/>
                          </a:solidFill>
                          <a:latin typeface="Poppins"/>
                        </a:defRPr>
                      </a:pPr>
                      <a:r>
                        <a:t>          4.4. Supply Side Trends</a:t>
                      </a:r>
                    </a:p>
                  </a:txBody>
                  <a:tcPr>
                    <a:noFill/>
                    <a:lnL>
                      <a:noFill/>
                    </a:lnL>
                    <a:lnR>
                      <a:noFill/>
                    </a:lnR>
                    <a:lnT>
                      <a:noFill/>
                    </a:lnT>
                    <a:lnB>
                      <a:noFill/>
                    </a:lnB>
                  </a:tcPr>
                </a:tc>
                <a:tc>
                  <a:txBody>
                    <a:bodyPr/>
                    <a:lstStyle/>
                    <a:p>
                      <a:pPr>
                        <a:defRPr sz="1100" b="0">
                          <a:solidFill>
                            <a:srgbClr val="000000"/>
                          </a:solidFill>
                          <a:latin typeface="Poppins"/>
                        </a:defRPr>
                      </a:pPr>
                      <a:r>
                        <a:t>          5.9. Customer &amp; Buying Criteria Analysis</a:t>
                      </a:r>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9002172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95EA9B-FDCE-F1E9-B60D-8893AF4E659F}"/>
            </a:ext>
          </a:extLst>
        </p:cNvPr>
        <p:cNvGrpSpPr/>
        <p:nvPr/>
      </p:nvGrpSpPr>
      <p:grpSpPr>
        <a:xfrm>
          <a:off x="0" y="0"/>
          <a:ext cx="0" cy="0"/>
          <a:chOff x="0" y="0"/>
          <a:chExt cx="0" cy="0"/>
        </a:xfrm>
      </p:grpSpPr>
      <p:pic>
        <p:nvPicPr>
          <p:cNvPr id="1026" name="Picture 2">
            <a:extLst>
              <a:ext uri="{FF2B5EF4-FFF2-40B4-BE49-F238E27FC236}">
                <a16:creationId xmlns:a16="http://schemas.microsoft.com/office/drawing/2014/main" id="{8DB963FD-4EFB-C0F5-6F76-3A31B30654E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A9AEAE8B-4262-6D96-30E2-0298E8903952}"/>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 name="Title 1">
            <a:extLst>
              <a:ext uri="{FF2B5EF4-FFF2-40B4-BE49-F238E27FC236}">
                <a16:creationId xmlns:a16="http://schemas.microsoft.com/office/drawing/2014/main" id="{6B997DE8-7A45-F633-2FA7-FB07DB3AA963}"/>
              </a:ext>
            </a:extLst>
          </p:cNvPr>
          <p:cNvSpPr>
            <a:spLocks noGrp="1"/>
          </p:cNvSpPr>
          <p:nvPr>
            <p:ph type="title"/>
          </p:nvPr>
        </p:nvSpPr>
        <p:spPr>
          <a:xfrm>
            <a:off x="1690740" y="495299"/>
            <a:ext cx="884848" cy="5867400"/>
          </a:xfrm>
        </p:spPr>
        <p:txBody>
          <a:bodyPr vert="vert270">
            <a:normAutofit/>
          </a:bodyPr>
          <a:lstStyle/>
          <a:p>
            <a:pPr algn="ctr"/>
            <a:r>
              <a:rPr lang="en-IN" sz="4400" dirty="0">
                <a:solidFill>
                  <a:schemeClr val="bg1"/>
                </a:solidFill>
              </a:rPr>
              <a:t>TABLE OF CONTENTS</a:t>
            </a:r>
          </a:p>
        </p:txBody>
      </p:sp>
      <p:graphicFrame>
        <p:nvGraphicFramePr>
          <p:cNvPr id="1027" name="Table 1026"/>
          <p:cNvGraphicFramePr>
            <a:graphicFrameLocks noGrp="1"/>
          </p:cNvGraphicFramePr>
          <p:nvPr/>
        </p:nvGraphicFramePr>
        <p:xfrm>
          <a:off x="2560320" y="457200"/>
          <a:ext cx="9144000" cy="5486400"/>
        </p:xfrm>
        <a:graphic>
          <a:graphicData uri="http://schemas.openxmlformats.org/drawingml/2006/table">
            <a:tbl>
              <a:tblPr firstRow="1" bandRow="1">
                <a:tableStyleId>{5C22544A-7EE6-4342-B048-85BDC9FD1C3A}</a:tableStyleId>
              </a:tblPr>
              <a:tblGrid>
                <a:gridCol w="4572000"/>
                <a:gridCol w="4572000"/>
              </a:tblGrid>
              <a:tr h="322729">
                <a:tc>
                  <a:txBody>
                    <a:bodyPr/>
                    <a:lstStyle/>
                    <a:p>
                      <a:pPr>
                        <a:defRPr sz="1100" b="0">
                          <a:solidFill>
                            <a:srgbClr val="000000"/>
                          </a:solidFill>
                          <a:latin typeface="Poppins"/>
                        </a:defRPr>
                      </a:pPr>
                      <a:r>
                        <a:t>          5.10. Raw material Analysis</a:t>
                      </a:r>
                    </a:p>
                  </a:txBody>
                  <a:tcPr>
                    <a:noFill/>
                    <a:lnL>
                      <a:noFill/>
                    </a:lnL>
                    <a:lnR>
                      <a:noFill/>
                    </a:lnR>
                    <a:lnT>
                      <a:noFill/>
                    </a:lnT>
                    <a:lnB>
                      <a:noFill/>
                    </a:lnB>
                  </a:tcPr>
                </a:tc>
                <a:tc>
                  <a:txBody>
                    <a:bodyPr/>
                    <a:lstStyle/>
                    <a:p>
                      <a:pPr>
                        <a:defRPr sz="1100" b="0">
                          <a:solidFill>
                            <a:srgbClr val="000000"/>
                          </a:solidFill>
                          <a:latin typeface="Poppins"/>
                        </a:defRPr>
                      </a:pPr>
                      <a:r>
                        <a:t>          10.1. Direct Booking (Airport Counters)</a:t>
                      </a:r>
                    </a:p>
                  </a:txBody>
                  <a:tcPr>
                    <a:noFill/>
                    <a:lnL>
                      <a:noFill/>
                    </a:lnL>
                    <a:lnR>
                      <a:noFill/>
                    </a:lnR>
                    <a:lnT>
                      <a:noFill/>
                    </a:lnT>
                    <a:lnB>
                      <a:noFill/>
                    </a:lnB>
                  </a:tcPr>
                </a:tc>
              </a:tr>
              <a:tr h="322729">
                <a:tc>
                  <a:txBody>
                    <a:bodyPr/>
                    <a:lstStyle/>
                    <a:p>
                      <a:pPr>
                        <a:defRPr sz="1100" b="1">
                          <a:solidFill>
                            <a:srgbClr val="7030A0"/>
                          </a:solidFill>
                          <a:latin typeface="Poppins"/>
                        </a:defRPr>
                      </a:pPr>
                      <a:r>
                        <a:t>6. Global Airport Sleeping Pods Market Size by Product Type (2019-2032)</a:t>
                      </a:r>
                    </a:p>
                  </a:txBody>
                  <a:tcPr>
                    <a:noFill/>
                    <a:lnL>
                      <a:noFill/>
                    </a:lnL>
                    <a:lnR>
                      <a:noFill/>
                    </a:lnR>
                    <a:lnT>
                      <a:noFill/>
                    </a:lnT>
                    <a:lnB>
                      <a:noFill/>
                    </a:lnB>
                  </a:tcPr>
                </a:tc>
                <a:tc>
                  <a:txBody>
                    <a:bodyPr/>
                    <a:lstStyle/>
                    <a:p>
                      <a:pPr>
                        <a:defRPr sz="1100" b="0">
                          <a:solidFill>
                            <a:srgbClr val="000000"/>
                          </a:solidFill>
                          <a:latin typeface="Poppins"/>
                        </a:defRPr>
                      </a:pPr>
                      <a:r>
                        <a:t>          10.2. Online Travel Agencies (OTAs)</a:t>
                      </a:r>
                    </a:p>
                  </a:txBody>
                  <a:tcPr>
                    <a:noFill/>
                    <a:lnL>
                      <a:noFill/>
                    </a:lnL>
                    <a:lnR>
                      <a:noFill/>
                    </a:lnR>
                    <a:lnT>
                      <a:noFill/>
                    </a:lnT>
                    <a:lnB>
                      <a:noFill/>
                    </a:lnB>
                  </a:tcPr>
                </a:tc>
              </a:tr>
              <a:tr h="322729">
                <a:tc>
                  <a:txBody>
                    <a:bodyPr/>
                    <a:lstStyle/>
                    <a:p>
                      <a:pPr>
                        <a:defRPr sz="1100" b="0">
                          <a:solidFill>
                            <a:srgbClr val="000000"/>
                          </a:solidFill>
                          <a:latin typeface="Poppins"/>
                        </a:defRPr>
                      </a:pPr>
                      <a:r>
                        <a:t>          6.1. Single Occupancy Pods</a:t>
                      </a:r>
                    </a:p>
                  </a:txBody>
                  <a:tcPr>
                    <a:noFill/>
                    <a:lnL>
                      <a:noFill/>
                    </a:lnL>
                    <a:lnR>
                      <a:noFill/>
                    </a:lnR>
                    <a:lnT>
                      <a:noFill/>
                    </a:lnT>
                    <a:lnB>
                      <a:noFill/>
                    </a:lnB>
                  </a:tcPr>
                </a:tc>
                <a:tc>
                  <a:txBody>
                    <a:bodyPr/>
                    <a:lstStyle/>
                    <a:p>
                      <a:pPr>
                        <a:defRPr sz="1100" b="0">
                          <a:solidFill>
                            <a:srgbClr val="000000"/>
                          </a:solidFill>
                          <a:latin typeface="Poppins"/>
                        </a:defRPr>
                      </a:pPr>
                      <a:r>
                        <a:t>          10.3. Mobile Apps</a:t>
                      </a:r>
                    </a:p>
                  </a:txBody>
                  <a:tcPr>
                    <a:noFill/>
                    <a:lnL>
                      <a:noFill/>
                    </a:lnL>
                    <a:lnR>
                      <a:noFill/>
                    </a:lnR>
                    <a:lnT>
                      <a:noFill/>
                    </a:lnT>
                    <a:lnB>
                      <a:noFill/>
                    </a:lnB>
                  </a:tcPr>
                </a:tc>
              </a:tr>
              <a:tr h="322729">
                <a:tc>
                  <a:txBody>
                    <a:bodyPr/>
                    <a:lstStyle/>
                    <a:p>
                      <a:pPr>
                        <a:defRPr sz="1100" b="0">
                          <a:solidFill>
                            <a:srgbClr val="000000"/>
                          </a:solidFill>
                          <a:latin typeface="Poppins"/>
                        </a:defRPr>
                      </a:pPr>
                      <a:r>
                        <a:t>          6.2. Double Occupancy Pods</a:t>
                      </a:r>
                    </a:p>
                  </a:txBody>
                  <a:tcPr>
                    <a:noFill/>
                    <a:lnL>
                      <a:noFill/>
                    </a:lnL>
                    <a:lnR>
                      <a:noFill/>
                    </a:lnR>
                    <a:lnT>
                      <a:noFill/>
                    </a:lnT>
                    <a:lnB>
                      <a:noFill/>
                    </a:lnB>
                  </a:tcPr>
                </a:tc>
                <a:tc>
                  <a:txBody>
                    <a:bodyPr/>
                    <a:lstStyle/>
                    <a:p>
                      <a:pPr>
                        <a:defRPr sz="1100" b="0">
                          <a:solidFill>
                            <a:srgbClr val="000000"/>
                          </a:solidFill>
                          <a:latin typeface="Poppins"/>
                        </a:defRPr>
                      </a:pPr>
                      <a:r>
                        <a:t>          10.4. Others</a:t>
                      </a:r>
                    </a:p>
                  </a:txBody>
                  <a:tcPr>
                    <a:noFill/>
                    <a:lnL>
                      <a:noFill/>
                    </a:lnL>
                    <a:lnR>
                      <a:noFill/>
                    </a:lnR>
                    <a:lnT>
                      <a:noFill/>
                    </a:lnT>
                    <a:lnB>
                      <a:noFill/>
                    </a:lnB>
                  </a:tcPr>
                </a:tc>
              </a:tr>
              <a:tr h="322729">
                <a:tc>
                  <a:txBody>
                    <a:bodyPr/>
                    <a:lstStyle/>
                    <a:p>
                      <a:pPr>
                        <a:defRPr sz="1100" b="0">
                          <a:solidFill>
                            <a:srgbClr val="000000"/>
                          </a:solidFill>
                          <a:latin typeface="Poppins"/>
                        </a:defRPr>
                      </a:pPr>
                      <a:r>
                        <a:t>          6.3. Nap Capsules</a:t>
                      </a:r>
                    </a:p>
                  </a:txBody>
                  <a:tcPr>
                    <a:noFill/>
                    <a:lnL>
                      <a:noFill/>
                    </a:lnL>
                    <a:lnR>
                      <a:noFill/>
                    </a:lnR>
                    <a:lnT>
                      <a:noFill/>
                    </a:lnT>
                    <a:lnB>
                      <a:noFill/>
                    </a:lnB>
                  </a:tcPr>
                </a:tc>
                <a:tc>
                  <a:txBody>
                    <a:bodyPr/>
                    <a:lstStyle/>
                    <a:p>
                      <a:pPr>
                        <a:defRPr sz="1100" b="1">
                          <a:solidFill>
                            <a:srgbClr val="7030A0"/>
                          </a:solidFill>
                          <a:latin typeface="Poppins"/>
                        </a:defRPr>
                      </a:pPr>
                      <a:r>
                        <a:t>11. Global Global Airport Sleeping Pods Market Size by Region (2019-2032)</a:t>
                      </a:r>
                    </a:p>
                  </a:txBody>
                  <a:tcPr>
                    <a:noFill/>
                    <a:lnL>
                      <a:noFill/>
                    </a:lnL>
                    <a:lnR>
                      <a:noFill/>
                    </a:lnR>
                    <a:lnT>
                      <a:noFill/>
                    </a:lnT>
                    <a:lnB>
                      <a:noFill/>
                    </a:lnB>
                  </a:tcPr>
                </a:tc>
              </a:tr>
              <a:tr h="322729">
                <a:tc>
                  <a:txBody>
                    <a:bodyPr/>
                    <a:lstStyle/>
                    <a:p>
                      <a:pPr>
                        <a:defRPr sz="1100" b="0">
                          <a:solidFill>
                            <a:srgbClr val="000000"/>
                          </a:solidFill>
                          <a:latin typeface="Poppins"/>
                        </a:defRPr>
                      </a:pPr>
                      <a:r>
                        <a:t>          6.4. Luxury Sleeping Pods</a:t>
                      </a:r>
                    </a:p>
                  </a:txBody>
                  <a:tcPr>
                    <a:noFill/>
                    <a:lnL>
                      <a:noFill/>
                    </a:lnL>
                    <a:lnR>
                      <a:noFill/>
                    </a:lnR>
                    <a:lnT>
                      <a:noFill/>
                    </a:lnT>
                    <a:lnB>
                      <a:noFill/>
                    </a:lnB>
                  </a:tcPr>
                </a:tc>
                <a:tc>
                  <a:txBody>
                    <a:bodyPr/>
                    <a:lstStyle/>
                    <a:p>
                      <a:pPr>
                        <a:defRPr sz="1100" b="0">
                          <a:solidFill>
                            <a:srgbClr val="000000"/>
                          </a:solidFill>
                          <a:latin typeface="Poppins"/>
                        </a:defRPr>
                      </a:pPr>
                      <a:r>
                        <a:t>          11.1. North America (By Product Type, By Airports, By By Ownership Model, By End User, By Sales Channel)</a:t>
                      </a:r>
                    </a:p>
                  </a:txBody>
                  <a:tcPr>
                    <a:noFill/>
                    <a:lnL>
                      <a:noFill/>
                    </a:lnL>
                    <a:lnR>
                      <a:noFill/>
                    </a:lnR>
                    <a:lnT>
                      <a:noFill/>
                    </a:lnT>
                    <a:lnB>
                      <a:noFill/>
                    </a:lnB>
                  </a:tcPr>
                </a:tc>
              </a:tr>
              <a:tr h="322729">
                <a:tc>
                  <a:txBody>
                    <a:bodyPr/>
                    <a:lstStyle/>
                    <a:p>
                      <a:pPr>
                        <a:defRPr sz="1100" b="1">
                          <a:solidFill>
                            <a:srgbClr val="7030A0"/>
                          </a:solidFill>
                          <a:latin typeface="Poppins"/>
                        </a:defRPr>
                      </a:pPr>
                      <a:r>
                        <a:t>7. Global Airport Sleeping Pods Market Size by Airports (2019-2032)</a:t>
                      </a:r>
                    </a:p>
                  </a:txBody>
                  <a:tcPr>
                    <a:noFill/>
                    <a:lnL>
                      <a:noFill/>
                    </a:lnL>
                    <a:lnR>
                      <a:noFill/>
                    </a:lnR>
                    <a:lnT>
                      <a:noFill/>
                    </a:lnT>
                    <a:lnB>
                      <a:noFill/>
                    </a:lnB>
                  </a:tcPr>
                </a:tc>
                <a:tc>
                  <a:txBody>
                    <a:bodyPr/>
                    <a:lstStyle/>
                    <a:p>
                      <a:pPr>
                        <a:defRPr sz="1100" b="0">
                          <a:solidFill>
                            <a:srgbClr val="000000"/>
                          </a:solidFill>
                          <a:latin typeface="Poppins"/>
                        </a:defRPr>
                      </a:pPr>
                      <a:r>
                        <a:t>                    11.1.1. US</a:t>
                      </a:r>
                    </a:p>
                  </a:txBody>
                  <a:tcPr>
                    <a:noFill/>
                    <a:lnL>
                      <a:noFill/>
                    </a:lnL>
                    <a:lnR>
                      <a:noFill/>
                    </a:lnR>
                    <a:lnT>
                      <a:noFill/>
                    </a:lnT>
                    <a:lnB>
                      <a:noFill/>
                    </a:lnB>
                  </a:tcPr>
                </a:tc>
              </a:tr>
              <a:tr h="322729">
                <a:tc>
                  <a:txBody>
                    <a:bodyPr/>
                    <a:lstStyle/>
                    <a:p>
                      <a:pPr>
                        <a:defRPr sz="1100" b="0">
                          <a:solidFill>
                            <a:srgbClr val="000000"/>
                          </a:solidFill>
                          <a:latin typeface="Poppins"/>
                        </a:defRPr>
                      </a:pPr>
                      <a:r>
                        <a:t>          7.1. International</a:t>
                      </a:r>
                    </a:p>
                  </a:txBody>
                  <a:tcPr>
                    <a:noFill/>
                    <a:lnL>
                      <a:noFill/>
                    </a:lnL>
                    <a:lnR>
                      <a:noFill/>
                    </a:lnR>
                    <a:lnT>
                      <a:noFill/>
                    </a:lnT>
                    <a:lnB>
                      <a:noFill/>
                    </a:lnB>
                  </a:tcPr>
                </a:tc>
                <a:tc>
                  <a:txBody>
                    <a:bodyPr/>
                    <a:lstStyle/>
                    <a:p>
                      <a:pPr>
                        <a:defRPr sz="1100" b="0">
                          <a:solidFill>
                            <a:srgbClr val="000000"/>
                          </a:solidFill>
                          <a:latin typeface="Poppins"/>
                        </a:defRPr>
                      </a:pPr>
                      <a:r>
                        <a:t>                    11.1.2. Canada</a:t>
                      </a:r>
                    </a:p>
                  </a:txBody>
                  <a:tcPr>
                    <a:noFill/>
                    <a:lnL>
                      <a:noFill/>
                    </a:lnL>
                    <a:lnR>
                      <a:noFill/>
                    </a:lnR>
                    <a:lnT>
                      <a:noFill/>
                    </a:lnT>
                    <a:lnB>
                      <a:noFill/>
                    </a:lnB>
                  </a:tcPr>
                </a:tc>
              </a:tr>
              <a:tr h="322729">
                <a:tc>
                  <a:txBody>
                    <a:bodyPr/>
                    <a:lstStyle/>
                    <a:p>
                      <a:pPr>
                        <a:defRPr sz="1100" b="0">
                          <a:solidFill>
                            <a:srgbClr val="000000"/>
                          </a:solidFill>
                          <a:latin typeface="Poppins"/>
                        </a:defRPr>
                      </a:pPr>
                      <a:r>
                        <a:t>          7.2. Domestic</a:t>
                      </a:r>
                    </a:p>
                  </a:txBody>
                  <a:tcPr>
                    <a:noFill/>
                    <a:lnL>
                      <a:noFill/>
                    </a:lnL>
                    <a:lnR>
                      <a:noFill/>
                    </a:lnR>
                    <a:lnT>
                      <a:noFill/>
                    </a:lnT>
                    <a:lnB>
                      <a:noFill/>
                    </a:lnB>
                  </a:tcPr>
                </a:tc>
                <a:tc>
                  <a:txBody>
                    <a:bodyPr/>
                    <a:lstStyle/>
                    <a:p>
                      <a:pPr>
                        <a:defRPr sz="1100" b="0">
                          <a:solidFill>
                            <a:srgbClr val="000000"/>
                          </a:solidFill>
                          <a:latin typeface="Poppins"/>
                        </a:defRPr>
                      </a:pPr>
                      <a:r>
                        <a:t>          11.2. Europe (By Product Type, By Airports, By By Ownership Model, By End User, By Sales Channel)</a:t>
                      </a:r>
                    </a:p>
                  </a:txBody>
                  <a:tcPr>
                    <a:noFill/>
                    <a:lnL>
                      <a:noFill/>
                    </a:lnL>
                    <a:lnR>
                      <a:noFill/>
                    </a:lnR>
                    <a:lnT>
                      <a:noFill/>
                    </a:lnT>
                    <a:lnB>
                      <a:noFill/>
                    </a:lnB>
                  </a:tcPr>
                </a:tc>
              </a:tr>
              <a:tr h="322729">
                <a:tc>
                  <a:txBody>
                    <a:bodyPr/>
                    <a:lstStyle/>
                    <a:p>
                      <a:pPr>
                        <a:defRPr sz="1100" b="1">
                          <a:solidFill>
                            <a:srgbClr val="7030A0"/>
                          </a:solidFill>
                          <a:latin typeface="Poppins"/>
                        </a:defRPr>
                      </a:pPr>
                      <a:r>
                        <a:t>8. Global Airport Sleeping Pods Market Size by By Ownership Model (2019-2032)</a:t>
                      </a:r>
                    </a:p>
                  </a:txBody>
                  <a:tcPr>
                    <a:noFill/>
                    <a:lnL>
                      <a:noFill/>
                    </a:lnL>
                    <a:lnR>
                      <a:noFill/>
                    </a:lnR>
                    <a:lnT>
                      <a:noFill/>
                    </a:lnT>
                    <a:lnB>
                      <a:noFill/>
                    </a:lnB>
                  </a:tcPr>
                </a:tc>
                <a:tc>
                  <a:txBody>
                    <a:bodyPr/>
                    <a:lstStyle/>
                    <a:p>
                      <a:pPr>
                        <a:defRPr sz="1100" b="0">
                          <a:solidFill>
                            <a:srgbClr val="000000"/>
                          </a:solidFill>
                          <a:latin typeface="Poppins"/>
                        </a:defRPr>
                      </a:pPr>
                      <a:r>
                        <a:t>                    11.2.1. UK</a:t>
                      </a:r>
                    </a:p>
                  </a:txBody>
                  <a:tcPr>
                    <a:noFill/>
                    <a:lnL>
                      <a:noFill/>
                    </a:lnL>
                    <a:lnR>
                      <a:noFill/>
                    </a:lnR>
                    <a:lnT>
                      <a:noFill/>
                    </a:lnT>
                    <a:lnB>
                      <a:noFill/>
                    </a:lnB>
                  </a:tcPr>
                </a:tc>
              </a:tr>
              <a:tr h="322729">
                <a:tc>
                  <a:txBody>
                    <a:bodyPr/>
                    <a:lstStyle/>
                    <a:p>
                      <a:pPr>
                        <a:defRPr sz="1100" b="0">
                          <a:solidFill>
                            <a:srgbClr val="000000"/>
                          </a:solidFill>
                          <a:latin typeface="Poppins"/>
                        </a:defRPr>
                      </a:pPr>
                      <a:r>
                        <a:t>          8.1. Airport-Owned</a:t>
                      </a:r>
                    </a:p>
                  </a:txBody>
                  <a:tcPr>
                    <a:noFill/>
                    <a:lnL>
                      <a:noFill/>
                    </a:lnL>
                    <a:lnR>
                      <a:noFill/>
                    </a:lnR>
                    <a:lnT>
                      <a:noFill/>
                    </a:lnT>
                    <a:lnB>
                      <a:noFill/>
                    </a:lnB>
                  </a:tcPr>
                </a:tc>
                <a:tc>
                  <a:txBody>
                    <a:bodyPr/>
                    <a:lstStyle/>
                    <a:p>
                      <a:pPr>
                        <a:defRPr sz="1100" b="0">
                          <a:solidFill>
                            <a:srgbClr val="000000"/>
                          </a:solidFill>
                          <a:latin typeface="Poppins"/>
                        </a:defRPr>
                      </a:pPr>
                      <a:r>
                        <a:t>                    11.2.2. Germany</a:t>
                      </a:r>
                    </a:p>
                  </a:txBody>
                  <a:tcPr>
                    <a:noFill/>
                    <a:lnL>
                      <a:noFill/>
                    </a:lnL>
                    <a:lnR>
                      <a:noFill/>
                    </a:lnR>
                    <a:lnT>
                      <a:noFill/>
                    </a:lnT>
                    <a:lnB>
                      <a:noFill/>
                    </a:lnB>
                  </a:tcPr>
                </a:tc>
              </a:tr>
              <a:tr h="322729">
                <a:tc>
                  <a:txBody>
                    <a:bodyPr/>
                    <a:lstStyle/>
                    <a:p>
                      <a:pPr>
                        <a:defRPr sz="1100" b="0">
                          <a:solidFill>
                            <a:srgbClr val="000000"/>
                          </a:solidFill>
                          <a:latin typeface="Poppins"/>
                        </a:defRPr>
                      </a:pPr>
                      <a:r>
                        <a:t>          8.2. Privately-Owned (Third-Party Operators)</a:t>
                      </a:r>
                    </a:p>
                  </a:txBody>
                  <a:tcPr>
                    <a:noFill/>
                    <a:lnL>
                      <a:noFill/>
                    </a:lnL>
                    <a:lnR>
                      <a:noFill/>
                    </a:lnR>
                    <a:lnT>
                      <a:noFill/>
                    </a:lnT>
                    <a:lnB>
                      <a:noFill/>
                    </a:lnB>
                  </a:tcPr>
                </a:tc>
                <a:tc>
                  <a:txBody>
                    <a:bodyPr/>
                    <a:lstStyle/>
                    <a:p>
                      <a:pPr>
                        <a:defRPr sz="1100" b="0">
                          <a:solidFill>
                            <a:srgbClr val="000000"/>
                          </a:solidFill>
                          <a:latin typeface="Poppins"/>
                        </a:defRPr>
                      </a:pPr>
                      <a:r>
                        <a:t>                    11.2.3. Spain</a:t>
                      </a:r>
                    </a:p>
                  </a:txBody>
                  <a:tcPr>
                    <a:noFill/>
                    <a:lnL>
                      <a:noFill/>
                    </a:lnL>
                    <a:lnR>
                      <a:noFill/>
                    </a:lnR>
                    <a:lnT>
                      <a:noFill/>
                    </a:lnT>
                    <a:lnB>
                      <a:noFill/>
                    </a:lnB>
                  </a:tcPr>
                </a:tc>
              </a:tr>
              <a:tr h="322729">
                <a:tc>
                  <a:txBody>
                    <a:bodyPr/>
                    <a:lstStyle/>
                    <a:p>
                      <a:pPr>
                        <a:defRPr sz="1100" b="0">
                          <a:solidFill>
                            <a:srgbClr val="000000"/>
                          </a:solidFill>
                          <a:latin typeface="Poppins"/>
                        </a:defRPr>
                      </a:pPr>
                      <a:r>
                        <a:t>          8.3. Franchised</a:t>
                      </a:r>
                    </a:p>
                  </a:txBody>
                  <a:tcPr>
                    <a:noFill/>
                    <a:lnL>
                      <a:noFill/>
                    </a:lnL>
                    <a:lnR>
                      <a:noFill/>
                    </a:lnR>
                    <a:lnT>
                      <a:noFill/>
                    </a:lnT>
                    <a:lnB>
                      <a:noFill/>
                    </a:lnB>
                  </a:tcPr>
                </a:tc>
                <a:tc>
                  <a:txBody>
                    <a:bodyPr/>
                    <a:lstStyle/>
                    <a:p>
                      <a:pPr>
                        <a:defRPr sz="1100" b="0">
                          <a:solidFill>
                            <a:srgbClr val="000000"/>
                          </a:solidFill>
                          <a:latin typeface="Poppins"/>
                        </a:defRPr>
                      </a:pPr>
                      <a:r>
                        <a:t>                    11.2.4. France</a:t>
                      </a:r>
                    </a:p>
                  </a:txBody>
                  <a:tcPr>
                    <a:noFill/>
                    <a:lnL>
                      <a:noFill/>
                    </a:lnL>
                    <a:lnR>
                      <a:noFill/>
                    </a:lnR>
                    <a:lnT>
                      <a:noFill/>
                    </a:lnT>
                    <a:lnB>
                      <a:noFill/>
                    </a:lnB>
                  </a:tcPr>
                </a:tc>
              </a:tr>
              <a:tr h="322729">
                <a:tc>
                  <a:txBody>
                    <a:bodyPr/>
                    <a:lstStyle/>
                    <a:p>
                      <a:pPr>
                        <a:defRPr sz="1100" b="1">
                          <a:solidFill>
                            <a:srgbClr val="7030A0"/>
                          </a:solidFill>
                          <a:latin typeface="Poppins"/>
                        </a:defRPr>
                      </a:pPr>
                      <a:r>
                        <a:t>9. Global Airport Sleeping Pods Market Size by End User (2019-2032)</a:t>
                      </a:r>
                    </a:p>
                  </a:txBody>
                  <a:tcPr>
                    <a:noFill/>
                    <a:lnL>
                      <a:noFill/>
                    </a:lnL>
                    <a:lnR>
                      <a:noFill/>
                    </a:lnR>
                    <a:lnT>
                      <a:noFill/>
                    </a:lnT>
                    <a:lnB>
                      <a:noFill/>
                    </a:lnB>
                  </a:tcPr>
                </a:tc>
                <a:tc>
                  <a:txBody>
                    <a:bodyPr/>
                    <a:lstStyle/>
                    <a:p>
                      <a:pPr>
                        <a:defRPr sz="1100" b="0">
                          <a:solidFill>
                            <a:srgbClr val="000000"/>
                          </a:solidFill>
                          <a:latin typeface="Poppins"/>
                        </a:defRPr>
                      </a:pPr>
                      <a:r>
                        <a:t>                    11.2.5. Italy</a:t>
                      </a:r>
                    </a:p>
                  </a:txBody>
                  <a:tcPr>
                    <a:noFill/>
                    <a:lnL>
                      <a:noFill/>
                    </a:lnL>
                    <a:lnR>
                      <a:noFill/>
                    </a:lnR>
                    <a:lnT>
                      <a:noFill/>
                    </a:lnT>
                    <a:lnB>
                      <a:noFill/>
                    </a:lnB>
                  </a:tcPr>
                </a:tc>
              </a:tr>
              <a:tr h="322729">
                <a:tc>
                  <a:txBody>
                    <a:bodyPr/>
                    <a:lstStyle/>
                    <a:p>
                      <a:pPr>
                        <a:defRPr sz="1100" b="0">
                          <a:solidFill>
                            <a:srgbClr val="000000"/>
                          </a:solidFill>
                          <a:latin typeface="Poppins"/>
                        </a:defRPr>
                      </a:pPr>
                      <a:r>
                        <a:t>          9.1. Kids</a:t>
                      </a:r>
                    </a:p>
                  </a:txBody>
                  <a:tcPr>
                    <a:noFill/>
                    <a:lnL>
                      <a:noFill/>
                    </a:lnL>
                    <a:lnR>
                      <a:noFill/>
                    </a:lnR>
                    <a:lnT>
                      <a:noFill/>
                    </a:lnT>
                    <a:lnB>
                      <a:noFill/>
                    </a:lnB>
                  </a:tcPr>
                </a:tc>
                <a:tc>
                  <a:txBody>
                    <a:bodyPr/>
                    <a:lstStyle/>
                    <a:p>
                      <a:pPr>
                        <a:defRPr sz="1100" b="0">
                          <a:solidFill>
                            <a:srgbClr val="000000"/>
                          </a:solidFill>
                          <a:latin typeface="Poppins"/>
                        </a:defRPr>
                      </a:pPr>
                      <a:r>
                        <a:t>                    11.2.6. Rest of Europe</a:t>
                      </a:r>
                    </a:p>
                  </a:txBody>
                  <a:tcPr>
                    <a:noFill/>
                    <a:lnL>
                      <a:noFill/>
                    </a:lnL>
                    <a:lnR>
                      <a:noFill/>
                    </a:lnR>
                    <a:lnT>
                      <a:noFill/>
                    </a:lnT>
                    <a:lnB>
                      <a:noFill/>
                    </a:lnB>
                  </a:tcPr>
                </a:tc>
              </a:tr>
              <a:tr h="322729">
                <a:tc>
                  <a:txBody>
                    <a:bodyPr/>
                    <a:lstStyle/>
                    <a:p>
                      <a:pPr>
                        <a:defRPr sz="1100" b="0">
                          <a:solidFill>
                            <a:srgbClr val="000000"/>
                          </a:solidFill>
                          <a:latin typeface="Poppins"/>
                        </a:defRPr>
                      </a:pPr>
                      <a:r>
                        <a:t>          9.2. Adult</a:t>
                      </a:r>
                    </a:p>
                  </a:txBody>
                  <a:tcPr>
                    <a:noFill/>
                    <a:lnL>
                      <a:noFill/>
                    </a:lnL>
                    <a:lnR>
                      <a:noFill/>
                    </a:lnR>
                    <a:lnT>
                      <a:noFill/>
                    </a:lnT>
                    <a:lnB>
                      <a:noFill/>
                    </a:lnB>
                  </a:tcPr>
                </a:tc>
                <a:tc>
                  <a:txBody>
                    <a:bodyPr/>
                    <a:lstStyle/>
                    <a:p>
                      <a:pPr>
                        <a:defRPr sz="1100" b="0">
                          <a:solidFill>
                            <a:srgbClr val="000000"/>
                          </a:solidFill>
                          <a:latin typeface="Poppins"/>
                        </a:defRPr>
                      </a:pPr>
                      <a:r>
                        <a:t>          11.3. Asia-Pacific (By Product Type, By Airports, By By Ownership Model, By End User, By Sales Channel)</a:t>
                      </a:r>
                    </a:p>
                  </a:txBody>
                  <a:tcPr>
                    <a:noFill/>
                    <a:lnL>
                      <a:noFill/>
                    </a:lnL>
                    <a:lnR>
                      <a:noFill/>
                    </a:lnR>
                    <a:lnT>
                      <a:noFill/>
                    </a:lnT>
                    <a:lnB>
                      <a:noFill/>
                    </a:lnB>
                  </a:tcPr>
                </a:tc>
              </a:tr>
              <a:tr h="322736">
                <a:tc>
                  <a:txBody>
                    <a:bodyPr/>
                    <a:lstStyle/>
                    <a:p>
                      <a:pPr>
                        <a:defRPr sz="1100" b="1">
                          <a:solidFill>
                            <a:srgbClr val="7030A0"/>
                          </a:solidFill>
                          <a:latin typeface="Poppins"/>
                        </a:defRPr>
                      </a:pPr>
                      <a:r>
                        <a:t>10. Global Airport Sleeping Pods Market Size by Sales Channel (2019-2032)</a:t>
                      </a:r>
                    </a:p>
                  </a:txBody>
                  <a:tcPr>
                    <a:noFill/>
                    <a:lnL>
                      <a:noFill/>
                    </a:lnL>
                    <a:lnR>
                      <a:noFill/>
                    </a:lnR>
                    <a:lnT>
                      <a:noFill/>
                    </a:lnT>
                    <a:lnB>
                      <a:noFill/>
                    </a:lnB>
                  </a:tcPr>
                </a:tc>
                <a:tc>
                  <a:txBody>
                    <a:bodyPr/>
                    <a:lstStyle/>
                    <a:p>
                      <a:pPr>
                        <a:defRPr sz="1100" b="0">
                          <a:solidFill>
                            <a:srgbClr val="000000"/>
                          </a:solidFill>
                          <a:latin typeface="Poppins"/>
                        </a:defRPr>
                      </a:pPr>
                      <a:r>
                        <a:t>                    11.3.1. China</a:t>
                      </a:r>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12817731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15B74BE-2D35-6F99-8C0E-D0CCC06B14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A832A89-ED0A-4472-7751-95FB6032B0E3}"/>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11" name="Title 1">
            <a:extLst>
              <a:ext uri="{FF2B5EF4-FFF2-40B4-BE49-F238E27FC236}">
                <a16:creationId xmlns:a16="http://schemas.microsoft.com/office/drawing/2014/main" id="{7EC97667-58F7-373C-7C49-4F9C788E62D3}"/>
              </a:ext>
            </a:extLst>
          </p:cNvPr>
          <p:cNvSpPr txBox="1">
            <a:spLocks/>
          </p:cNvSpPr>
          <p:nvPr/>
        </p:nvSpPr>
        <p:spPr>
          <a:xfrm>
            <a:off x="1690740" y="495299"/>
            <a:ext cx="884848" cy="5867400"/>
          </a:xfrm>
          <a:prstGeom prst="rect">
            <a:avLst/>
          </a:prstGeom>
        </p:spPr>
        <p:txBody>
          <a:bodyPr vert="vert270" lIns="91440" tIns="45720" rIns="91440" bIns="45720" rtlCol="0" anchor="ctr">
            <a:norm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IN" sz="4400" b="1" i="0" u="none" strike="noStrike" kern="1200" cap="none" spc="0" normalizeH="0" baseline="0" noProof="0" dirty="0">
                <a:ln>
                  <a:noFill/>
                </a:ln>
                <a:solidFill>
                  <a:prstClr val="white"/>
                </a:solidFill>
                <a:effectLst/>
                <a:uLnTx/>
                <a:uFillTx/>
                <a:latin typeface="Poppins bold"/>
                <a:ea typeface="+mj-ea"/>
                <a:cs typeface="+mj-cs"/>
              </a:rPr>
              <a:t>TABLE OF CONTENTS</a:t>
            </a:r>
          </a:p>
        </p:txBody>
      </p:sp>
      <p:graphicFrame>
        <p:nvGraphicFramePr>
          <p:cNvPr id="1027" name="Table 1026"/>
          <p:cNvGraphicFramePr>
            <a:graphicFrameLocks noGrp="1"/>
          </p:cNvGraphicFramePr>
          <p:nvPr/>
        </p:nvGraphicFramePr>
        <p:xfrm>
          <a:off x="2560320" y="457200"/>
          <a:ext cx="9144000" cy="5486400"/>
        </p:xfrm>
        <a:graphic>
          <a:graphicData uri="http://schemas.openxmlformats.org/drawingml/2006/table">
            <a:tbl>
              <a:tblPr firstRow="1" bandRow="1">
                <a:tableStyleId>{5C22544A-7EE6-4342-B048-85BDC9FD1C3A}</a:tableStyleId>
              </a:tblPr>
              <a:tblGrid>
                <a:gridCol w="4572000"/>
                <a:gridCol w="4572000"/>
              </a:tblGrid>
              <a:tr h="322729">
                <a:tc>
                  <a:txBody>
                    <a:bodyPr/>
                    <a:lstStyle/>
                    <a:p>
                      <a:pPr>
                        <a:defRPr sz="1100" b="0">
                          <a:solidFill>
                            <a:srgbClr val="000000"/>
                          </a:solidFill>
                          <a:latin typeface="Poppins"/>
                        </a:defRPr>
                      </a:pPr>
                      <a:r>
                        <a:t>                    11.3.2. India</a:t>
                      </a:r>
                    </a:p>
                  </a:txBody>
                  <a:tcPr>
                    <a:noFill/>
                    <a:lnL>
                      <a:noFill/>
                    </a:lnL>
                    <a:lnR>
                      <a:noFill/>
                    </a:lnR>
                    <a:lnT>
                      <a:noFill/>
                    </a:lnT>
                    <a:lnB>
                      <a:noFill/>
                    </a:lnB>
                  </a:tcPr>
                </a:tc>
                <a:tc>
                  <a:txBody>
                    <a:bodyPr/>
                    <a:lstStyle/>
                    <a:p>
                      <a:pPr>
                        <a:defRPr sz="1100" b="0">
                          <a:solidFill>
                            <a:srgbClr val="000000"/>
                          </a:solidFill>
                          <a:latin typeface="Poppins"/>
                        </a:defRPr>
                      </a:pPr>
                      <a:r>
                        <a:t>          12.5. Company Market Share Analysis, 2024</a:t>
                      </a:r>
                    </a:p>
                  </a:txBody>
                  <a:tcPr>
                    <a:noFill/>
                    <a:lnL>
                      <a:noFill/>
                    </a:lnL>
                    <a:lnR>
                      <a:noFill/>
                    </a:lnR>
                    <a:lnT>
                      <a:noFill/>
                    </a:lnT>
                    <a:lnB>
                      <a:noFill/>
                    </a:lnB>
                  </a:tcPr>
                </a:tc>
              </a:tr>
              <a:tr h="322729">
                <a:tc>
                  <a:txBody>
                    <a:bodyPr/>
                    <a:lstStyle/>
                    <a:p>
                      <a:pPr>
                        <a:defRPr sz="1100" b="0">
                          <a:solidFill>
                            <a:srgbClr val="000000"/>
                          </a:solidFill>
                          <a:latin typeface="Poppins"/>
                        </a:defRPr>
                      </a:pPr>
                      <a:r>
                        <a:t>                    11.3.3. Japan</a:t>
                      </a:r>
                    </a:p>
                  </a:txBody>
                  <a:tcPr>
                    <a:noFill/>
                    <a:lnL>
                      <a:noFill/>
                    </a:lnL>
                    <a:lnR>
                      <a:noFill/>
                    </a:lnR>
                    <a:lnT>
                      <a:noFill/>
                    </a:lnT>
                    <a:lnB>
                      <a:noFill/>
                    </a:lnB>
                  </a:tcPr>
                </a:tc>
                <a:tc>
                  <a:txBody>
                    <a:bodyPr/>
                    <a:lstStyle/>
                    <a:p>
                      <a:pPr>
                        <a:defRPr sz="1100" b="1">
                          <a:solidFill>
                            <a:srgbClr val="7030A0"/>
                          </a:solidFill>
                          <a:latin typeface="Poppins"/>
                        </a:defRPr>
                      </a:pPr>
                      <a:r>
                        <a:t>13. Key Company Profiles</a:t>
                      </a:r>
                    </a:p>
                  </a:txBody>
                  <a:tcPr>
                    <a:noFill/>
                    <a:lnL>
                      <a:noFill/>
                    </a:lnL>
                    <a:lnR>
                      <a:noFill/>
                    </a:lnR>
                    <a:lnT>
                      <a:noFill/>
                    </a:lnT>
                    <a:lnB>
                      <a:noFill/>
                    </a:lnB>
                  </a:tcPr>
                </a:tc>
              </a:tr>
              <a:tr h="322729">
                <a:tc>
                  <a:txBody>
                    <a:bodyPr/>
                    <a:lstStyle/>
                    <a:p>
                      <a:pPr>
                        <a:defRPr sz="1100" b="0">
                          <a:solidFill>
                            <a:srgbClr val="000000"/>
                          </a:solidFill>
                          <a:latin typeface="Poppins"/>
                        </a:defRPr>
                      </a:pPr>
                      <a:r>
                        <a:t>                    11.3.4. South Korea</a:t>
                      </a:r>
                    </a:p>
                  </a:txBody>
                  <a:tcPr>
                    <a:noFill/>
                    <a:lnL>
                      <a:noFill/>
                    </a:lnL>
                    <a:lnR>
                      <a:noFill/>
                    </a:lnR>
                    <a:lnT>
                      <a:noFill/>
                    </a:lnT>
                    <a:lnB>
                      <a:noFill/>
                    </a:lnB>
                  </a:tcPr>
                </a:tc>
                <a:tc>
                  <a:txBody>
                    <a:bodyPr/>
                    <a:lstStyle/>
                    <a:p>
                      <a:pPr>
                        <a:defRPr sz="1100" b="0">
                          <a:solidFill>
                            <a:srgbClr val="000000"/>
                          </a:solidFill>
                          <a:latin typeface="Poppins"/>
                        </a:defRPr>
                      </a:pPr>
                      <a:r>
                        <a:t>          13.1. GoSleep</a:t>
                      </a:r>
                    </a:p>
                  </a:txBody>
                  <a:tcPr>
                    <a:noFill/>
                    <a:lnL>
                      <a:noFill/>
                    </a:lnL>
                    <a:lnR>
                      <a:noFill/>
                    </a:lnR>
                    <a:lnT>
                      <a:noFill/>
                    </a:lnT>
                    <a:lnB>
                      <a:noFill/>
                    </a:lnB>
                  </a:tcPr>
                </a:tc>
              </a:tr>
              <a:tr h="322729">
                <a:tc>
                  <a:txBody>
                    <a:bodyPr/>
                    <a:lstStyle/>
                    <a:p>
                      <a:pPr>
                        <a:defRPr sz="1100" b="0">
                          <a:solidFill>
                            <a:srgbClr val="000000"/>
                          </a:solidFill>
                          <a:latin typeface="Poppins"/>
                        </a:defRPr>
                      </a:pPr>
                      <a:r>
                        <a:t>                    11.3.5. Rest of Asia Pacific</a:t>
                      </a:r>
                    </a:p>
                  </a:txBody>
                  <a:tcPr>
                    <a:noFill/>
                    <a:lnL>
                      <a:noFill/>
                    </a:lnL>
                    <a:lnR>
                      <a:noFill/>
                    </a:lnR>
                    <a:lnT>
                      <a:noFill/>
                    </a:lnT>
                    <a:lnB>
                      <a:noFill/>
                    </a:lnB>
                  </a:tcPr>
                </a:tc>
                <a:tc>
                  <a:txBody>
                    <a:bodyPr/>
                    <a:lstStyle/>
                    <a:p>
                      <a:pPr>
                        <a:defRPr sz="1100" b="0">
                          <a:solidFill>
                            <a:srgbClr val="000000"/>
                          </a:solidFill>
                          <a:latin typeface="Poppins"/>
                        </a:defRPr>
                      </a:pPr>
                      <a:r>
                        <a:t>                    13.1.1. Company Overview</a:t>
                      </a:r>
                    </a:p>
                  </a:txBody>
                  <a:tcPr>
                    <a:noFill/>
                    <a:lnL>
                      <a:noFill/>
                    </a:lnL>
                    <a:lnR>
                      <a:noFill/>
                    </a:lnR>
                    <a:lnT>
                      <a:noFill/>
                    </a:lnT>
                    <a:lnB>
                      <a:noFill/>
                    </a:lnB>
                  </a:tcPr>
                </a:tc>
              </a:tr>
              <a:tr h="322729">
                <a:tc>
                  <a:txBody>
                    <a:bodyPr/>
                    <a:lstStyle/>
                    <a:p>
                      <a:pPr>
                        <a:defRPr sz="1100" b="0">
                          <a:solidFill>
                            <a:srgbClr val="000000"/>
                          </a:solidFill>
                          <a:latin typeface="Poppins"/>
                        </a:defRPr>
                      </a:pPr>
                      <a:r>
                        <a:t>          11.4. Latin America (By Product Type, By Airports, By By Ownership Model, By End User, By Sales Channel)</a:t>
                      </a:r>
                    </a:p>
                  </a:txBody>
                  <a:tcPr>
                    <a:noFill/>
                    <a:lnL>
                      <a:noFill/>
                    </a:lnL>
                    <a:lnR>
                      <a:noFill/>
                    </a:lnR>
                    <a:lnT>
                      <a:noFill/>
                    </a:lnT>
                    <a:lnB>
                      <a:noFill/>
                    </a:lnB>
                  </a:tcPr>
                </a:tc>
                <a:tc>
                  <a:txBody>
                    <a:bodyPr/>
                    <a:lstStyle/>
                    <a:p>
                      <a:pPr>
                        <a:defRPr sz="1100" b="0">
                          <a:solidFill>
                            <a:srgbClr val="000000"/>
                          </a:solidFill>
                          <a:latin typeface="Poppins"/>
                        </a:defRPr>
                      </a:pPr>
                      <a:r>
                        <a:t>                    13.1.2. Product Portfolio Overview</a:t>
                      </a:r>
                    </a:p>
                  </a:txBody>
                  <a:tcPr>
                    <a:noFill/>
                    <a:lnL>
                      <a:noFill/>
                    </a:lnL>
                    <a:lnR>
                      <a:noFill/>
                    </a:lnR>
                    <a:lnT>
                      <a:noFill/>
                    </a:lnT>
                    <a:lnB>
                      <a:noFill/>
                    </a:lnB>
                  </a:tcPr>
                </a:tc>
              </a:tr>
              <a:tr h="322729">
                <a:tc>
                  <a:txBody>
                    <a:bodyPr/>
                    <a:lstStyle/>
                    <a:p>
                      <a:pPr>
                        <a:defRPr sz="1100" b="0">
                          <a:solidFill>
                            <a:srgbClr val="000000"/>
                          </a:solidFill>
                          <a:latin typeface="Poppins"/>
                        </a:defRPr>
                      </a:pPr>
                      <a:r>
                        <a:t>                    11.4.1. Brazil</a:t>
                      </a:r>
                    </a:p>
                  </a:txBody>
                  <a:tcPr>
                    <a:noFill/>
                    <a:lnL>
                      <a:noFill/>
                    </a:lnL>
                    <a:lnR>
                      <a:noFill/>
                    </a:lnR>
                    <a:lnT>
                      <a:noFill/>
                    </a:lnT>
                    <a:lnB>
                      <a:noFill/>
                    </a:lnB>
                  </a:tcPr>
                </a:tc>
                <a:tc>
                  <a:txBody>
                    <a:bodyPr/>
                    <a:lstStyle/>
                    <a:p>
                      <a:pPr>
                        <a:defRPr sz="1100" b="0">
                          <a:solidFill>
                            <a:srgbClr val="000000"/>
                          </a:solidFill>
                          <a:latin typeface="Poppins"/>
                        </a:defRPr>
                      </a:pPr>
                      <a:r>
                        <a:t>                    13.1.3. Financial Overview</a:t>
                      </a:r>
                    </a:p>
                  </a:txBody>
                  <a:tcPr>
                    <a:noFill/>
                    <a:lnL>
                      <a:noFill/>
                    </a:lnL>
                    <a:lnR>
                      <a:noFill/>
                    </a:lnR>
                    <a:lnT>
                      <a:noFill/>
                    </a:lnT>
                    <a:lnB>
                      <a:noFill/>
                    </a:lnB>
                  </a:tcPr>
                </a:tc>
              </a:tr>
              <a:tr h="322729">
                <a:tc>
                  <a:txBody>
                    <a:bodyPr/>
                    <a:lstStyle/>
                    <a:p>
                      <a:pPr>
                        <a:defRPr sz="1100" b="0">
                          <a:solidFill>
                            <a:srgbClr val="000000"/>
                          </a:solidFill>
                          <a:latin typeface="Poppins"/>
                        </a:defRPr>
                      </a:pPr>
                      <a:r>
                        <a:t>                    11.4.2. Mexico</a:t>
                      </a:r>
                    </a:p>
                  </a:txBody>
                  <a:tcPr>
                    <a:noFill/>
                    <a:lnL>
                      <a:noFill/>
                    </a:lnL>
                    <a:lnR>
                      <a:noFill/>
                    </a:lnR>
                    <a:lnT>
                      <a:noFill/>
                    </a:lnT>
                    <a:lnB>
                      <a:noFill/>
                    </a:lnB>
                  </a:tcPr>
                </a:tc>
                <a:tc>
                  <a:txBody>
                    <a:bodyPr/>
                    <a:lstStyle/>
                    <a:p>
                      <a:pPr>
                        <a:defRPr sz="1100" b="0">
                          <a:solidFill>
                            <a:srgbClr val="000000"/>
                          </a:solidFill>
                          <a:latin typeface="Poppins"/>
                        </a:defRPr>
                      </a:pPr>
                      <a:r>
                        <a:t>                    13.1.4. Key Developments</a:t>
                      </a:r>
                    </a:p>
                  </a:txBody>
                  <a:tcPr>
                    <a:noFill/>
                    <a:lnL>
                      <a:noFill/>
                    </a:lnL>
                    <a:lnR>
                      <a:noFill/>
                    </a:lnR>
                    <a:lnT>
                      <a:noFill/>
                    </a:lnT>
                    <a:lnB>
                      <a:noFill/>
                    </a:lnB>
                  </a:tcPr>
                </a:tc>
              </a:tr>
              <a:tr h="322729">
                <a:tc>
                  <a:txBody>
                    <a:bodyPr/>
                    <a:lstStyle/>
                    <a:p>
                      <a:pPr>
                        <a:defRPr sz="1100" b="0">
                          <a:solidFill>
                            <a:srgbClr val="000000"/>
                          </a:solidFill>
                          <a:latin typeface="Poppins"/>
                        </a:defRPr>
                      </a:pPr>
                      <a:r>
                        <a:t>                    11.4.3. Rest of Latin America</a:t>
                      </a:r>
                    </a:p>
                  </a:txBody>
                  <a:tcPr>
                    <a:noFill/>
                    <a:lnL>
                      <a:noFill/>
                    </a:lnL>
                    <a:lnR>
                      <a:noFill/>
                    </a:lnR>
                    <a:lnT>
                      <a:noFill/>
                    </a:lnT>
                    <a:lnB>
                      <a:noFill/>
                    </a:lnB>
                  </a:tcPr>
                </a:tc>
                <a:tc>
                  <a:txBody>
                    <a:bodyPr/>
                    <a:lstStyle/>
                    <a:p>
                      <a:pPr>
                        <a:defRPr sz="900" b="0">
                          <a:solidFill>
                            <a:srgbClr val="000000"/>
                          </a:solidFill>
                          <a:latin typeface="Poppins"/>
                        </a:defRPr>
                      </a:pPr>
                      <a:r>
                        <a:t>The following companies are listed for indicative purposes only. Similar information will be provided for each, with detailed financial data available exclusively for publicly listed companies.</a:t>
                      </a:r>
                    </a:p>
                  </a:txBody>
                  <a:tcPr>
                    <a:noFill/>
                    <a:lnL>
                      <a:noFill/>
                    </a:lnL>
                    <a:lnR>
                      <a:noFill/>
                    </a:lnR>
                    <a:lnT>
                      <a:noFill/>
                    </a:lnT>
                    <a:lnB>
                      <a:noFill/>
                    </a:lnB>
                  </a:tcPr>
                </a:tc>
              </a:tr>
              <a:tr h="322729">
                <a:tc>
                  <a:txBody>
                    <a:bodyPr/>
                    <a:lstStyle/>
                    <a:p>
                      <a:pPr>
                        <a:defRPr sz="1100" b="0">
                          <a:solidFill>
                            <a:srgbClr val="000000"/>
                          </a:solidFill>
                          <a:latin typeface="Poppins"/>
                        </a:defRPr>
                      </a:pPr>
                      <a:r>
                        <a:t>          11.5. Middle East &amp; Africa (By Product Type, By Airports, By By Ownership Model, By End User, By Sales Channel)</a:t>
                      </a:r>
                    </a:p>
                  </a:txBody>
                  <a:tcPr>
                    <a:noFill/>
                    <a:lnL>
                      <a:noFill/>
                    </a:lnL>
                    <a:lnR>
                      <a:noFill/>
                    </a:lnR>
                    <a:lnT>
                      <a:noFill/>
                    </a:lnT>
                    <a:lnB>
                      <a:noFill/>
                    </a:lnB>
                  </a:tcPr>
                </a:tc>
                <a:tc>
                  <a:txBody>
                    <a:bodyPr/>
                    <a:lstStyle/>
                    <a:p>
                      <a:pPr>
                        <a:defRPr sz="1100" b="0">
                          <a:solidFill>
                            <a:srgbClr val="000000"/>
                          </a:solidFill>
                          <a:latin typeface="Poppins"/>
                        </a:defRPr>
                      </a:pPr>
                      <a:r>
                        <a:t>          13.2. 9H (Nine Hours)</a:t>
                      </a:r>
                    </a:p>
                  </a:txBody>
                  <a:tcPr>
                    <a:noFill/>
                    <a:lnL>
                      <a:noFill/>
                    </a:lnL>
                    <a:lnR>
                      <a:noFill/>
                    </a:lnR>
                    <a:lnT>
                      <a:noFill/>
                    </a:lnT>
                    <a:lnB>
                      <a:noFill/>
                    </a:lnB>
                  </a:tcPr>
                </a:tc>
              </a:tr>
              <a:tr h="322729">
                <a:tc>
                  <a:txBody>
                    <a:bodyPr/>
                    <a:lstStyle/>
                    <a:p>
                      <a:pPr>
                        <a:defRPr sz="1100" b="0">
                          <a:solidFill>
                            <a:srgbClr val="000000"/>
                          </a:solidFill>
                          <a:latin typeface="Poppins"/>
                        </a:defRPr>
                      </a:pPr>
                      <a:r>
                        <a:t>                    11.5.1. GCC Countries</a:t>
                      </a:r>
                    </a:p>
                  </a:txBody>
                  <a:tcPr>
                    <a:noFill/>
                    <a:lnL>
                      <a:noFill/>
                    </a:lnL>
                    <a:lnR>
                      <a:noFill/>
                    </a:lnR>
                    <a:lnT>
                      <a:noFill/>
                    </a:lnT>
                    <a:lnB>
                      <a:noFill/>
                    </a:lnB>
                  </a:tcPr>
                </a:tc>
                <a:tc>
                  <a:txBody>
                    <a:bodyPr/>
                    <a:lstStyle/>
                    <a:p>
                      <a:pPr>
                        <a:defRPr sz="1100" b="0">
                          <a:solidFill>
                            <a:srgbClr val="000000"/>
                          </a:solidFill>
                          <a:latin typeface="Poppins"/>
                        </a:defRPr>
                      </a:pPr>
                      <a:r>
                        <a:t>          13.3. MetroNaps</a:t>
                      </a:r>
                    </a:p>
                  </a:txBody>
                  <a:tcPr>
                    <a:noFill/>
                    <a:lnL>
                      <a:noFill/>
                    </a:lnL>
                    <a:lnR>
                      <a:noFill/>
                    </a:lnR>
                    <a:lnT>
                      <a:noFill/>
                    </a:lnT>
                    <a:lnB>
                      <a:noFill/>
                    </a:lnB>
                  </a:tcPr>
                </a:tc>
              </a:tr>
              <a:tr h="322729">
                <a:tc>
                  <a:txBody>
                    <a:bodyPr/>
                    <a:lstStyle/>
                    <a:p>
                      <a:pPr>
                        <a:defRPr sz="1100" b="0">
                          <a:solidFill>
                            <a:srgbClr val="000000"/>
                          </a:solidFill>
                          <a:latin typeface="Poppins"/>
                        </a:defRPr>
                      </a:pPr>
                      <a:r>
                        <a:t>                    11.5.2. South Africa</a:t>
                      </a:r>
                    </a:p>
                  </a:txBody>
                  <a:tcPr>
                    <a:noFill/>
                    <a:lnL>
                      <a:noFill/>
                    </a:lnL>
                    <a:lnR>
                      <a:noFill/>
                    </a:lnR>
                    <a:lnT>
                      <a:noFill/>
                    </a:lnT>
                    <a:lnB>
                      <a:noFill/>
                    </a:lnB>
                  </a:tcPr>
                </a:tc>
                <a:tc>
                  <a:txBody>
                    <a:bodyPr/>
                    <a:lstStyle/>
                    <a:p>
                      <a:pPr>
                        <a:defRPr sz="1100" b="0">
                          <a:solidFill>
                            <a:srgbClr val="000000"/>
                          </a:solidFill>
                          <a:latin typeface="Poppins"/>
                        </a:defRPr>
                      </a:pPr>
                      <a:r>
                        <a:t>          13.4. NapCabs</a:t>
                      </a:r>
                    </a:p>
                  </a:txBody>
                  <a:tcPr>
                    <a:noFill/>
                    <a:lnL>
                      <a:noFill/>
                    </a:lnL>
                    <a:lnR>
                      <a:noFill/>
                    </a:lnR>
                    <a:lnT>
                      <a:noFill/>
                    </a:lnT>
                    <a:lnB>
                      <a:noFill/>
                    </a:lnB>
                  </a:tcPr>
                </a:tc>
              </a:tr>
              <a:tr h="322729">
                <a:tc>
                  <a:txBody>
                    <a:bodyPr/>
                    <a:lstStyle/>
                    <a:p>
                      <a:pPr>
                        <a:defRPr sz="1100" b="0">
                          <a:solidFill>
                            <a:srgbClr val="000000"/>
                          </a:solidFill>
                          <a:latin typeface="Poppins"/>
                        </a:defRPr>
                      </a:pPr>
                      <a:r>
                        <a:t>                    11.5.3. Rest of Middle East &amp; Africa</a:t>
                      </a:r>
                    </a:p>
                  </a:txBody>
                  <a:tcPr>
                    <a:noFill/>
                    <a:lnL>
                      <a:noFill/>
                    </a:lnL>
                    <a:lnR>
                      <a:noFill/>
                    </a:lnR>
                    <a:lnT>
                      <a:noFill/>
                    </a:lnT>
                    <a:lnB>
                      <a:noFill/>
                    </a:lnB>
                  </a:tcPr>
                </a:tc>
                <a:tc>
                  <a:txBody>
                    <a:bodyPr/>
                    <a:lstStyle/>
                    <a:p>
                      <a:pPr>
                        <a:defRPr sz="1100" b="0">
                          <a:solidFill>
                            <a:srgbClr val="000000"/>
                          </a:solidFill>
                          <a:latin typeface="Poppins"/>
                        </a:defRPr>
                      </a:pPr>
                      <a:r>
                        <a:t>          13.5. Sleepbox</a:t>
                      </a:r>
                    </a:p>
                  </a:txBody>
                  <a:tcPr>
                    <a:noFill/>
                    <a:lnL>
                      <a:noFill/>
                    </a:lnL>
                    <a:lnR>
                      <a:noFill/>
                    </a:lnR>
                    <a:lnT>
                      <a:noFill/>
                    </a:lnT>
                    <a:lnB>
                      <a:noFill/>
                    </a:lnB>
                  </a:tcPr>
                </a:tc>
              </a:tr>
              <a:tr h="322729">
                <a:tc>
                  <a:txBody>
                    <a:bodyPr/>
                    <a:lstStyle/>
                    <a:p>
                      <a:pPr>
                        <a:defRPr sz="1100" b="1">
                          <a:solidFill>
                            <a:srgbClr val="7030A0"/>
                          </a:solidFill>
                          <a:latin typeface="Poppins"/>
                        </a:defRPr>
                      </a:pPr>
                      <a:r>
                        <a:t>12. Competitive Landscape</a:t>
                      </a:r>
                    </a:p>
                  </a:txBody>
                  <a:tcPr>
                    <a:noFill/>
                    <a:lnL>
                      <a:noFill/>
                    </a:lnL>
                    <a:lnR>
                      <a:noFill/>
                    </a:lnR>
                    <a:lnT>
                      <a:noFill/>
                    </a:lnT>
                    <a:lnB>
                      <a:noFill/>
                    </a:lnB>
                  </a:tcPr>
                </a:tc>
                <a:tc>
                  <a:txBody>
                    <a:bodyPr/>
                    <a:lstStyle/>
                    <a:p>
                      <a:pPr>
                        <a:defRPr sz="1100" b="0">
                          <a:solidFill>
                            <a:srgbClr val="000000"/>
                          </a:solidFill>
                          <a:latin typeface="Poppins"/>
                        </a:defRPr>
                      </a:pPr>
                      <a:r>
                        <a:t>          13.6. AirPod</a:t>
                      </a:r>
                    </a:p>
                  </a:txBody>
                  <a:tcPr>
                    <a:noFill/>
                    <a:lnL>
                      <a:noFill/>
                    </a:lnL>
                    <a:lnR>
                      <a:noFill/>
                    </a:lnR>
                    <a:lnT>
                      <a:noFill/>
                    </a:lnT>
                    <a:lnB>
                      <a:noFill/>
                    </a:lnB>
                  </a:tcPr>
                </a:tc>
              </a:tr>
              <a:tr h="322729">
                <a:tc>
                  <a:txBody>
                    <a:bodyPr/>
                    <a:lstStyle/>
                    <a:p>
                      <a:pPr>
                        <a:defRPr sz="1100" b="0">
                          <a:solidFill>
                            <a:srgbClr val="000000"/>
                          </a:solidFill>
                          <a:latin typeface="Poppins"/>
                        </a:defRPr>
                      </a:pPr>
                      <a:r>
                        <a:t>          12.1. Competitive Dashboard</a:t>
                      </a:r>
                    </a:p>
                  </a:txBody>
                  <a:tcPr>
                    <a:noFill/>
                    <a:lnL>
                      <a:noFill/>
                    </a:lnL>
                    <a:lnR>
                      <a:noFill/>
                    </a:lnR>
                    <a:lnT>
                      <a:noFill/>
                    </a:lnT>
                    <a:lnB>
                      <a:noFill/>
                    </a:lnB>
                  </a:tcPr>
                </a:tc>
                <a:tc>
                  <a:txBody>
                    <a:bodyPr/>
                    <a:lstStyle/>
                    <a:p>
                      <a:pPr>
                        <a:defRPr sz="1100" b="0">
                          <a:solidFill>
                            <a:srgbClr val="000000"/>
                          </a:solidFill>
                          <a:latin typeface="Poppins"/>
                        </a:defRPr>
                      </a:pPr>
                      <a:r>
                        <a:t>          13.7. SnoozeCube</a:t>
                      </a:r>
                    </a:p>
                  </a:txBody>
                  <a:tcPr>
                    <a:noFill/>
                    <a:lnL>
                      <a:noFill/>
                    </a:lnL>
                    <a:lnR>
                      <a:noFill/>
                    </a:lnR>
                    <a:lnT>
                      <a:noFill/>
                    </a:lnT>
                    <a:lnB>
                      <a:noFill/>
                    </a:lnB>
                  </a:tcPr>
                </a:tc>
              </a:tr>
              <a:tr h="322729">
                <a:tc>
                  <a:txBody>
                    <a:bodyPr/>
                    <a:lstStyle/>
                    <a:p>
                      <a:pPr>
                        <a:defRPr sz="1100" b="0">
                          <a:solidFill>
                            <a:srgbClr val="000000"/>
                          </a:solidFill>
                          <a:latin typeface="Poppins"/>
                        </a:defRPr>
                      </a:pPr>
                      <a:r>
                        <a:t>          12.2. Market Positioning of Key Players, 2024</a:t>
                      </a:r>
                    </a:p>
                  </a:txBody>
                  <a:tcPr>
                    <a:noFill/>
                    <a:lnL>
                      <a:noFill/>
                    </a:lnL>
                    <a:lnR>
                      <a:noFill/>
                    </a:lnR>
                    <a:lnT>
                      <a:noFill/>
                    </a:lnT>
                    <a:lnB>
                      <a:noFill/>
                    </a:lnB>
                  </a:tcPr>
                </a:tc>
                <a:tc>
                  <a:txBody>
                    <a:bodyPr/>
                    <a:lstStyle/>
                    <a:p>
                      <a:pPr>
                        <a:defRPr sz="1100" b="0">
                          <a:solidFill>
                            <a:srgbClr val="000000"/>
                          </a:solidFill>
                          <a:latin typeface="Poppins"/>
                        </a:defRPr>
                      </a:pPr>
                      <a:r>
                        <a:t>          13.8. Shandong Mars Cabin</a:t>
                      </a:r>
                    </a:p>
                  </a:txBody>
                  <a:tcPr>
                    <a:noFill/>
                    <a:lnL>
                      <a:noFill/>
                    </a:lnL>
                    <a:lnR>
                      <a:noFill/>
                    </a:lnR>
                    <a:lnT>
                      <a:noFill/>
                    </a:lnT>
                    <a:lnB>
                      <a:noFill/>
                    </a:lnB>
                  </a:tcPr>
                </a:tc>
              </a:tr>
              <a:tr h="322729">
                <a:tc>
                  <a:txBody>
                    <a:bodyPr/>
                    <a:lstStyle/>
                    <a:p>
                      <a:pPr>
                        <a:defRPr sz="1100" b="0">
                          <a:solidFill>
                            <a:srgbClr val="000000"/>
                          </a:solidFill>
                          <a:latin typeface="Poppins"/>
                        </a:defRPr>
                      </a:pPr>
                      <a:r>
                        <a:t>          12.3. Strategies Adopted by Key Market Players</a:t>
                      </a:r>
                    </a:p>
                  </a:txBody>
                  <a:tcPr>
                    <a:noFill/>
                    <a:lnL>
                      <a:noFill/>
                    </a:lnL>
                    <a:lnR>
                      <a:noFill/>
                    </a:lnR>
                    <a:lnT>
                      <a:noFill/>
                    </a:lnT>
                    <a:lnB>
                      <a:noFill/>
                    </a:lnB>
                  </a:tcPr>
                </a:tc>
                <a:tc>
                  <a:txBody>
                    <a:bodyPr/>
                    <a:lstStyle/>
                    <a:p>
                      <a:pPr>
                        <a:defRPr sz="1100" b="0">
                          <a:solidFill>
                            <a:srgbClr val="000000"/>
                          </a:solidFill>
                          <a:latin typeface="Poppins"/>
                        </a:defRPr>
                      </a:pPr>
                      <a:r>
                        <a:t>          13.9. ZZZleepandGo</a:t>
                      </a:r>
                    </a:p>
                  </a:txBody>
                  <a:tcPr>
                    <a:noFill/>
                    <a:lnL>
                      <a:noFill/>
                    </a:lnL>
                    <a:lnR>
                      <a:noFill/>
                    </a:lnR>
                    <a:lnT>
                      <a:noFill/>
                    </a:lnT>
                    <a:lnB>
                      <a:noFill/>
                    </a:lnB>
                  </a:tcPr>
                </a:tc>
              </a:tr>
              <a:tr h="322736">
                <a:tc>
                  <a:txBody>
                    <a:bodyPr/>
                    <a:lstStyle/>
                    <a:p>
                      <a:pPr>
                        <a:defRPr sz="1100" b="0">
                          <a:solidFill>
                            <a:srgbClr val="000000"/>
                          </a:solidFill>
                          <a:latin typeface="Poppins"/>
                        </a:defRPr>
                      </a:pPr>
                      <a:r>
                        <a:t>          12.4. Recent Developments in the Market</a:t>
                      </a:r>
                    </a:p>
                  </a:txBody>
                  <a:tcPr>
                    <a:noFill/>
                    <a:lnL>
                      <a:noFill/>
                    </a:lnL>
                    <a:lnR>
                      <a:noFill/>
                    </a:lnR>
                    <a:lnT>
                      <a:noFill/>
                    </a:lnT>
                    <a:lnB>
                      <a:noFill/>
                    </a:lnB>
                  </a:tcPr>
                </a:tc>
                <a:tc>
                  <a:txBody>
                    <a:bodyPr/>
                    <a:lstStyle/>
                    <a:p>
                      <a:pPr>
                        <a:defRPr sz="1100" b="0">
                          <a:solidFill>
                            <a:srgbClr val="000000"/>
                          </a:solidFill>
                          <a:latin typeface="Poppins"/>
                        </a:defRPr>
                      </a:pPr>
                      <a:r>
                        <a:t>          13.10. izZzleep capsules</a:t>
                      </a:r>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35019759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15B74BE-2D35-6F99-8C0E-D0CCC06B14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A832A89-ED0A-4472-7751-95FB6032B0E3}"/>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14" name="Title 1">
            <a:extLst>
              <a:ext uri="{FF2B5EF4-FFF2-40B4-BE49-F238E27FC236}">
                <a16:creationId xmlns:a16="http://schemas.microsoft.com/office/drawing/2014/main" id="{4EA4D6D4-243C-08C2-8963-F78923BE311F}"/>
              </a:ext>
            </a:extLst>
          </p:cNvPr>
          <p:cNvSpPr txBox="1">
            <a:spLocks/>
          </p:cNvSpPr>
          <p:nvPr/>
        </p:nvSpPr>
        <p:spPr>
          <a:xfrm>
            <a:off x="1690740" y="495299"/>
            <a:ext cx="884848" cy="5867400"/>
          </a:xfrm>
          <a:prstGeom prst="rect">
            <a:avLst/>
          </a:prstGeom>
        </p:spPr>
        <p:txBody>
          <a:bodyPr vert="vert270" lIns="91440" tIns="45720" rIns="91440" bIns="45720" rtlCol="0" anchor="ctr">
            <a:norm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IN" sz="4400" b="1" i="0" u="none" strike="noStrike" kern="1200" cap="none" spc="0" normalizeH="0" baseline="0" noProof="0" dirty="0">
                <a:ln>
                  <a:noFill/>
                </a:ln>
                <a:solidFill>
                  <a:prstClr val="white"/>
                </a:solidFill>
                <a:effectLst/>
                <a:uLnTx/>
                <a:uFillTx/>
                <a:latin typeface="Poppins bold"/>
                <a:ea typeface="+mj-ea"/>
                <a:cs typeface="+mj-cs"/>
              </a:rPr>
              <a:t>TABLE OF CONTENTS</a:t>
            </a:r>
          </a:p>
        </p:txBody>
      </p:sp>
      <p:graphicFrame>
        <p:nvGraphicFramePr>
          <p:cNvPr id="1027" name="Table 1026"/>
          <p:cNvGraphicFramePr>
            <a:graphicFrameLocks noGrp="1"/>
          </p:cNvGraphicFramePr>
          <p:nvPr/>
        </p:nvGraphicFramePr>
        <p:xfrm>
          <a:off x="2560320" y="457200"/>
          <a:ext cx="9144000" cy="5486400"/>
        </p:xfrm>
        <a:graphic>
          <a:graphicData uri="http://schemas.openxmlformats.org/drawingml/2006/table">
            <a:tbl>
              <a:tblPr firstRow="1" bandRow="1">
                <a:tableStyleId>{5C22544A-7EE6-4342-B048-85BDC9FD1C3A}</a:tableStyleId>
              </a:tblPr>
              <a:tblGrid>
                <a:gridCol w="4572000"/>
                <a:gridCol w="4572000"/>
              </a:tblGrid>
              <a:tr h="322729">
                <a:tc>
                  <a:txBody>
                    <a:bodyPr/>
                    <a:lstStyle/>
                    <a:p>
                      <a:pPr>
                        <a:defRPr sz="1100" b="0">
                          <a:solidFill>
                            <a:srgbClr val="000000"/>
                          </a:solidFill>
                          <a:latin typeface="Poppins"/>
                        </a:defRPr>
                      </a:pPr>
                      <a:r>
                        <a:t>          13.11. iGA Sleepod</a:t>
                      </a:r>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pPr>
                        <a:defRPr sz="1100" b="0">
                          <a:solidFill>
                            <a:srgbClr val="000000"/>
                          </a:solidFill>
                          <a:latin typeface="Poppins"/>
                        </a:defRPr>
                      </a:pPr>
                      <a:r>
                        <a:t>          13.12. Capsule Services AG</a:t>
                      </a:r>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pPr>
                        <a:defRPr sz="900" b="0">
                          <a:solidFill>
                            <a:srgbClr val="000000"/>
                          </a:solidFill>
                          <a:latin typeface="Poppins"/>
                        </a:defRPr>
                      </a:pPr>
                      <a:r>
                        <a:t>Note : The list of companies mentioned are for indication purpose and are subject to change over the due course of the research</a:t>
                      </a:r>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pPr>
                        <a:defRPr sz="1100" b="1">
                          <a:solidFill>
                            <a:srgbClr val="7030A0"/>
                          </a:solidFill>
                          <a:latin typeface="Poppins"/>
                        </a:defRPr>
                      </a:pPr>
                      <a:r>
                        <a:t>14. Conclusion &amp; Recommendation</a:t>
                      </a:r>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22736">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20209688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4288345"/>
            <a:ext cx="7321550" cy="359946"/>
          </a:xfrm>
        </p:spPr>
        <p:txBody>
          <a:bodyPr>
            <a:normAutofit/>
          </a:bodyPr>
          <a:lstStyle/>
          <a:p>
            <a:r>
              <a:rPr lang="en-US" sz="1400" b="1" dirty="0">
                <a:solidFill>
                  <a:schemeClr val="tx1"/>
                </a:solidFill>
              </a:rPr>
              <a:t>GLOBAL AIRPORT SLEEPING PODS MARKET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118423"/>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0F36C96-5049-D36D-1B1A-0E7773D9240D}"/>
              </a:ext>
            </a:extLst>
          </p:cNvPr>
          <p:cNvSpPr txBox="1"/>
          <p:nvPr/>
        </p:nvSpPr>
        <p:spPr>
          <a:xfrm>
            <a:off x="411321" y="4648291"/>
            <a:ext cx="2994352"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
        <p:nvSpPr>
          <p:cNvPr id="11" name="Title 1">
            <a:extLst>
              <a:ext uri="{FF2B5EF4-FFF2-40B4-BE49-F238E27FC236}">
                <a16:creationId xmlns:a16="http://schemas.microsoft.com/office/drawing/2014/main" id="{0DE1D46D-ACCA-4455-A28E-7BD1A88CB615}"/>
              </a:ext>
            </a:extLst>
          </p:cNvPr>
          <p:cNvSpPr>
            <a:spLocks noGrp="1"/>
          </p:cNvSpPr>
          <p:nvPr>
            <p:ph type="title"/>
          </p:nvPr>
        </p:nvSpPr>
        <p:spPr>
          <a:xfrm>
            <a:off x="411321" y="2145710"/>
            <a:ext cx="6585951" cy="923557"/>
          </a:xfrm>
        </p:spPr>
        <p:txBody>
          <a:bodyPr anchor="t">
            <a:normAutofit/>
          </a:bodyPr>
          <a:lstStyle/>
          <a:p>
            <a:pPr>
              <a:lnSpc>
                <a:spcPct val="150000"/>
              </a:lnSpc>
            </a:pPr>
            <a:r>
              <a:rPr lang="en-IN" sz="3200" dirty="0">
                <a:solidFill>
                  <a:schemeClr val="accent1"/>
                </a:solidFill>
              </a:rPr>
              <a:t>RESEARCH METHODOLOGY</a:t>
            </a:r>
          </a:p>
        </p:txBody>
      </p:sp>
      <p:sp>
        <p:nvSpPr>
          <p:cNvPr id="12" name="TextBox 11">
            <a:extLst>
              <a:ext uri="{FF2B5EF4-FFF2-40B4-BE49-F238E27FC236}">
                <a16:creationId xmlns:a16="http://schemas.microsoft.com/office/drawing/2014/main" id="{CCB4F79F-A88A-46B1-9305-7F67F3904A73}"/>
              </a:ext>
            </a:extLst>
          </p:cNvPr>
          <p:cNvSpPr txBox="1"/>
          <p:nvPr/>
        </p:nvSpPr>
        <p:spPr>
          <a:xfrm>
            <a:off x="411321" y="2868262"/>
            <a:ext cx="6096000" cy="1451166"/>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
                <a:srgbClr val="000000"/>
              </a:buClr>
              <a:buSzPts val="8800"/>
              <a:buFont typeface="Poppins"/>
              <a:buNone/>
              <a:tabLst/>
              <a:defRPr/>
            </a:pPr>
            <a:r>
              <a:rPr kumimoji="0" lang="en-US" sz="1200" b="1" i="0" u="none" strike="noStrike" kern="120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Research Process</a:t>
            </a:r>
          </a:p>
          <a:p>
            <a:pPr marL="0" marR="0" lvl="0" indent="0" algn="l" defTabSz="914400" rtl="0" eaLnBrk="1" fontAlgn="auto" latinLnBrk="0" hangingPunct="1">
              <a:lnSpc>
                <a:spcPct val="150000"/>
              </a:lnSpc>
              <a:spcBef>
                <a:spcPts val="0"/>
              </a:spcBef>
              <a:spcAft>
                <a:spcPts val="0"/>
              </a:spcAft>
              <a:buClr>
                <a:srgbClr val="000000"/>
              </a:buClr>
              <a:buSzPts val="8800"/>
              <a:buFont typeface="Poppins"/>
              <a:buNone/>
              <a:tabLst/>
              <a:defRPr/>
            </a:pPr>
            <a:r>
              <a:rPr kumimoji="0" lang="en-US" sz="1200" b="1" i="0" u="none" strike="noStrike" kern="120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Secondary &amp; Primary Data Methods</a:t>
            </a:r>
          </a:p>
          <a:p>
            <a:pPr marL="0" marR="0" lvl="0" indent="0" algn="l" defTabSz="914400" rtl="0" eaLnBrk="1" fontAlgn="auto" latinLnBrk="0" hangingPunct="1">
              <a:lnSpc>
                <a:spcPct val="150000"/>
              </a:lnSpc>
              <a:spcBef>
                <a:spcPts val="0"/>
              </a:spcBef>
              <a:spcAft>
                <a:spcPts val="0"/>
              </a:spcAft>
              <a:buClr>
                <a:srgbClr val="000000"/>
              </a:buClr>
              <a:buSzPts val="8800"/>
              <a:buFont typeface="Poppins"/>
              <a:buNone/>
              <a:tabLst/>
              <a:defRPr/>
            </a:pPr>
            <a:r>
              <a:rPr kumimoji="0" lang="en-US" sz="1200" b="1" i="0" u="none" strike="noStrike" kern="120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Market Size Estimation Methods</a:t>
            </a:r>
          </a:p>
          <a:p>
            <a:pPr marL="0" marR="0" lvl="0" indent="0" algn="l" defTabSz="914400" rtl="0" eaLnBrk="1" fontAlgn="auto" latinLnBrk="0" hangingPunct="1">
              <a:lnSpc>
                <a:spcPct val="150000"/>
              </a:lnSpc>
              <a:spcBef>
                <a:spcPts val="0"/>
              </a:spcBef>
              <a:spcAft>
                <a:spcPts val="0"/>
              </a:spcAft>
              <a:buClr>
                <a:srgbClr val="000000"/>
              </a:buClr>
              <a:buSzPts val="8800"/>
              <a:buFont typeface="Poppins"/>
              <a:buNone/>
              <a:tabLst/>
              <a:defRPr/>
            </a:pPr>
            <a:r>
              <a:rPr kumimoji="0" lang="en-US" sz="1200" b="1" i="0" u="none" strike="noStrike" kern="120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Market Assumptions &amp; Limitations</a:t>
            </a:r>
          </a:p>
          <a:p>
            <a:pPr marL="0" marR="0" lvl="0" indent="0" algn="l" defTabSz="914400" rtl="0" eaLnBrk="1" fontAlgn="auto" latinLnBrk="0" hangingPunct="1">
              <a:lnSpc>
                <a:spcPct val="150000"/>
              </a:lnSpc>
              <a:spcBef>
                <a:spcPts val="0"/>
              </a:spcBef>
              <a:spcAft>
                <a:spcPts val="0"/>
              </a:spcAft>
              <a:buClr>
                <a:srgbClr val="000000"/>
              </a:buClr>
              <a:buSzPts val="8800"/>
              <a:buFont typeface="Poppins"/>
              <a:buNone/>
              <a:tabLst/>
              <a:defRPr/>
            </a:pPr>
            <a:endParaRPr kumimoji="0" lang="en-US" sz="1200" b="1" i="0" u="none" strike="noStrike" kern="120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endParaRPr>
          </a:p>
        </p:txBody>
      </p:sp>
    </p:spTree>
    <p:extLst>
      <p:ext uri="{BB962C8B-B14F-4D97-AF65-F5344CB8AC3E}">
        <p14:creationId xmlns:p14="http://schemas.microsoft.com/office/powerpoint/2010/main" val="3784544873"/>
      </p:ext>
    </p:extLst>
  </p:cSld>
  <p:clrMapOvr>
    <a:masterClrMapping/>
  </p:clrMapOvr>
</p:sld>
</file>

<file path=ppt/theme/theme1.xml><?xml version="1.0" encoding="utf-8"?>
<a:theme xmlns:a="http://schemas.openxmlformats.org/drawingml/2006/main" name="Office Theme">
  <a:themeElements>
    <a:clrScheme name="SQ2">
      <a:dk1>
        <a:sysClr val="windowText" lastClr="000000"/>
      </a:dk1>
      <a:lt1>
        <a:sysClr val="window" lastClr="FFFFFF"/>
      </a:lt1>
      <a:dk2>
        <a:srgbClr val="44546A"/>
      </a:dk2>
      <a:lt2>
        <a:srgbClr val="E7E6E6"/>
      </a:lt2>
      <a:accent1>
        <a:srgbClr val="31097E"/>
      </a:accent1>
      <a:accent2>
        <a:srgbClr val="33C5F0"/>
      </a:accent2>
      <a:accent3>
        <a:srgbClr val="2CB67C"/>
      </a:accent3>
      <a:accent4>
        <a:srgbClr val="E9B42E"/>
      </a:accent4>
      <a:accent5>
        <a:srgbClr val="FB592D"/>
      </a:accent5>
      <a:accent6>
        <a:srgbClr val="684AC4"/>
      </a:accent6>
      <a:hlink>
        <a:srgbClr val="0563C1"/>
      </a:hlink>
      <a:folHlink>
        <a:srgbClr val="954F72"/>
      </a:folHlink>
    </a:clrScheme>
    <a:fontScheme name="SQ">
      <a:majorFont>
        <a:latin typeface="Poppins 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Compatibility Mode]" id="{998DCF24-AD48-4AB9-995A-3DDEDDAB263B}" vid="{9EBC244F-0217-46B9-941A-C1F9770EF923}"/>
    </a:ext>
  </a:extLst>
</a:theme>
</file>

<file path=ppt/theme/theme2.xml><?xml version="1.0" encoding="utf-8"?>
<a:theme xmlns:a="http://schemas.openxmlformats.org/drawingml/2006/main" name="1_Office Theme">
  <a:themeElements>
    <a:clrScheme name="SQ2">
      <a:dk1>
        <a:sysClr val="windowText" lastClr="000000"/>
      </a:dk1>
      <a:lt1>
        <a:sysClr val="window" lastClr="FFFFFF"/>
      </a:lt1>
      <a:dk2>
        <a:srgbClr val="44546A"/>
      </a:dk2>
      <a:lt2>
        <a:srgbClr val="E7E6E6"/>
      </a:lt2>
      <a:accent1>
        <a:srgbClr val="31097E"/>
      </a:accent1>
      <a:accent2>
        <a:srgbClr val="33C5F0"/>
      </a:accent2>
      <a:accent3>
        <a:srgbClr val="2CB67C"/>
      </a:accent3>
      <a:accent4>
        <a:srgbClr val="E9B42E"/>
      </a:accent4>
      <a:accent5>
        <a:srgbClr val="FB592D"/>
      </a:accent5>
      <a:accent6>
        <a:srgbClr val="684AC4"/>
      </a:accent6>
      <a:hlink>
        <a:srgbClr val="0563C1"/>
      </a:hlink>
      <a:folHlink>
        <a:srgbClr val="954F72"/>
      </a:folHlink>
    </a:clrScheme>
    <a:fontScheme name="SQ">
      <a:majorFont>
        <a:latin typeface="Poppins 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Compatibility Mode]" id="{998DCF24-AD48-4AB9-995A-3DDEDDAB263B}" vid="{9EBC244F-0217-46B9-941A-C1F9770EF923}"/>
    </a:ext>
  </a:extLst>
</a:theme>
</file>

<file path=ppt/theme/theme3.xml><?xml version="1.0" encoding="utf-8"?>
<a:theme xmlns:a="http://schemas.openxmlformats.org/drawingml/2006/main" name="3_Office Theme">
  <a:themeElements>
    <a:clrScheme name="SQ2">
      <a:dk1>
        <a:sysClr val="windowText" lastClr="000000"/>
      </a:dk1>
      <a:lt1>
        <a:sysClr val="window" lastClr="FFFFFF"/>
      </a:lt1>
      <a:dk2>
        <a:srgbClr val="44546A"/>
      </a:dk2>
      <a:lt2>
        <a:srgbClr val="E7E6E6"/>
      </a:lt2>
      <a:accent1>
        <a:srgbClr val="31097E"/>
      </a:accent1>
      <a:accent2>
        <a:srgbClr val="33C5F0"/>
      </a:accent2>
      <a:accent3>
        <a:srgbClr val="2CB67C"/>
      </a:accent3>
      <a:accent4>
        <a:srgbClr val="E9B42E"/>
      </a:accent4>
      <a:accent5>
        <a:srgbClr val="FB592D"/>
      </a:accent5>
      <a:accent6>
        <a:srgbClr val="684AC4"/>
      </a:accent6>
      <a:hlink>
        <a:srgbClr val="0563C1"/>
      </a:hlink>
      <a:folHlink>
        <a:srgbClr val="954F72"/>
      </a:folHlink>
    </a:clrScheme>
    <a:fontScheme name="SQ">
      <a:majorFont>
        <a:latin typeface="Poppins 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Compatibility Mode]" id="{998DCF24-AD48-4AB9-995A-3DDEDDAB263B}" vid="{9EBC244F-0217-46B9-941A-C1F9770EF923}"/>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14327</TotalTime>
  <Words>2493</Words>
  <Application>Microsoft Office PowerPoint</Application>
  <PresentationFormat>Widescreen</PresentationFormat>
  <Paragraphs>494</Paragraphs>
  <Slides>42</Slides>
  <Notes>13</Notes>
  <HiddenSlides>0</HiddenSlides>
  <MMClips>0</MMClips>
  <ScaleCrop>false</ScaleCrop>
  <HeadingPairs>
    <vt:vector size="6" baseType="variant">
      <vt:variant>
        <vt:lpstr>Fonts Used</vt:lpstr>
      </vt:variant>
      <vt:variant>
        <vt:i4>12</vt:i4>
      </vt:variant>
      <vt:variant>
        <vt:lpstr>Theme</vt:lpstr>
      </vt:variant>
      <vt:variant>
        <vt:i4>3</vt:i4>
      </vt:variant>
      <vt:variant>
        <vt:lpstr>Slide Titles</vt:lpstr>
      </vt:variant>
      <vt:variant>
        <vt:i4>42</vt:i4>
      </vt:variant>
    </vt:vector>
  </HeadingPairs>
  <TitlesOfParts>
    <vt:vector size="57" baseType="lpstr">
      <vt:lpstr>Arial</vt:lpstr>
      <vt:lpstr>Calibri</vt:lpstr>
      <vt:lpstr>Consolas</vt:lpstr>
      <vt:lpstr>Courier New</vt:lpstr>
      <vt:lpstr>Helvetica Neue Medium</vt:lpstr>
      <vt:lpstr>Impact</vt:lpstr>
      <vt:lpstr>Poppins</vt:lpstr>
      <vt:lpstr>Poppins</vt:lpstr>
      <vt:lpstr>Poppins </vt:lpstr>
      <vt:lpstr>Poppins bold</vt:lpstr>
      <vt:lpstr>Poppins bold</vt:lpstr>
      <vt:lpstr>Poppins Medium</vt:lpstr>
      <vt:lpstr>Office Theme</vt:lpstr>
      <vt:lpstr>1_Office Theme</vt:lpstr>
      <vt:lpstr>3_Office Theme</vt:lpstr>
      <vt:lpstr>{{timeline}}</vt:lpstr>
      <vt:lpstr>MARKET SEGMENTATION</vt:lpstr>
      <vt:lpstr>PowerPoint Presentation</vt:lpstr>
      <vt:lpstr>TABLE OF CONTENTS- </vt:lpstr>
      <vt:lpstr>TABLE OF CONTENTS</vt:lpstr>
      <vt:lpstr>TABLE OF CONTENTS</vt:lpstr>
      <vt:lpstr>PowerPoint Presentation</vt:lpstr>
      <vt:lpstr>PowerPoint Presentation</vt:lpstr>
      <vt:lpstr>RESEARCH METHODOLOGY</vt:lpstr>
      <vt:lpstr>RESEARCH METHODOLOGY</vt:lpstr>
      <vt:lpstr>SECONDARY RESEARCH</vt:lpstr>
      <vt:lpstr>PRIMARY RESEARCH</vt:lpstr>
      <vt:lpstr>EXECUTIVE SUMMARY </vt:lpstr>
      <vt:lpstr>EXECUTIVE SUMMARY </vt:lpstr>
      <vt:lpstr>EXECUTIVE SUMMARY </vt:lpstr>
      <vt:lpstr>MARKET DYNAMICS &amp; OUTLOOK </vt:lpstr>
      <vt:lpstr>MARKET DYNAMICS &amp; OUTLOOK </vt:lpstr>
      <vt:lpstr>MARKET DYNAMICS &amp; OUTLOOK : MARKET DRIVERS &amp; OPPORTUNITIES (1/X) </vt:lpstr>
      <vt:lpstr>MARKET DYNAMICS &amp; OUTLOOK : MARKET DRIVERS &amp; OPPORTUNITIES (2/X) </vt:lpstr>
      <vt:lpstr>MARKET DYNAMICS &amp; OUTLOOK : MARKET RESTRAINTS &amp; CHALLENGES [1/X]</vt:lpstr>
      <vt:lpstr>MARKET DYNAMICS &amp; OUTLOOK</vt:lpstr>
      <vt:lpstr>KEY MARKET INSIGHTS</vt:lpstr>
      <vt:lpstr>KEY MARKET INSIGHTS</vt:lpstr>
      <vt:lpstr>GLOBAL MARKET ANALYSIS, SEGMENTAL ANALYSIS</vt:lpstr>
      <vt:lpstr>GLOBAL MARKET ANALYSIS – BY {{type_1}}</vt:lpstr>
      <vt:lpstr>GLOBAL MARKET ANALYSIS BY REGION</vt:lpstr>
      <vt:lpstr>GLOBAL MARKET ANALYSIS BY REGION</vt:lpstr>
      <vt:lpstr>NORTH AMERICA MARKET ANALYSIS – BY {{type_1}}</vt:lpstr>
      <vt:lpstr>U.S. MARKET ANALYSIS – BY {{type_1}}</vt:lpstr>
      <vt:lpstr>COMPETITIVE LANDSCAPE Competitive Dashboard Market Positioning of Key Players, 2024 Strategies Adopted By Key Market Players Recent Development  Market Share Analysis, 2024</vt:lpstr>
      <vt:lpstr>COMPETITIVE LANDSCAPE</vt:lpstr>
      <vt:lpstr>COMPETITIVE DASHBOARD</vt:lpstr>
      <vt:lpstr>COMPANY PROFILES</vt:lpstr>
      <vt:lpstr>{{company}} - COMPANY OVERVIEW</vt:lpstr>
      <vt:lpstr>{{company}} - FINANCIAL OVERVIEW</vt:lpstr>
      <vt:lpstr>{{company}} – KEY DEVELOPMENTS</vt:lpstr>
      <vt:lpstr>ABOUT US &amp; APPENDIX</vt:lpstr>
      <vt:lpstr>ABOUT US</vt:lpstr>
      <vt:lpstr>OUR CUSTOMIZED RESEARCH CAPABILITIES</vt:lpstr>
      <vt:lpstr>FAQs</vt:lpstr>
      <vt:lpstr>DISCLAIMER</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GLOBAL ENHANCED OIL RECOVERY MARKET HISTORIC YEAR 2019-2023 AND FORECAST TO 2032</dc:title>
  <cp:lastModifiedBy>Aditya Agrawal</cp:lastModifiedBy>
  <cp:revision>131</cp:revision>
  <dcterms:created xsi:type="dcterms:W3CDTF">2024-08-12T13:13:25Z</dcterms:created>
  <dcterms:modified xsi:type="dcterms:W3CDTF">2025-09-18T16:14:32Z</dcterms:modified>
</cp:coreProperties>
</file>